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  <p:sldMasterId id="2147483852" r:id="rId2"/>
    <p:sldMasterId id="2147483865" r:id="rId3"/>
  </p:sldMasterIdLst>
  <p:notesMasterIdLst>
    <p:notesMasterId r:id="rId120"/>
  </p:notesMasterIdLst>
  <p:handoutMasterIdLst>
    <p:handoutMasterId r:id="rId121"/>
  </p:handoutMasterIdLst>
  <p:sldIdLst>
    <p:sldId id="256" r:id="rId4"/>
    <p:sldId id="360" r:id="rId5"/>
    <p:sldId id="257" r:id="rId6"/>
    <p:sldId id="258" r:id="rId7"/>
    <p:sldId id="359" r:id="rId8"/>
    <p:sldId id="358" r:id="rId9"/>
    <p:sldId id="357" r:id="rId10"/>
    <p:sldId id="354" r:id="rId11"/>
    <p:sldId id="356" r:id="rId12"/>
    <p:sldId id="361" r:id="rId13"/>
    <p:sldId id="259" r:id="rId14"/>
    <p:sldId id="260" r:id="rId15"/>
    <p:sldId id="264" r:id="rId16"/>
    <p:sldId id="265" r:id="rId17"/>
    <p:sldId id="268" r:id="rId18"/>
    <p:sldId id="269" r:id="rId19"/>
    <p:sldId id="266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9" r:id="rId31"/>
    <p:sldId id="372" r:id="rId32"/>
    <p:sldId id="373" r:id="rId33"/>
    <p:sldId id="374" r:id="rId34"/>
    <p:sldId id="377" r:id="rId35"/>
    <p:sldId id="378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2" r:id="rId48"/>
    <p:sldId id="391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412" r:id="rId68"/>
    <p:sldId id="411" r:id="rId69"/>
    <p:sldId id="461" r:id="rId70"/>
    <p:sldId id="413" r:id="rId71"/>
    <p:sldId id="414" r:id="rId72"/>
    <p:sldId id="415" r:id="rId73"/>
    <p:sldId id="416" r:id="rId74"/>
    <p:sldId id="417" r:id="rId75"/>
    <p:sldId id="418" r:id="rId76"/>
    <p:sldId id="419" r:id="rId77"/>
    <p:sldId id="420" r:id="rId78"/>
    <p:sldId id="421" r:id="rId79"/>
    <p:sldId id="422" r:id="rId80"/>
    <p:sldId id="423" r:id="rId81"/>
    <p:sldId id="424" r:id="rId82"/>
    <p:sldId id="425" r:id="rId83"/>
    <p:sldId id="426" r:id="rId84"/>
    <p:sldId id="427" r:id="rId85"/>
    <p:sldId id="428" r:id="rId86"/>
    <p:sldId id="429" r:id="rId87"/>
    <p:sldId id="430" r:id="rId88"/>
    <p:sldId id="431" r:id="rId89"/>
    <p:sldId id="432" r:id="rId90"/>
    <p:sldId id="433" r:id="rId91"/>
    <p:sldId id="434" r:id="rId92"/>
    <p:sldId id="435" r:id="rId93"/>
    <p:sldId id="436" r:id="rId94"/>
    <p:sldId id="437" r:id="rId95"/>
    <p:sldId id="438" r:id="rId96"/>
    <p:sldId id="439" r:id="rId97"/>
    <p:sldId id="440" r:id="rId98"/>
    <p:sldId id="441" r:id="rId99"/>
    <p:sldId id="442" r:id="rId100"/>
    <p:sldId id="443" r:id="rId101"/>
    <p:sldId id="444" r:id="rId102"/>
    <p:sldId id="445" r:id="rId103"/>
    <p:sldId id="456" r:id="rId104"/>
    <p:sldId id="455" r:id="rId105"/>
    <p:sldId id="454" r:id="rId106"/>
    <p:sldId id="453" r:id="rId107"/>
    <p:sldId id="452" r:id="rId108"/>
    <p:sldId id="451" r:id="rId109"/>
    <p:sldId id="450" r:id="rId110"/>
    <p:sldId id="449" r:id="rId111"/>
    <p:sldId id="448" r:id="rId112"/>
    <p:sldId id="447" r:id="rId113"/>
    <p:sldId id="446" r:id="rId114"/>
    <p:sldId id="457" r:id="rId115"/>
    <p:sldId id="458" r:id="rId116"/>
    <p:sldId id="267" r:id="rId117"/>
    <p:sldId id="459" r:id="rId118"/>
    <p:sldId id="460" r:id="rId119"/>
  </p:sldIdLst>
  <p:sldSz cx="9144000" cy="6858000" type="screen4x3"/>
  <p:notesSz cx="6888163" cy="100203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136D"/>
    <a:srgbClr val="006600"/>
    <a:srgbClr val="379B43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ลักษณะชุดรูปแบบ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>
      <p:cViewPr varScale="1">
        <p:scale>
          <a:sx n="69" d="100"/>
          <a:sy n="69" d="100"/>
        </p:scale>
        <p:origin x="12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สัดส่วนร้อยละสถานประกอบการที่ยื่นรับรองหลักสูตรฯแบบ</a:t>
            </a:r>
            <a:r>
              <a:rPr lang="th-TH" dirty="0" err="1"/>
              <a:t>เปเปอร์</a:t>
            </a:r>
            <a:r>
              <a:rPr lang="th-TH" dirty="0"/>
              <a:t>และแบบอิเล็กทรอนิกส์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Sheet4!$L$7</c:f>
              <c:strCache>
                <c:ptCount val="1"/>
                <c:pt idx="0">
                  <c:v>ยื่นเปเปอร์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Sheet4!$K$8:$K$11</c:f>
              <c:numCache>
                <c:formatCode>General</c:formatCode>
                <c:ptCount val="4"/>
                <c:pt idx="0">
                  <c:v>2559</c:v>
                </c:pt>
                <c:pt idx="1">
                  <c:v>2560</c:v>
                </c:pt>
                <c:pt idx="2">
                  <c:v>2561</c:v>
                </c:pt>
                <c:pt idx="3">
                  <c:v>2562</c:v>
                </c:pt>
              </c:numCache>
            </c:numRef>
          </c:cat>
          <c:val>
            <c:numRef>
              <c:f>Sheet4!$L$8:$L$11</c:f>
              <c:numCache>
                <c:formatCode>General</c:formatCode>
                <c:ptCount val="4"/>
                <c:pt idx="0">
                  <c:v>5930</c:v>
                </c:pt>
                <c:pt idx="1">
                  <c:v>6229</c:v>
                </c:pt>
                <c:pt idx="2" formatCode="_-* #,##0_-;\-* #,##0_-;_-* &quot;-&quot;??_-;_-@_-">
                  <c:v>2525</c:v>
                </c:pt>
                <c:pt idx="3" formatCode="_-* #,##0_-;\-* #,##0_-;_-* &quot;-&quot;??_-;_-@_-">
                  <c:v>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F-4B55-8667-02843A7BEDE5}"/>
            </c:ext>
          </c:extLst>
        </c:ser>
        <c:ser>
          <c:idx val="1"/>
          <c:order val="1"/>
          <c:tx>
            <c:strRef>
              <c:f>Sheet4!$M$7</c:f>
              <c:strCache>
                <c:ptCount val="1"/>
                <c:pt idx="0">
                  <c:v>ยื่น e-service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Sheet4!$K$8:$K$11</c:f>
              <c:numCache>
                <c:formatCode>General</c:formatCode>
                <c:ptCount val="4"/>
                <c:pt idx="0">
                  <c:v>2559</c:v>
                </c:pt>
                <c:pt idx="1">
                  <c:v>2560</c:v>
                </c:pt>
                <c:pt idx="2">
                  <c:v>2561</c:v>
                </c:pt>
                <c:pt idx="3">
                  <c:v>2562</c:v>
                </c:pt>
              </c:numCache>
            </c:numRef>
          </c:cat>
          <c:val>
            <c:numRef>
              <c:f>Sheet4!$M$8:$M$11</c:f>
              <c:numCache>
                <c:formatCode>General</c:formatCode>
                <c:ptCount val="4"/>
                <c:pt idx="0">
                  <c:v>6178</c:v>
                </c:pt>
                <c:pt idx="1">
                  <c:v>7221</c:v>
                </c:pt>
                <c:pt idx="2">
                  <c:v>9351</c:v>
                </c:pt>
                <c:pt idx="3" formatCode="_-* #,##0_-;\-* #,##0_-;_-* &quot;-&quot;??_-;_-@_-">
                  <c:v>11179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F-4B55-8667-02843A7BED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1303472"/>
        <c:axId val="571305768"/>
      </c:barChart>
      <c:catAx>
        <c:axId val="57130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571305768"/>
        <c:crosses val="autoZero"/>
        <c:auto val="1"/>
        <c:lblAlgn val="ctr"/>
        <c:lblOffset val="100"/>
        <c:noMultiLvlLbl val="0"/>
      </c:catAx>
      <c:valAx>
        <c:axId val="571305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57130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F9F5D-3374-479D-8A55-D71AF9F1A05C}" type="datetimeFigureOut">
              <a:rPr lang="th-TH" smtClean="0"/>
              <a:pPr/>
              <a:t>04/12/63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DE2AA-6D74-40C7-8ABB-32DD0ECDE659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F00EAB1-EF74-4655-B78A-4E66A19498EC}" type="datetimeFigureOut">
              <a:rPr lang="th-TH" smtClean="0"/>
              <a:pPr/>
              <a:t>04/12/63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8AA8180-6AA4-406D-BB62-9E91C8D0AAB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510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A8180-6AA4-406D-BB62-9E91C8D0AAB7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98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3" name="Picture 31" descr="SW이미지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0" y="2349500"/>
            <a:ext cx="9144000" cy="2663825"/>
          </a:xfrm>
          <a:prstGeom prst="rect">
            <a:avLst/>
          </a:prstGeom>
          <a:noFill/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8575" y="4652963"/>
            <a:ext cx="9115425" cy="2205037"/>
            <a:chOff x="0" y="2640"/>
            <a:chExt cx="5760" cy="1680"/>
          </a:xfrm>
        </p:grpSpPr>
        <p:sp>
          <p:nvSpPr>
            <p:cNvPr id="13345" name="Rectangle 33"/>
            <p:cNvSpPr>
              <a:spLocks noChangeArrowheads="1"/>
            </p:cNvSpPr>
            <p:nvPr userDrawn="1"/>
          </p:nvSpPr>
          <p:spPr bwMode="ltGray">
            <a:xfrm>
              <a:off x="0" y="2640"/>
              <a:ext cx="5760" cy="168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3346" name="Rectangle 34"/>
            <p:cNvSpPr>
              <a:spLocks noChangeArrowheads="1"/>
            </p:cNvSpPr>
            <p:nvPr userDrawn="1"/>
          </p:nvSpPr>
          <p:spPr bwMode="ltGray">
            <a:xfrm>
              <a:off x="0" y="2640"/>
              <a:ext cx="5760" cy="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13347" name="Rectangle 35"/>
          <p:cNvSpPr>
            <a:spLocks noChangeArrowheads="1"/>
          </p:cNvSpPr>
          <p:nvPr/>
        </p:nvSpPr>
        <p:spPr bwMode="ltGray">
          <a:xfrm>
            <a:off x="0" y="0"/>
            <a:ext cx="9144000" cy="2286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4289425"/>
            <a:ext cx="9097963" cy="676275"/>
            <a:chOff x="0" y="2702"/>
            <a:chExt cx="5731" cy="426"/>
          </a:xfrm>
        </p:grpSpPr>
        <p:sp>
          <p:nvSpPr>
            <p:cNvPr id="13349" name="Freeform 37"/>
            <p:cNvSpPr>
              <a:spLocks/>
            </p:cNvSpPr>
            <p:nvPr/>
          </p:nvSpPr>
          <p:spPr bwMode="ltGray">
            <a:xfrm flipV="1">
              <a:off x="0" y="2702"/>
              <a:ext cx="5731" cy="3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279"/>
                </a:cxn>
                <a:cxn ang="0">
                  <a:pos x="1824" y="739"/>
                </a:cxn>
                <a:cxn ang="0">
                  <a:pos x="3946" y="695"/>
                </a:cxn>
                <a:cxn ang="0">
                  <a:pos x="5731" y="297"/>
                </a:cxn>
                <a:cxn ang="0">
                  <a:pos x="5722" y="153"/>
                </a:cxn>
                <a:cxn ang="0">
                  <a:pos x="0" y="0"/>
                </a:cxn>
              </a:cxnLst>
              <a:rect l="0" t="0" r="r" b="b"/>
              <a:pathLst>
                <a:path w="5731" h="808">
                  <a:moveTo>
                    <a:pt x="0" y="0"/>
                  </a:moveTo>
                  <a:lnTo>
                    <a:pt x="19" y="279"/>
                  </a:lnTo>
                  <a:cubicBezTo>
                    <a:pt x="321" y="399"/>
                    <a:pt x="1170" y="671"/>
                    <a:pt x="1824" y="739"/>
                  </a:cubicBezTo>
                  <a:cubicBezTo>
                    <a:pt x="2478" y="808"/>
                    <a:pt x="3295" y="769"/>
                    <a:pt x="3946" y="695"/>
                  </a:cubicBezTo>
                  <a:cubicBezTo>
                    <a:pt x="4597" y="621"/>
                    <a:pt x="5435" y="387"/>
                    <a:pt x="5731" y="297"/>
                  </a:cubicBezTo>
                  <a:lnTo>
                    <a:pt x="5722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3350" name="Freeform 38"/>
            <p:cNvSpPr>
              <a:spLocks/>
            </p:cNvSpPr>
            <p:nvPr/>
          </p:nvSpPr>
          <p:spPr bwMode="ltGray">
            <a:xfrm flipV="1">
              <a:off x="0" y="2749"/>
              <a:ext cx="5731" cy="37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6" y="315"/>
                </a:cxn>
                <a:cxn ang="0">
                  <a:pos x="1795" y="771"/>
                </a:cxn>
                <a:cxn ang="0">
                  <a:pos x="3821" y="742"/>
                </a:cxn>
                <a:cxn ang="0">
                  <a:pos x="5731" y="320"/>
                </a:cxn>
                <a:cxn ang="0">
                  <a:pos x="5693" y="0"/>
                </a:cxn>
                <a:cxn ang="0">
                  <a:pos x="0" y="36"/>
                </a:cxn>
              </a:cxnLst>
              <a:rect l="0" t="0" r="r" b="b"/>
              <a:pathLst>
                <a:path w="5731" h="842">
                  <a:moveTo>
                    <a:pt x="0" y="36"/>
                  </a:moveTo>
                  <a:lnTo>
                    <a:pt x="26" y="315"/>
                  </a:lnTo>
                  <a:cubicBezTo>
                    <a:pt x="325" y="438"/>
                    <a:pt x="1163" y="700"/>
                    <a:pt x="1795" y="771"/>
                  </a:cubicBezTo>
                  <a:cubicBezTo>
                    <a:pt x="2427" y="842"/>
                    <a:pt x="3165" y="817"/>
                    <a:pt x="3821" y="742"/>
                  </a:cubicBezTo>
                  <a:cubicBezTo>
                    <a:pt x="4477" y="667"/>
                    <a:pt x="5419" y="444"/>
                    <a:pt x="5731" y="320"/>
                  </a:cubicBezTo>
                  <a:lnTo>
                    <a:pt x="569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5760" cy="4326"/>
          </a:xfrm>
        </p:grpSpPr>
        <p:sp>
          <p:nvSpPr>
            <p:cNvPr id="13352" name="AutoShape 40"/>
            <p:cNvSpPr>
              <a:spLocks noChangeArrowheads="1"/>
            </p:cNvSpPr>
            <p:nvPr/>
          </p:nvSpPr>
          <p:spPr bwMode="white">
            <a:xfrm>
              <a:off x="27" y="24"/>
              <a:ext cx="5709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3353" name="Freeform 41"/>
            <p:cNvSpPr>
              <a:spLocks/>
            </p:cNvSpPr>
            <p:nvPr/>
          </p:nvSpPr>
          <p:spPr bwMode="white">
            <a:xfrm>
              <a:off x="3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3354" name="Freeform 42"/>
            <p:cNvSpPr>
              <a:spLocks/>
            </p:cNvSpPr>
            <p:nvPr/>
          </p:nvSpPr>
          <p:spPr bwMode="white">
            <a:xfrm rot="-5408600">
              <a:off x="-47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3355" name="Freeform 43"/>
            <p:cNvSpPr>
              <a:spLocks/>
            </p:cNvSpPr>
            <p:nvPr/>
          </p:nvSpPr>
          <p:spPr bwMode="white">
            <a:xfrm>
              <a:off x="5520" y="3978"/>
              <a:ext cx="240" cy="348"/>
            </a:xfrm>
            <a:custGeom>
              <a:avLst/>
              <a:gdLst/>
              <a:ahLst/>
              <a:cxnLst>
                <a:cxn ang="0">
                  <a:pos x="246" y="0"/>
                </a:cxn>
                <a:cxn ang="0">
                  <a:pos x="164" y="196"/>
                </a:cxn>
                <a:cxn ang="0">
                  <a:pos x="84" y="282"/>
                </a:cxn>
                <a:cxn ang="0">
                  <a:pos x="0" y="342"/>
                </a:cxn>
                <a:cxn ang="0">
                  <a:pos x="246" y="348"/>
                </a:cxn>
              </a:cxnLst>
              <a:rect l="0" t="0" r="r" b="b"/>
              <a:pathLst>
                <a:path w="246" h="348">
                  <a:moveTo>
                    <a:pt x="246" y="0"/>
                  </a:moveTo>
                  <a:lnTo>
                    <a:pt x="164" y="196"/>
                  </a:lnTo>
                  <a:lnTo>
                    <a:pt x="84" y="282"/>
                  </a:lnTo>
                  <a:lnTo>
                    <a:pt x="0" y="342"/>
                  </a:lnTo>
                  <a:lnTo>
                    <a:pt x="246" y="348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13356" name="Freeform 44"/>
            <p:cNvSpPr>
              <a:spLocks/>
            </p:cNvSpPr>
            <p:nvPr/>
          </p:nvSpPr>
          <p:spPr bwMode="white">
            <a:xfrm rot="5400000">
              <a:off x="5472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468313" y="1268413"/>
            <a:ext cx="8153400" cy="742950"/>
          </a:xfrm>
        </p:spPr>
        <p:txBody>
          <a:bodyPr/>
          <a:lstStyle>
            <a:lvl1pPr algn="ctr">
              <a:defRPr sz="3600" b="1"/>
            </a:lvl1pPr>
          </a:lstStyle>
          <a:p>
            <a:r>
              <a:rPr lang="th-TH" altLang="ko-KR" dirty="0"/>
              <a:t>คลิกเพื่อแก้ไขลักษณะชื่อเรื่องต้นแบบ</a:t>
            </a:r>
            <a:endParaRPr lang="en-US" altLang="ko-KR" dirty="0"/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5127625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th-TH" altLang="ko-KR"/>
              <a:t>คลิกเพื่อแก้ไขลักษณะชื่อเรื่องรองต้นแบบ</a:t>
            </a:r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33BDC-78A3-49FF-A6AE-F154D1BE5D53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38950" y="333375"/>
            <a:ext cx="2125663" cy="6119813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229350" cy="611981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A56CD0-E30A-4B46-BE2B-B4F292A5786B}" type="datetime1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16013" y="333375"/>
            <a:ext cx="7848600" cy="6096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457200" y="1371600"/>
            <a:ext cx="8229600" cy="5081588"/>
          </a:xfrm>
        </p:spPr>
        <p:txBody>
          <a:bodyPr/>
          <a:lstStyle/>
          <a:p>
            <a:r>
              <a:rPr lang="th-TH"/>
              <a:t>คลิกไอคอนเพื่อเพิ่มแผนภูมิ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516688" y="0"/>
            <a:ext cx="2514600" cy="260350"/>
          </a:xfrm>
        </p:spPr>
        <p:txBody>
          <a:bodyPr/>
          <a:lstStyle>
            <a:lvl1pPr>
              <a:defRPr/>
            </a:lvl1pPr>
          </a:lstStyle>
          <a:p>
            <a:fld id="{E2CB325C-23A1-45F2-B347-1646635DFE57}" type="datetime1">
              <a:rPr lang="en-US" smtClean="0"/>
              <a:pPr/>
              <a:t>12/4/2020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50875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3276600" y="650875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467600" y="6448425"/>
            <a:ext cx="1219200" cy="244475"/>
          </a:xfr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71700" y="6270625"/>
            <a:ext cx="2297113" cy="24447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endParaRPr lang="th-TH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61125"/>
            <a:ext cx="457200" cy="244475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11D8DD6-4F26-4E34-BEEA-85E3CF6D32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657600"/>
            <a:ext cx="48768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2438400"/>
            <a:ext cx="4800600" cy="1114425"/>
          </a:xfrm>
          <a:effectLst/>
        </p:spPr>
        <p:txBody>
          <a:bodyPr/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75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0EDB46-865B-4044-9BB3-BAE5D01FC4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14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8AD2B2-75AB-4B86-91A6-D450DAE9B3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1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533400" y="1631950"/>
            <a:ext cx="4019550" cy="469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705350" y="1631950"/>
            <a:ext cx="4019550" cy="469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D827D7-799F-4045-A33C-3F0B925870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66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ท้ายกระดาษ 6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130CFE2-5EA8-45A1-85A9-6D646F69A9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ตัวยึดวันที่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24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30C6BC-CFC0-4D89-9D5F-BDF3B983BB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E56ECF-2925-4A96-B176-29EC8D385A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5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7030A0"/>
                </a:solidFill>
              </a:defRPr>
            </a:lvl3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11EBF9-CEEB-43AF-A249-C85553227B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10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4580DC-68FC-47BC-902D-B86C521F7B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59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78F5FE-68FA-4F2D-9439-A7926B91CB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0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77025" y="704850"/>
            <a:ext cx="2047875" cy="561975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33400" y="704850"/>
            <a:ext cx="5991225" cy="561975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094D47-37F7-46F8-ADBB-33BD57E8F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6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57400" y="704850"/>
            <a:ext cx="5638800" cy="487363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533400" y="1631950"/>
            <a:ext cx="8191500" cy="4692650"/>
          </a:xfrm>
        </p:spPr>
        <p:txBody>
          <a:bodyPr/>
          <a:lstStyle/>
          <a:p>
            <a:r>
              <a:rPr lang="th-TH"/>
              <a:t>คลิกไอคอนเพื่อเพิ่มตาราง</a:t>
            </a: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0"/>
          </p:nvPr>
        </p:nvSpPr>
        <p:spPr>
          <a:xfrm>
            <a:off x="6934200" y="228600"/>
            <a:ext cx="1752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1"/>
          </p:nvPr>
        </p:nvSpPr>
        <p:spPr>
          <a:xfrm>
            <a:off x="4191000" y="655320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28002E98-621A-46A2-8A6D-2843904624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5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AC5EB22-5068-431A-8DB9-D9BEAC3678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6" y="2362942"/>
            <a:ext cx="4194390" cy="233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C1A99DD-D1E9-439D-A823-6F5D38B0B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 r="11585"/>
          <a:stretch/>
        </p:blipFill>
        <p:spPr>
          <a:xfrm>
            <a:off x="5531351" y="2173287"/>
            <a:ext cx="3545658" cy="240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56A7A1-4E5C-4063-ADF1-45EFF348E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57699"/>
            <a:ext cx="3051814" cy="231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8575" y="4652963"/>
            <a:ext cx="9115425" cy="2205037"/>
            <a:chOff x="0" y="2640"/>
            <a:chExt cx="5760" cy="1680"/>
          </a:xfrm>
        </p:grpSpPr>
        <p:sp>
          <p:nvSpPr>
            <p:cNvPr id="13345" name="Rectangle 33"/>
            <p:cNvSpPr>
              <a:spLocks noChangeArrowheads="1"/>
            </p:cNvSpPr>
            <p:nvPr userDrawn="1"/>
          </p:nvSpPr>
          <p:spPr bwMode="ltGray">
            <a:xfrm>
              <a:off x="0" y="2640"/>
              <a:ext cx="5760" cy="168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Rectangle 34"/>
            <p:cNvSpPr>
              <a:spLocks noChangeArrowheads="1"/>
            </p:cNvSpPr>
            <p:nvPr userDrawn="1"/>
          </p:nvSpPr>
          <p:spPr bwMode="ltGray">
            <a:xfrm>
              <a:off x="0" y="2640"/>
              <a:ext cx="5760" cy="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47" name="Rectangle 35"/>
          <p:cNvSpPr>
            <a:spLocks noChangeArrowheads="1"/>
          </p:cNvSpPr>
          <p:nvPr/>
        </p:nvSpPr>
        <p:spPr bwMode="ltGray">
          <a:xfrm>
            <a:off x="0" y="0"/>
            <a:ext cx="9144000" cy="2286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4289425"/>
            <a:ext cx="9097963" cy="676275"/>
            <a:chOff x="0" y="2702"/>
            <a:chExt cx="5731" cy="426"/>
          </a:xfrm>
        </p:grpSpPr>
        <p:sp>
          <p:nvSpPr>
            <p:cNvPr id="13349" name="Freeform 37"/>
            <p:cNvSpPr>
              <a:spLocks/>
            </p:cNvSpPr>
            <p:nvPr/>
          </p:nvSpPr>
          <p:spPr bwMode="ltGray">
            <a:xfrm flipV="1">
              <a:off x="0" y="2702"/>
              <a:ext cx="5731" cy="3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279"/>
                </a:cxn>
                <a:cxn ang="0">
                  <a:pos x="1824" y="739"/>
                </a:cxn>
                <a:cxn ang="0">
                  <a:pos x="3946" y="695"/>
                </a:cxn>
                <a:cxn ang="0">
                  <a:pos x="5731" y="297"/>
                </a:cxn>
                <a:cxn ang="0">
                  <a:pos x="5722" y="153"/>
                </a:cxn>
                <a:cxn ang="0">
                  <a:pos x="0" y="0"/>
                </a:cxn>
              </a:cxnLst>
              <a:rect l="0" t="0" r="r" b="b"/>
              <a:pathLst>
                <a:path w="5731" h="808">
                  <a:moveTo>
                    <a:pt x="0" y="0"/>
                  </a:moveTo>
                  <a:lnTo>
                    <a:pt x="19" y="279"/>
                  </a:lnTo>
                  <a:cubicBezTo>
                    <a:pt x="321" y="399"/>
                    <a:pt x="1170" y="671"/>
                    <a:pt x="1824" y="739"/>
                  </a:cubicBezTo>
                  <a:cubicBezTo>
                    <a:pt x="2478" y="808"/>
                    <a:pt x="3295" y="769"/>
                    <a:pt x="3946" y="695"/>
                  </a:cubicBezTo>
                  <a:cubicBezTo>
                    <a:pt x="4597" y="621"/>
                    <a:pt x="5435" y="387"/>
                    <a:pt x="5731" y="297"/>
                  </a:cubicBezTo>
                  <a:lnTo>
                    <a:pt x="5722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Freeform 38"/>
            <p:cNvSpPr>
              <a:spLocks/>
            </p:cNvSpPr>
            <p:nvPr/>
          </p:nvSpPr>
          <p:spPr bwMode="ltGray">
            <a:xfrm flipV="1">
              <a:off x="0" y="2749"/>
              <a:ext cx="5731" cy="37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6" y="315"/>
                </a:cxn>
                <a:cxn ang="0">
                  <a:pos x="1795" y="771"/>
                </a:cxn>
                <a:cxn ang="0">
                  <a:pos x="3821" y="742"/>
                </a:cxn>
                <a:cxn ang="0">
                  <a:pos x="5731" y="320"/>
                </a:cxn>
                <a:cxn ang="0">
                  <a:pos x="5693" y="0"/>
                </a:cxn>
                <a:cxn ang="0">
                  <a:pos x="0" y="36"/>
                </a:cxn>
              </a:cxnLst>
              <a:rect l="0" t="0" r="r" b="b"/>
              <a:pathLst>
                <a:path w="5731" h="842">
                  <a:moveTo>
                    <a:pt x="0" y="36"/>
                  </a:moveTo>
                  <a:lnTo>
                    <a:pt x="26" y="315"/>
                  </a:lnTo>
                  <a:cubicBezTo>
                    <a:pt x="325" y="438"/>
                    <a:pt x="1163" y="700"/>
                    <a:pt x="1795" y="771"/>
                  </a:cubicBezTo>
                  <a:cubicBezTo>
                    <a:pt x="2427" y="842"/>
                    <a:pt x="3165" y="817"/>
                    <a:pt x="3821" y="742"/>
                  </a:cubicBezTo>
                  <a:cubicBezTo>
                    <a:pt x="4477" y="667"/>
                    <a:pt x="5419" y="444"/>
                    <a:pt x="5731" y="320"/>
                  </a:cubicBezTo>
                  <a:lnTo>
                    <a:pt x="569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5760" cy="4326"/>
          </a:xfrm>
        </p:grpSpPr>
        <p:sp>
          <p:nvSpPr>
            <p:cNvPr id="13352" name="AutoShape 40"/>
            <p:cNvSpPr>
              <a:spLocks noChangeArrowheads="1"/>
            </p:cNvSpPr>
            <p:nvPr/>
          </p:nvSpPr>
          <p:spPr bwMode="white">
            <a:xfrm>
              <a:off x="27" y="24"/>
              <a:ext cx="5709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3" name="Freeform 41"/>
            <p:cNvSpPr>
              <a:spLocks/>
            </p:cNvSpPr>
            <p:nvPr/>
          </p:nvSpPr>
          <p:spPr bwMode="white">
            <a:xfrm>
              <a:off x="3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Freeform 42"/>
            <p:cNvSpPr>
              <a:spLocks/>
            </p:cNvSpPr>
            <p:nvPr/>
          </p:nvSpPr>
          <p:spPr bwMode="white">
            <a:xfrm rot="-5408600">
              <a:off x="-47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Freeform 43"/>
            <p:cNvSpPr>
              <a:spLocks/>
            </p:cNvSpPr>
            <p:nvPr/>
          </p:nvSpPr>
          <p:spPr bwMode="white">
            <a:xfrm>
              <a:off x="5520" y="3978"/>
              <a:ext cx="240" cy="348"/>
            </a:xfrm>
            <a:custGeom>
              <a:avLst/>
              <a:gdLst/>
              <a:ahLst/>
              <a:cxnLst>
                <a:cxn ang="0">
                  <a:pos x="246" y="0"/>
                </a:cxn>
                <a:cxn ang="0">
                  <a:pos x="164" y="196"/>
                </a:cxn>
                <a:cxn ang="0">
                  <a:pos x="84" y="282"/>
                </a:cxn>
                <a:cxn ang="0">
                  <a:pos x="0" y="342"/>
                </a:cxn>
                <a:cxn ang="0">
                  <a:pos x="246" y="348"/>
                </a:cxn>
              </a:cxnLst>
              <a:rect l="0" t="0" r="r" b="b"/>
              <a:pathLst>
                <a:path w="246" h="348">
                  <a:moveTo>
                    <a:pt x="246" y="0"/>
                  </a:moveTo>
                  <a:lnTo>
                    <a:pt x="164" y="196"/>
                  </a:lnTo>
                  <a:lnTo>
                    <a:pt x="84" y="282"/>
                  </a:lnTo>
                  <a:lnTo>
                    <a:pt x="0" y="342"/>
                  </a:lnTo>
                  <a:lnTo>
                    <a:pt x="246" y="348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Freeform 44"/>
            <p:cNvSpPr>
              <a:spLocks/>
            </p:cNvSpPr>
            <p:nvPr/>
          </p:nvSpPr>
          <p:spPr bwMode="white">
            <a:xfrm rot="5400000">
              <a:off x="5472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468313" y="1268413"/>
            <a:ext cx="8153400" cy="742950"/>
          </a:xfrm>
        </p:spPr>
        <p:txBody>
          <a:bodyPr/>
          <a:lstStyle>
            <a:lvl1pPr algn="ctr">
              <a:defRPr sz="3600" b="1"/>
            </a:lvl1pPr>
          </a:lstStyle>
          <a:p>
            <a:r>
              <a:rPr lang="th-TH" altLang="ko-KR"/>
              <a:t>คลิกเพื่อแก้ไขลักษณะชื่อเรื่องต้นแบบ</a:t>
            </a:r>
            <a:endParaRPr lang="en-US" altLang="ko-KR"/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5127625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th-TH" altLang="ko-KR"/>
              <a:t>คลิกเพื่อแก้ไขลักษณะชื่อเรื่องรองต้นแบบ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36323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66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28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24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8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411656-32D7-40B1-9BCB-602A379EF6E2}" type="datetime1">
              <a:rPr lang="en-US" smtClean="0"/>
              <a:pPr/>
              <a:t>12/4/2020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0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05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73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93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8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38950" y="333375"/>
            <a:ext cx="2125663" cy="6119813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229350" cy="611981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38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16013" y="333375"/>
            <a:ext cx="7848600" cy="6096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457200" y="1371600"/>
            <a:ext cx="8229600" cy="5081588"/>
          </a:xfrm>
        </p:spPr>
        <p:txBody>
          <a:bodyPr/>
          <a:lstStyle/>
          <a:p>
            <a:r>
              <a:rPr lang="th-TH"/>
              <a:t>คลิกไอคอนเพื่อเพิ่มแผนภูมิ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516688" y="0"/>
            <a:ext cx="2514600" cy="260350"/>
          </a:xfrm>
        </p:spPr>
        <p:txBody>
          <a:bodyPr/>
          <a:lstStyle>
            <a:lvl1pPr>
              <a:defRPr/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50875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3276600" y="650875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1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A6C22B-D0A8-49B2-A734-7A0929DE938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E4AB8B-9892-462C-9A7A-548BE0707ABA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201E3-D061-49DD-95C2-D4EC39A06D1F}" type="datetime1">
              <a:rPr lang="en-US" smtClean="0"/>
              <a:pPr/>
              <a:t>12/4/2020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DE6DF2-27F3-4A24-8B5F-CDBC2E9D15F4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B751AD-604F-4D4A-96A6-0A399F5ECABD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1" name="Picture 33" descr="배너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0" y="285750"/>
            <a:ext cx="9144000" cy="1055688"/>
          </a:xfrm>
          <a:prstGeom prst="rect">
            <a:avLst/>
          </a:prstGeom>
          <a:noFill/>
        </p:spPr>
      </p:pic>
      <p:sp>
        <p:nvSpPr>
          <p:cNvPr id="12322" name="Rectangle 34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2323" name="Freeform 35"/>
          <p:cNvSpPr>
            <a:spLocks/>
          </p:cNvSpPr>
          <p:nvPr/>
        </p:nvSpPr>
        <p:spPr bwMode="white">
          <a:xfrm>
            <a:off x="-6350" y="950913"/>
            <a:ext cx="9156700" cy="461962"/>
          </a:xfrm>
          <a:custGeom>
            <a:avLst/>
            <a:gdLst/>
            <a:ahLst/>
            <a:cxnLst>
              <a:cxn ang="0">
                <a:pos x="4" y="365"/>
              </a:cxn>
              <a:cxn ang="0">
                <a:pos x="0" y="246"/>
              </a:cxn>
              <a:cxn ang="0">
                <a:pos x="1837" y="32"/>
              </a:cxn>
              <a:cxn ang="0">
                <a:pos x="3970" y="52"/>
              </a:cxn>
              <a:cxn ang="0">
                <a:pos x="5764" y="231"/>
              </a:cxn>
              <a:cxn ang="0">
                <a:pos x="5768" y="366"/>
              </a:cxn>
              <a:cxn ang="0">
                <a:pos x="4" y="365"/>
              </a:cxn>
            </a:cxnLst>
            <a:rect l="0" t="0" r="r" b="b"/>
            <a:pathLst>
              <a:path w="5768" h="366">
                <a:moveTo>
                  <a:pt x="4" y="365"/>
                </a:moveTo>
                <a:lnTo>
                  <a:pt x="0" y="246"/>
                </a:lnTo>
                <a:cubicBezTo>
                  <a:pt x="304" y="192"/>
                  <a:pt x="1175" y="64"/>
                  <a:pt x="1837" y="32"/>
                </a:cubicBezTo>
                <a:cubicBezTo>
                  <a:pt x="2499" y="0"/>
                  <a:pt x="3316" y="19"/>
                  <a:pt x="3970" y="52"/>
                </a:cubicBezTo>
                <a:cubicBezTo>
                  <a:pt x="4624" y="85"/>
                  <a:pt x="5464" y="179"/>
                  <a:pt x="5764" y="231"/>
                </a:cubicBezTo>
                <a:lnTo>
                  <a:pt x="5768" y="366"/>
                </a:lnTo>
                <a:lnTo>
                  <a:pt x="4" y="36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>
            <a:off x="425450" y="65246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white">
          <a:xfrm>
            <a:off x="1116013" y="333375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dirty="0"/>
              <a:t>คลิกเพื่อแก้ไขลักษณะชื่อเรื่องต้นแบบ</a:t>
            </a:r>
            <a:endParaRPr lang="en-US" altLang="ko-KR" dirty="0"/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ko-KR" dirty="0"/>
              <a:t>ระดับที่สอง</a:t>
            </a:r>
          </a:p>
          <a:p>
            <a:pPr lvl="2"/>
            <a:r>
              <a:rPr lang="th-TH" altLang="ko-KR" dirty="0"/>
              <a:t>ระดับที่สาม</a:t>
            </a:r>
          </a:p>
          <a:p>
            <a:pPr lvl="3"/>
            <a:r>
              <a:rPr lang="th-TH" altLang="ko-KR" dirty="0"/>
              <a:t>ระดับที่สี่</a:t>
            </a:r>
          </a:p>
          <a:p>
            <a:pPr lvl="4"/>
            <a:r>
              <a:rPr lang="th-TH" altLang="ko-KR" dirty="0"/>
              <a:t>ระดับที่ห้า</a:t>
            </a:r>
            <a:endParaRPr lang="en-US" altLang="ko-KR" dirty="0"/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16688" y="0"/>
            <a:ext cx="2514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bg1"/>
                </a:solidFill>
                <a:latin typeface="+mn-lt"/>
                <a:ea typeface="굴림" pitchFamily="50" charset="-127"/>
              </a:defRPr>
            </a:lvl1pPr>
          </a:lstStyle>
          <a:p>
            <a:fld id="{3326FB5D-A278-4E46-898D-FD0A381C378A}" type="datetime1">
              <a:rPr lang="en-US" smtClean="0"/>
              <a:pPr/>
              <a:t>12/4/2020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0875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n-lt"/>
                <a:ea typeface="굴림" pitchFamily="50" charset="-127"/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65087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latin typeface="+mn-lt"/>
                <a:ea typeface="굴림" pitchFamily="50" charset="-127"/>
              </a:defRPr>
            </a:lvl1pPr>
          </a:lstStyle>
          <a:p>
            <a:fld id="{2FFE8ADD-24C4-4A80-8A17-5CD209B1A06A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ngsana New" pitchFamily="18" charset="-34"/>
          <a:ea typeface="+mj-ea"/>
          <a:cs typeface="Angsana New" pitchFamily="18" charset="-34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sz="3200" b="1" baseline="0">
          <a:solidFill>
            <a:schemeClr val="tx1">
              <a:lumMod val="75000"/>
            </a:schemeClr>
          </a:solidFill>
          <a:latin typeface="Angsana New" pitchFamily="18" charset="-34"/>
          <a:ea typeface="+mn-ea"/>
          <a:cs typeface="Angsana New" pitchFamily="18" charset="-34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 b="1" baseline="0">
          <a:solidFill>
            <a:srgbClr val="C00000"/>
          </a:solidFill>
          <a:latin typeface="Angsana New" pitchFamily="18" charset="-34"/>
          <a:cs typeface="Angsana New" pitchFamily="18" charset="-34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400" b="1" baseline="0">
          <a:solidFill>
            <a:srgbClr val="006600"/>
          </a:solidFill>
          <a:latin typeface="Angsana New" pitchFamily="18" charset="-34"/>
          <a:cs typeface="Angsana New" pitchFamily="18" charset="-34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 baseline="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7" name="Object 93"/>
          <p:cNvGraphicFramePr>
            <a:graphicFrameLocks noChangeAspect="1"/>
          </p:cNvGraphicFramePr>
          <p:nvPr/>
        </p:nvGraphicFramePr>
        <p:xfrm>
          <a:off x="0" y="409575"/>
          <a:ext cx="91440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Image" r:id="rId15" imgW="12952381" imgH="2717460" progId="">
                  <p:embed/>
                </p:oleObj>
              </mc:Choice>
              <mc:Fallback>
                <p:oleObj name="Image" r:id="rId15" imgW="12952381" imgH="2717460" progId="">
                  <p:embed/>
                  <p:pic>
                    <p:nvPicPr>
                      <p:cNvPr id="1117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9575"/>
                        <a:ext cx="91440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5730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631950"/>
            <a:ext cx="8191500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5320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8002E98-621A-46A2-8A6D-2843904624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057400" y="704850"/>
            <a:ext cx="5638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5320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118" name="Picture 94" descr="p16ss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1000" y="152400"/>
            <a:ext cx="1706563" cy="1314450"/>
          </a:xfrm>
          <a:prstGeom prst="rect">
            <a:avLst/>
          </a:prstGeom>
          <a:noFill/>
        </p:spPr>
      </p:pic>
      <p:pic>
        <p:nvPicPr>
          <p:cNvPr id="12" name="รูปภาพ 11" descr="DSD-colour-logo-EX.jpg"/>
          <p:cNvPicPr>
            <a:picLocks noChangeAspect="1"/>
          </p:cNvPicPr>
          <p:nvPr userDrawn="1"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391580">
            <a:off x="796181" y="304879"/>
            <a:ext cx="821723" cy="7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4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</p:bld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1" name="Picture 33" descr="배너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0" y="285750"/>
            <a:ext cx="9144000" cy="1055688"/>
          </a:xfrm>
          <a:prstGeom prst="rect">
            <a:avLst/>
          </a:prstGeom>
          <a:noFill/>
        </p:spPr>
      </p:pic>
      <p:sp>
        <p:nvSpPr>
          <p:cNvPr id="12322" name="Rectangle 34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23" name="Freeform 35"/>
          <p:cNvSpPr>
            <a:spLocks/>
          </p:cNvSpPr>
          <p:nvPr/>
        </p:nvSpPr>
        <p:spPr bwMode="white">
          <a:xfrm>
            <a:off x="-6350" y="950913"/>
            <a:ext cx="9156700" cy="461962"/>
          </a:xfrm>
          <a:custGeom>
            <a:avLst/>
            <a:gdLst/>
            <a:ahLst/>
            <a:cxnLst>
              <a:cxn ang="0">
                <a:pos x="4" y="365"/>
              </a:cxn>
              <a:cxn ang="0">
                <a:pos x="0" y="246"/>
              </a:cxn>
              <a:cxn ang="0">
                <a:pos x="1837" y="32"/>
              </a:cxn>
              <a:cxn ang="0">
                <a:pos x="3970" y="52"/>
              </a:cxn>
              <a:cxn ang="0">
                <a:pos x="5764" y="231"/>
              </a:cxn>
              <a:cxn ang="0">
                <a:pos x="5768" y="366"/>
              </a:cxn>
              <a:cxn ang="0">
                <a:pos x="4" y="365"/>
              </a:cxn>
            </a:cxnLst>
            <a:rect l="0" t="0" r="r" b="b"/>
            <a:pathLst>
              <a:path w="5768" h="366">
                <a:moveTo>
                  <a:pt x="4" y="365"/>
                </a:moveTo>
                <a:lnTo>
                  <a:pt x="0" y="246"/>
                </a:lnTo>
                <a:cubicBezTo>
                  <a:pt x="304" y="192"/>
                  <a:pt x="1175" y="64"/>
                  <a:pt x="1837" y="32"/>
                </a:cubicBezTo>
                <a:cubicBezTo>
                  <a:pt x="2499" y="0"/>
                  <a:pt x="3316" y="19"/>
                  <a:pt x="3970" y="52"/>
                </a:cubicBezTo>
                <a:cubicBezTo>
                  <a:pt x="4624" y="85"/>
                  <a:pt x="5464" y="179"/>
                  <a:pt x="5764" y="231"/>
                </a:cubicBezTo>
                <a:lnTo>
                  <a:pt x="5768" y="366"/>
                </a:lnTo>
                <a:lnTo>
                  <a:pt x="4" y="36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>
            <a:off x="425450" y="65246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white">
          <a:xfrm>
            <a:off x="1116013" y="333375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/>
              <a:t>คลิกเพื่อแก้ไขลักษณะชื่อเรื่องต้นแบบ</a:t>
            </a:r>
            <a:endParaRPr lang="en-US" altLang="ko-KR"/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ko-KR" dirty="0"/>
              <a:t>ระดับที่สอง</a:t>
            </a:r>
          </a:p>
          <a:p>
            <a:pPr lvl="2"/>
            <a:r>
              <a:rPr lang="th-TH" altLang="ko-KR" dirty="0"/>
              <a:t>ระดับที่สาม</a:t>
            </a:r>
          </a:p>
          <a:p>
            <a:pPr lvl="3"/>
            <a:r>
              <a:rPr lang="th-TH" altLang="ko-KR" dirty="0"/>
              <a:t>ระดับที่สี่</a:t>
            </a:r>
          </a:p>
          <a:p>
            <a:pPr lvl="4"/>
            <a:r>
              <a:rPr lang="th-TH" altLang="ko-KR" dirty="0"/>
              <a:t>ระดับที่ห้า</a:t>
            </a:r>
            <a:endParaRPr lang="en-US" altLang="ko-KR" dirty="0"/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16688" y="0"/>
            <a:ext cx="2514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bg1"/>
                </a:solidFill>
                <a:latin typeface="+mn-lt"/>
                <a:ea typeface="굴림" pitchFamily="50" charset="-127"/>
              </a:defRPr>
            </a:lvl1pPr>
          </a:lstStyle>
          <a:p>
            <a:fld id="{F749287B-8CE7-4556-B7B0-C18A7A97F5B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0875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n-lt"/>
                <a:ea typeface="굴림" pitchFamily="50" charset="-127"/>
              </a:defRPr>
            </a:lvl1pPr>
          </a:lstStyle>
          <a:p>
            <a:endParaRPr lang="en-US"/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65087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latin typeface="+mn-lt"/>
                <a:ea typeface="굴림" pitchFamily="50" charset="-127"/>
              </a:defRPr>
            </a:lvl1pPr>
          </a:lstStyle>
          <a:p>
            <a:fld id="{CCB22C60-04D9-4DC8-B27A-F2566A3BA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sz="2800" b="1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 b="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400" b="1">
          <a:solidFill>
            <a:srgbClr val="FF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1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gcloud.dsd.go.th/prb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 sz="quarter"/>
          </p:nvPr>
        </p:nvSpPr>
        <p:spPr>
          <a:xfrm>
            <a:off x="468313" y="548680"/>
            <a:ext cx="8153400" cy="1462683"/>
          </a:xfrm>
        </p:spPr>
        <p:txBody>
          <a:bodyPr/>
          <a:lstStyle/>
          <a:p>
            <a:r>
              <a:rPr lang="th-TH" sz="4000" dirty="0"/>
              <a:t>ทบทวนขั้นตอนการยื่นรับรองหลักสูตรและค่าใช้จ่ายฯ</a:t>
            </a:r>
            <a:br>
              <a:rPr lang="th-TH" sz="4000" dirty="0"/>
            </a:br>
            <a:r>
              <a:rPr lang="th-TH" sz="4000" dirty="0"/>
              <a:t>//การยื่นประเมินเงินสมทบ ผ่านระบบ</a:t>
            </a:r>
            <a:r>
              <a:rPr lang="en-US" sz="4000" dirty="0"/>
              <a:t> e-Service</a:t>
            </a:r>
            <a:endParaRPr lang="th-TH" sz="40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sz="quarter" idx="1"/>
          </p:nvPr>
        </p:nvSpPr>
        <p:spPr>
          <a:xfrm>
            <a:off x="1403350" y="5127624"/>
            <a:ext cx="6400800" cy="749647"/>
          </a:xfrm>
        </p:spPr>
        <p:txBody>
          <a:bodyPr/>
          <a:lstStyle/>
          <a:p>
            <a:r>
              <a:rPr lang="th-TH" sz="2400" b="1" dirty="0"/>
              <a:t>ศูนย์ข้อมูลเทคโนโลยีสารสนเทศและการสื่อสาร </a:t>
            </a:r>
          </a:p>
          <a:p>
            <a:r>
              <a:rPr lang="th-TH" sz="2400" b="1" dirty="0"/>
              <a:t>กรมพัฒนาฝีมือแรงงาน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9D6569-EC12-49CC-84AD-E0208833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หน้าจอหลังจากสถานประกอบกิจการเข้าระบบแล้ว</a:t>
            </a:r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ACBEC11-CF99-463B-B6A6-87178E25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297DCE1-E26E-45BB-99ED-4D2A9334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98AFCF9-FEBB-49D3-9D52-077F0377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548" y="1109542"/>
            <a:ext cx="6152904" cy="52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16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100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B333D55-725F-4A3C-96DC-459B140A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428" y="1196752"/>
            <a:ext cx="2657143" cy="31428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9493EDA-DBA6-46F6-8D93-B203CF9E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" y="2132856"/>
            <a:ext cx="9144000" cy="3447826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0F56C92-E060-4120-B984-FFA6AB5520D0}"/>
              </a:ext>
            </a:extLst>
          </p:cNvPr>
          <p:cNvSpPr/>
          <p:nvPr/>
        </p:nvSpPr>
        <p:spPr bwMode="auto">
          <a:xfrm>
            <a:off x="9177" y="3933056"/>
            <a:ext cx="314352" cy="16476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98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918C02-F0E6-4CBA-8A75-0371C79C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1CE12C0-3546-46D5-936F-F9DFEC33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8569717-090B-4427-9ADB-2722411C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101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5A2DB06-2C63-445B-B2F6-3465C6D8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857" y="1268760"/>
            <a:ext cx="2914286" cy="35238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B9C9F47-1608-429B-8969-98F14C2A0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06"/>
            <a:ext cx="9144000" cy="3507434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42AC64C-BA1F-4EEC-9CAD-D8B3957F4CDB}"/>
              </a:ext>
            </a:extLst>
          </p:cNvPr>
          <p:cNvSpPr/>
          <p:nvPr/>
        </p:nvSpPr>
        <p:spPr bwMode="auto">
          <a:xfrm>
            <a:off x="36576" y="3941614"/>
            <a:ext cx="1259632" cy="16476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368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102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F529320-0353-4021-9FCC-60F6757A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285" y="1124744"/>
            <a:ext cx="2971429" cy="37142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F1B9A32-82DE-4081-A0A9-FF862DB0E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5470"/>
            <a:ext cx="9144000" cy="244705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996D5969-DC94-4A9E-A92D-C7AA3F9018A9}"/>
              </a:ext>
            </a:extLst>
          </p:cNvPr>
          <p:cNvSpPr/>
          <p:nvPr/>
        </p:nvSpPr>
        <p:spPr bwMode="auto">
          <a:xfrm>
            <a:off x="107504" y="4005064"/>
            <a:ext cx="1259632" cy="5040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34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103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9DCE1EE-7435-412F-B761-406F8B4F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196752"/>
            <a:ext cx="2914286" cy="36190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DF65184-0DFF-4A27-A59E-7615F02A3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2" y="2200428"/>
            <a:ext cx="8590476" cy="2457143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184A910-78CB-46C2-B743-B180F1F3987D}"/>
              </a:ext>
            </a:extLst>
          </p:cNvPr>
          <p:cNvSpPr/>
          <p:nvPr/>
        </p:nvSpPr>
        <p:spPr bwMode="auto">
          <a:xfrm>
            <a:off x="899592" y="3717032"/>
            <a:ext cx="1259632" cy="5040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950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104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5D414A3-04B6-47F4-B536-F93521E76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268760"/>
            <a:ext cx="2819048" cy="27619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9A63413-C231-41CA-A62A-85C97425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33" y="1988840"/>
            <a:ext cx="8533333" cy="3057143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B9F4C846-DC9F-4305-BB54-630F9AA16008}"/>
              </a:ext>
            </a:extLst>
          </p:cNvPr>
          <p:cNvSpPr/>
          <p:nvPr/>
        </p:nvSpPr>
        <p:spPr bwMode="auto">
          <a:xfrm>
            <a:off x="899592" y="3356992"/>
            <a:ext cx="1259632" cy="10801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269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105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F549891-783F-4FD3-9290-64281D8D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025144"/>
            <a:ext cx="2266667" cy="35238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D653567-46E1-41CF-9540-2F44D7E1C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2" y="1905190"/>
            <a:ext cx="8990476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99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106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AF0FE4A-5E43-4ABA-8CD5-F10424B5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196752"/>
            <a:ext cx="2247619" cy="333333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7D60263-6AEB-4B70-940F-E957D837A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8361"/>
            <a:ext cx="9144000" cy="218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93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107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00BF307-3BBB-4758-96AF-65D37F6F9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124744"/>
            <a:ext cx="1552381" cy="28571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E01536B-839C-44BE-B0EB-206D4D9B4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4" y="1971847"/>
            <a:ext cx="9144000" cy="304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001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108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E624EB9-7FB4-412E-A326-EB0222D92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62" y="1124744"/>
            <a:ext cx="2190476" cy="34285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741AD95-966B-4095-917E-86E084E0B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79353"/>
            <a:ext cx="9144000" cy="390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47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109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03FBA14-C40F-44F3-AA94-DA278E8E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96752"/>
            <a:ext cx="3066667" cy="31428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EBBA57C-8016-4D43-AA0E-0F2884E1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" y="2169312"/>
            <a:ext cx="9144000" cy="3491936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91F50E37-9F18-4DAE-A694-0B3E9FD48162}"/>
              </a:ext>
            </a:extLst>
          </p:cNvPr>
          <p:cNvSpPr/>
          <p:nvPr/>
        </p:nvSpPr>
        <p:spPr bwMode="auto">
          <a:xfrm>
            <a:off x="3942184" y="4797152"/>
            <a:ext cx="1468016" cy="1440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5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333375"/>
            <a:ext cx="8713093" cy="609600"/>
          </a:xfrm>
        </p:spPr>
        <p:txBody>
          <a:bodyPr/>
          <a:lstStyle/>
          <a:p>
            <a:r>
              <a:rPr lang="th-TH" dirty="0"/>
              <a:t>สิ่งที่เจ้าหน้าที่ควรแนะนำเมื่อสถานประกอบกิจการเข้าระบบครั้งแรก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ตรวจสอบความถูกต้องครบถ้วนของข้อมูลสถานประกอบกิจการ</a:t>
            </a:r>
          </a:p>
          <a:p>
            <a:pPr lvl="1"/>
            <a:r>
              <a:rPr lang="th-TH" dirty="0"/>
              <a:t>ข้อมูลพื้นฐาน เช่น ที่อยู่ </a:t>
            </a:r>
            <a:r>
              <a:rPr lang="en-US" dirty="0"/>
              <a:t>,</a:t>
            </a:r>
            <a:r>
              <a:rPr lang="th-TH" dirty="0"/>
              <a:t> เบอร์โทรศัพท์ เป็นต้น </a:t>
            </a:r>
          </a:p>
          <a:p>
            <a:pPr lvl="1"/>
            <a:r>
              <a:rPr lang="th-TH" dirty="0"/>
              <a:t>ข้อมูลรายชื่อเจ้าของกิจการ หุ้นส่วน หรือผู้มีอำนาจ</a:t>
            </a:r>
          </a:p>
          <a:p>
            <a:pPr lvl="1"/>
            <a:r>
              <a:rPr lang="th-TH" dirty="0"/>
              <a:t>ข้อมูลสาขา </a:t>
            </a:r>
          </a:p>
          <a:p>
            <a:r>
              <a:rPr lang="th-TH" dirty="0"/>
              <a:t>เปลี่ยน </a:t>
            </a:r>
            <a:r>
              <a:rPr lang="en-US" dirty="0"/>
              <a:t>Password</a:t>
            </a:r>
            <a:r>
              <a:rPr lang="th-TH" dirty="0"/>
              <a:t> เพื่อความปลอดภัย</a:t>
            </a:r>
          </a:p>
        </p:txBody>
      </p:sp>
      <p:pic>
        <p:nvPicPr>
          <p:cNvPr id="4" name="รูปภาพ 3" descr="COMPARE-LOANS-ic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916832"/>
            <a:ext cx="448444" cy="448444"/>
          </a:xfrm>
          <a:prstGeom prst="rect">
            <a:avLst/>
          </a:prstGeom>
        </p:spPr>
      </p:pic>
      <p:pic>
        <p:nvPicPr>
          <p:cNvPr id="5" name="รูปภาพ 4" descr="COMPARE-LOANS-ico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492896"/>
            <a:ext cx="448444" cy="448444"/>
          </a:xfrm>
          <a:prstGeom prst="rect">
            <a:avLst/>
          </a:prstGeom>
        </p:spPr>
      </p:pic>
      <p:pic>
        <p:nvPicPr>
          <p:cNvPr id="6" name="รูปภาพ 5" descr="COMPARE-LOANS-icon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996952"/>
            <a:ext cx="448444" cy="448444"/>
          </a:xfrm>
          <a:prstGeom prst="rect">
            <a:avLst/>
          </a:prstGeom>
        </p:spPr>
      </p:pic>
      <p:pic>
        <p:nvPicPr>
          <p:cNvPr id="9" name="รูปภาพ 8" descr="COMPARE-LOANS-icon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6873" y="3573016"/>
            <a:ext cx="448444" cy="448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110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5216CEC-B0D7-43F2-B291-AA1C58B88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96752"/>
            <a:ext cx="3123809" cy="30476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7597731-C31C-4C0F-B150-A9031B01C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2522"/>
            <a:ext cx="9144000" cy="3232956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C4CC21F-6591-42F1-A402-C0AF75DFAFD7}"/>
              </a:ext>
            </a:extLst>
          </p:cNvPr>
          <p:cNvSpPr/>
          <p:nvPr/>
        </p:nvSpPr>
        <p:spPr bwMode="auto">
          <a:xfrm>
            <a:off x="3942184" y="4535408"/>
            <a:ext cx="1925960" cy="1897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361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E7A2DB6B-1DBD-4369-B592-AA8FFAD562BB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th-TH" dirty="0"/>
              <a:t>การอนุมัติด้วยลายเซ็นดิจิทัล</a:t>
            </a:r>
            <a:endParaRPr lang="en-US" dirty="0"/>
          </a:p>
        </p:txBody>
      </p:sp>
      <p:sp>
        <p:nvSpPr>
          <p:cNvPr id="6" name="ชื่อเรื่องรอง 5">
            <a:extLst>
              <a:ext uri="{FF2B5EF4-FFF2-40B4-BE49-F238E27FC236}">
                <a16:creationId xmlns:a16="http://schemas.microsoft.com/office/drawing/2014/main" id="{28EE174B-EDF3-44F8-B6F0-E8EFB591F73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629400" y="0"/>
            <a:ext cx="2514600" cy="260350"/>
          </a:xfrm>
        </p:spPr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8750"/>
            <a:ext cx="2133600" cy="304800"/>
          </a:xfrm>
        </p:spPr>
        <p:txBody>
          <a:bodyPr/>
          <a:lstStyle/>
          <a:p>
            <a:fld id="{2FFE8ADD-24C4-4A80-8A17-5CD209B1A06A}" type="slidenum">
              <a:rPr lang="th-TH" smtClean="0"/>
              <a:pPr/>
              <a:t>111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43561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C08F10F-79B8-4A52-9D00-3EF8CFFA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730" y="1392978"/>
            <a:ext cx="2996270" cy="262643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388E8E2-7322-49B6-9927-089BB4E79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85" y="1030424"/>
            <a:ext cx="2403896" cy="4365103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F3C6CC1-6C93-4568-A97B-5B514769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3375"/>
            <a:ext cx="8425061" cy="609600"/>
          </a:xfrm>
        </p:spPr>
        <p:txBody>
          <a:bodyPr/>
          <a:lstStyle/>
          <a:p>
            <a:r>
              <a:rPr lang="th-TH" dirty="0"/>
              <a:t>การอนุมัติหนังสือรับรองหลักสูตรและค่าใช้จ่ายฯ พ.ร.บ. ส่งเสริมฯ2545</a:t>
            </a:r>
            <a:endParaRPr lang="en-US" dirty="0"/>
          </a:p>
        </p:txBody>
      </p:sp>
      <p:cxnSp>
        <p:nvCxnSpPr>
          <p:cNvPr id="9" name="ลูกศรเชื่อมต่อแบบตรง 8">
            <a:extLst>
              <a:ext uri="{FF2B5EF4-FFF2-40B4-BE49-F238E27FC236}">
                <a16:creationId xmlns:a16="http://schemas.microsoft.com/office/drawing/2014/main" id="{C351834C-D755-4725-B629-F10B66137127}"/>
              </a:ext>
            </a:extLst>
          </p:cNvPr>
          <p:cNvCxnSpPr/>
          <p:nvPr/>
        </p:nvCxnSpPr>
        <p:spPr bwMode="auto">
          <a:xfrm flipV="1">
            <a:off x="5675554" y="3762258"/>
            <a:ext cx="1152128" cy="72008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A235DAA-3D7F-483C-81AF-DE890C78CD67}"/>
              </a:ext>
            </a:extLst>
          </p:cNvPr>
          <p:cNvSpPr txBox="1"/>
          <p:nvPr/>
        </p:nvSpPr>
        <p:spPr>
          <a:xfrm>
            <a:off x="339509" y="4505278"/>
            <a:ext cx="28083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1.แตะที่รายละเอียดของรายการที่จะอนุมัติ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BC083F64-1B14-484E-89E0-2F9CE3B08DCE}"/>
              </a:ext>
            </a:extLst>
          </p:cNvPr>
          <p:cNvSpPr txBox="1"/>
          <p:nvPr/>
        </p:nvSpPr>
        <p:spPr>
          <a:xfrm>
            <a:off x="3347864" y="5538399"/>
            <a:ext cx="542238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2.แตะแสดงข้อมูลหลักสูตรที่ยื่น (หากไม่ต้องการดู ข้ามไปขั้นตอน 3 ได้เลย)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 แตะเพื่ออนุมัติรายการนี้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 แตะหากไม่อนุมัติรายการนี้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15EB6F7C-E541-4037-A4F7-B26AB4C06D3A}"/>
              </a:ext>
            </a:extLst>
          </p:cNvPr>
          <p:cNvSpPr txBox="1"/>
          <p:nvPr/>
        </p:nvSpPr>
        <p:spPr>
          <a:xfrm>
            <a:off x="6268891" y="4224909"/>
            <a:ext cx="24575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แสดงข้อมูลหลักสูตรที่ยื่นในแต่ละรุ่น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" name="ลูกศรเชื่อมต่อแบบตรง 10">
            <a:extLst>
              <a:ext uri="{FF2B5EF4-FFF2-40B4-BE49-F238E27FC236}">
                <a16:creationId xmlns:a16="http://schemas.microsoft.com/office/drawing/2014/main" id="{1F2A0551-BAC4-4E09-A1F1-1F31620A9F3E}"/>
              </a:ext>
            </a:extLst>
          </p:cNvPr>
          <p:cNvCxnSpPr>
            <a:cxnSpLocks/>
          </p:cNvCxnSpPr>
          <p:nvPr/>
        </p:nvCxnSpPr>
        <p:spPr bwMode="auto">
          <a:xfrm flipH="1">
            <a:off x="6020794" y="1171692"/>
            <a:ext cx="695187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F582AD7-5907-4898-924F-107E0377B824}"/>
              </a:ext>
            </a:extLst>
          </p:cNvPr>
          <p:cNvSpPr txBox="1"/>
          <p:nvPr/>
        </p:nvSpPr>
        <p:spPr>
          <a:xfrm>
            <a:off x="6411574" y="910062"/>
            <a:ext cx="212591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แตะที่นี่หากต้องการไปหน้าแรก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5D7D2D0-31E3-4617-96A3-6D63B0D8E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54" y="1966690"/>
            <a:ext cx="3151822" cy="25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726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B98AA8E-A550-4612-A2A3-14BD8FA4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B0D6D96-1E3F-4C38-87CD-6E8B29C1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11"/>
          <a:stretch/>
        </p:blipFill>
        <p:spPr>
          <a:xfrm>
            <a:off x="534848" y="1628800"/>
            <a:ext cx="807430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3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BFE39A2-D450-424E-A5C1-EC0E8F41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เมื่ออนุมัติแล้วจะดูรายการที่อนุมัติหรือไม่อนุมัติอย่างไร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49FF37-E1A5-400B-B9FD-05E32D21C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4628571" cy="375238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EAD0497-5FF1-415C-9373-3FEF58F7C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286" y="3313529"/>
            <a:ext cx="3285714" cy="1152381"/>
          </a:xfrm>
          <a:prstGeom prst="rect">
            <a:avLst/>
          </a:prstGeom>
        </p:spPr>
      </p:pic>
      <p:cxnSp>
        <p:nvCxnSpPr>
          <p:cNvPr id="7" name="ลูกศรเชื่อมต่อแบบตรง 6">
            <a:extLst>
              <a:ext uri="{FF2B5EF4-FFF2-40B4-BE49-F238E27FC236}">
                <a16:creationId xmlns:a16="http://schemas.microsoft.com/office/drawing/2014/main" id="{FE772576-1E45-4B14-A813-A33EF0A330CB}"/>
              </a:ext>
            </a:extLst>
          </p:cNvPr>
          <p:cNvCxnSpPr>
            <a:cxnSpLocks/>
          </p:cNvCxnSpPr>
          <p:nvPr/>
        </p:nvCxnSpPr>
        <p:spPr bwMode="auto">
          <a:xfrm>
            <a:off x="5240131" y="4005064"/>
            <a:ext cx="872731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B7A964E-9A5F-454C-A5A4-E3240AADA647}"/>
              </a:ext>
            </a:extLst>
          </p:cNvPr>
          <p:cNvSpPr txBox="1"/>
          <p:nvPr/>
        </p:nvSpPr>
        <p:spPr>
          <a:xfrm>
            <a:off x="3167844" y="5594308"/>
            <a:ext cx="36364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1.แตะที่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Dropdown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แล้วเลือกเงื่อนไข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6909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A3C47BB-06E0-4A27-8F8F-5798AC22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48734"/>
            <a:ext cx="5153925" cy="5082890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BFE39A2-D450-424E-A5C1-EC0E8F41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เมื่ออนุมัติแล้วหากต้องการยกเลิกจะทำอย่างไร</a:t>
            </a:r>
            <a:endParaRPr lang="en-US" dirty="0"/>
          </a:p>
        </p:txBody>
      </p:sp>
      <p:cxnSp>
        <p:nvCxnSpPr>
          <p:cNvPr id="7" name="ลูกศรเชื่อมต่อแบบตรง 6">
            <a:extLst>
              <a:ext uri="{FF2B5EF4-FFF2-40B4-BE49-F238E27FC236}">
                <a16:creationId xmlns:a16="http://schemas.microsoft.com/office/drawing/2014/main" id="{FE772576-1E45-4B14-A813-A33EF0A330CB}"/>
              </a:ext>
            </a:extLst>
          </p:cNvPr>
          <p:cNvCxnSpPr>
            <a:cxnSpLocks/>
          </p:cNvCxnSpPr>
          <p:nvPr/>
        </p:nvCxnSpPr>
        <p:spPr bwMode="auto">
          <a:xfrm>
            <a:off x="2555776" y="5214220"/>
            <a:ext cx="1008112" cy="64807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B7A964E-9A5F-454C-A5A4-E3240AADA647}"/>
              </a:ext>
            </a:extLst>
          </p:cNvPr>
          <p:cNvSpPr txBox="1"/>
          <p:nvPr/>
        </p:nvSpPr>
        <p:spPr>
          <a:xfrm>
            <a:off x="395536" y="4859449"/>
            <a:ext cx="23042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แตะที่ยกเลิกการอนุมัติได้เลย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163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D6653B50-0C31-46E6-AEAA-72CA7609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49AA263-F56C-45F6-B7A4-BCEABBC10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th-TH" sz="7200" dirty="0"/>
              <a:t>ถาม-ตอบ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28096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ข้อมูลพื้นฐาน</a:t>
            </a:r>
          </a:p>
        </p:txBody>
      </p:sp>
      <p:pic>
        <p:nvPicPr>
          <p:cNvPr id="4" name="ตัวยึดเนื้อหา 3" descr="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8496" y="1371600"/>
            <a:ext cx="6387008" cy="5081588"/>
          </a:xfrm>
        </p:spPr>
      </p:pic>
      <p:pic>
        <p:nvPicPr>
          <p:cNvPr id="5" name="รูปภาพ 4" descr="COMPARE-LOANS-ic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00" y="5877272"/>
            <a:ext cx="592460" cy="5924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ข้อมูลรายชื่อเจ้าของกิจการ/หุ้นส่วน/ผู้มีอำนาจ</a:t>
            </a:r>
          </a:p>
        </p:txBody>
      </p:sp>
      <p:pic>
        <p:nvPicPr>
          <p:cNvPr id="4" name="ตัวยึดเนื้อหา 3" descr="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8734423" cy="3486231"/>
          </a:xfrm>
        </p:spPr>
      </p:pic>
      <p:pic>
        <p:nvPicPr>
          <p:cNvPr id="5" name="รูปภาพ 4" descr="COMPARE-LOANS-ic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00" y="5877272"/>
            <a:ext cx="592460" cy="5924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ข้อมูลสาขา</a:t>
            </a:r>
          </a:p>
        </p:txBody>
      </p:sp>
      <p:pic>
        <p:nvPicPr>
          <p:cNvPr id="4" name="ตัวยึดเนื้อหา 3" descr="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436342" cy="3674570"/>
          </a:xfrm>
        </p:spPr>
      </p:pic>
      <p:pic>
        <p:nvPicPr>
          <p:cNvPr id="5" name="รูปภาพ 4" descr="COMPARE-LOANS-ic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00" y="5877272"/>
            <a:ext cx="592460" cy="5924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เปลี่ยนรหัสผ่าน</a:t>
            </a:r>
          </a:p>
        </p:txBody>
      </p:sp>
      <p:pic>
        <p:nvPicPr>
          <p:cNvPr id="5" name="ตัวยึดเนื้อหา 4" descr="0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8229600" cy="1107673"/>
          </a:xfrm>
        </p:spPr>
      </p:pic>
      <p:pic>
        <p:nvPicPr>
          <p:cNvPr id="4" name="รูปภาพ 3" descr="COMPARE-LOANS-ic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00" y="5877272"/>
            <a:ext cx="592460" cy="592460"/>
          </a:xfrm>
          <a:prstGeom prst="rect">
            <a:avLst/>
          </a:prstGeom>
        </p:spPr>
      </p:pic>
      <p:pic>
        <p:nvPicPr>
          <p:cNvPr id="6" name="รูปภาพ 5" descr="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2708920"/>
            <a:ext cx="6057143" cy="2057143"/>
          </a:xfrm>
          <a:prstGeom prst="rect">
            <a:avLst/>
          </a:prstGeom>
        </p:spPr>
      </p:pic>
      <p:sp>
        <p:nvSpPr>
          <p:cNvPr id="7" name="วงรี 6"/>
          <p:cNvSpPr/>
          <p:nvPr/>
        </p:nvSpPr>
        <p:spPr bwMode="auto">
          <a:xfrm>
            <a:off x="611560" y="1988840"/>
            <a:ext cx="1008112" cy="504056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cartoon-smiling-desktop-computer-19057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066"/>
          <a:stretch>
            <a:fillRect/>
          </a:stretch>
        </p:blipFill>
        <p:spPr>
          <a:xfrm>
            <a:off x="3059832" y="3573016"/>
            <a:ext cx="302433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คำบรรยายภาพแบบสี่เหลี่ยม 4"/>
          <p:cNvSpPr/>
          <p:nvPr/>
        </p:nvSpPr>
        <p:spPr bwMode="auto">
          <a:xfrm>
            <a:off x="1116012" y="1700808"/>
            <a:ext cx="7344941" cy="1080120"/>
          </a:xfrm>
          <a:prstGeom prst="wedgeRectCallout">
            <a:avLst>
              <a:gd name="adj1" fmla="val -2532"/>
              <a:gd name="adj2" fmla="val 10745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พร้อมที่จะใช้บริการต่าง ๆแล้ว</a:t>
            </a:r>
            <a:endParaRPr kumimoji="0" lang="th-TH" sz="6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267744" y="6567077"/>
            <a:ext cx="6876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ศูนย์ข้อมูลเทคโนโลยีสารสนเทศและการสื่อสาร กรมพัฒนาฝีมือแรงงาน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16</a:t>
            </a:r>
            <a:r>
              <a:rPr kumimoji="0" lang="th-TH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/0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</a:t>
            </a:r>
            <a:r>
              <a:rPr kumimoji="0" lang="th-TH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/256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http://datacenter.dsd.go.th 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โทรศัพท์ 02 245 1859</a:t>
            </a:r>
          </a:p>
        </p:txBody>
      </p: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323528" y="4598725"/>
            <a:ext cx="1152129" cy="76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itchFamily="34" charset="-34"/>
                <a:ea typeface="+mn-ea"/>
                <a:cs typeface="TH Sarabun New" pitchFamily="34" charset="-34"/>
              </a:rPr>
              <a:t>สถานประกอบกิจการยื่นขอความเห็นชอบฯ</a:t>
            </a:r>
          </a:p>
        </p:txBody>
      </p:sp>
      <p:sp>
        <p:nvSpPr>
          <p:cNvPr id="52" name="AutoShape 13"/>
          <p:cNvSpPr>
            <a:spLocks noChangeArrowheads="1"/>
          </p:cNvSpPr>
          <p:nvPr/>
        </p:nvSpPr>
        <p:spPr bwMode="auto">
          <a:xfrm flipH="1">
            <a:off x="1475656" y="3995766"/>
            <a:ext cx="437688" cy="348729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7030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974706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กลุ่ม 60"/>
          <p:cNvGrpSpPr/>
          <p:nvPr/>
        </p:nvGrpSpPr>
        <p:grpSpPr>
          <a:xfrm>
            <a:off x="3779912" y="3707734"/>
            <a:ext cx="864096" cy="1133581"/>
            <a:chOff x="8184962" y="4976568"/>
            <a:chExt cx="1209675" cy="1428241"/>
          </a:xfrm>
        </p:grpSpPr>
        <p:pic>
          <p:nvPicPr>
            <p:cNvPr id="54" name="Picture 1" descr="office-women-red-icon.p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84962" y="4976568"/>
              <a:ext cx="1209675" cy="1308026"/>
            </a:xfrm>
            <a:prstGeom prst="rect">
              <a:avLst/>
            </a:prstGeom>
          </p:spPr>
        </p:pic>
        <p:pic>
          <p:nvPicPr>
            <p:cNvPr id="55" name="Picture 10" descr="logo_dsd.pn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3466" y="5901926"/>
              <a:ext cx="484877" cy="502883"/>
            </a:xfrm>
            <a:prstGeom prst="rect">
              <a:avLst/>
            </a:prstGeom>
          </p:spPr>
        </p:pic>
      </p:grpSp>
      <p:sp>
        <p:nvSpPr>
          <p:cNvPr id="60" name="AutoShape 13"/>
          <p:cNvSpPr>
            <a:spLocks noChangeArrowheads="1"/>
          </p:cNvSpPr>
          <p:nvPr/>
        </p:nvSpPr>
        <p:spPr bwMode="auto">
          <a:xfrm flipH="1">
            <a:off x="3275856" y="3995766"/>
            <a:ext cx="437688" cy="348729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7030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974706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รูปภาพ 134" descr="download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8064" y="3707734"/>
            <a:ext cx="1008112" cy="1003148"/>
          </a:xfrm>
          <a:prstGeom prst="rect">
            <a:avLst/>
          </a:prstGeom>
        </p:spPr>
      </p:pic>
      <p:pic>
        <p:nvPicPr>
          <p:cNvPr id="62" name="รูปภาพ 8" descr="officer-man-icon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60232" y="3635726"/>
            <a:ext cx="1066408" cy="1066408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635896" y="4859862"/>
            <a:ext cx="1224136" cy="44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E36C0A"/>
                </a:solidFill>
                <a:effectLst/>
                <a:uLnTx/>
                <a:uFillTx/>
                <a:latin typeface="Cordia New" pitchFamily="34" charset="-34"/>
                <a:ea typeface="Angsana New" pitchFamily="18" charset="-34"/>
                <a:cs typeface="Cordia New" pitchFamily="34" charset="-34"/>
              </a:rPr>
              <a:t>เจ้าหน้าที่ตรวจสอบข้อมูล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067379" y="4859574"/>
            <a:ext cx="12382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E36C0A"/>
                </a:solidFill>
                <a:effectLst/>
                <a:uLnTx/>
                <a:uFillTx/>
                <a:latin typeface="Cordia New" pitchFamily="34" charset="-34"/>
                <a:ea typeface="Angsana New" pitchFamily="18" charset="-34"/>
                <a:cs typeface="Cordia New" pitchFamily="34" charset="-34"/>
              </a:rPr>
              <a:t>ผู้รับรอง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732240" y="4859862"/>
            <a:ext cx="12382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E36C0A"/>
                </a:solidFill>
                <a:effectLst/>
                <a:uLnTx/>
                <a:uFillTx/>
                <a:latin typeface="Cordia New" pitchFamily="34" charset="-34"/>
                <a:ea typeface="Angsana New" pitchFamily="18" charset="-34"/>
                <a:cs typeface="Cordia New" pitchFamily="34" charset="-34"/>
              </a:rPr>
              <a:t>นายทะเบียน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63" name="AutoShape 13"/>
          <p:cNvSpPr>
            <a:spLocks noChangeArrowheads="1"/>
          </p:cNvSpPr>
          <p:nvPr/>
        </p:nvSpPr>
        <p:spPr bwMode="auto">
          <a:xfrm flipH="1">
            <a:off x="4788024" y="4067774"/>
            <a:ext cx="437688" cy="348729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7030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974706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AutoShape 13"/>
          <p:cNvSpPr>
            <a:spLocks noChangeArrowheads="1"/>
          </p:cNvSpPr>
          <p:nvPr/>
        </p:nvSpPr>
        <p:spPr bwMode="auto">
          <a:xfrm flipH="1">
            <a:off x="6228184" y="4067774"/>
            <a:ext cx="437688" cy="348729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7030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974706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คำบรรยายภาพแบบวงรี 64"/>
          <p:cNvSpPr/>
          <p:nvPr/>
        </p:nvSpPr>
        <p:spPr>
          <a:xfrm>
            <a:off x="3851920" y="2699622"/>
            <a:ext cx="1368152" cy="864096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รับเรื่องและตรวจสอบ</a:t>
            </a:r>
          </a:p>
        </p:txBody>
      </p:sp>
      <p:sp>
        <p:nvSpPr>
          <p:cNvPr id="66" name="คำบรรยายภาพแบบวงรี 65"/>
          <p:cNvSpPr/>
          <p:nvPr/>
        </p:nvSpPr>
        <p:spPr>
          <a:xfrm>
            <a:off x="5436096" y="2699622"/>
            <a:ext cx="1368152" cy="864096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พิจารณาและส่งลงนาม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คำบรรยายภาพแบบวงรี 66"/>
          <p:cNvSpPr/>
          <p:nvPr/>
        </p:nvSpPr>
        <p:spPr>
          <a:xfrm>
            <a:off x="7020272" y="2348880"/>
            <a:ext cx="1800200" cy="121483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พิจารณาอนุมัติ/ลงนามหนังสือรับรองด้วยระบบลายเซ็นดิจิทัล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0" name="ตัวเชื่อมต่อหักมุม 69"/>
          <p:cNvCxnSpPr>
            <a:stCxn id="1028" idx="2"/>
            <a:endCxn id="46" idx="2"/>
          </p:cNvCxnSpPr>
          <p:nvPr/>
        </p:nvCxnSpPr>
        <p:spPr>
          <a:xfrm rot="5400000">
            <a:off x="4015619" y="2023236"/>
            <a:ext cx="219720" cy="6451772"/>
          </a:xfrm>
          <a:prstGeom prst="bentConnector3">
            <a:avLst>
              <a:gd name="adj1" fmla="val 20404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3491880" y="5661248"/>
            <a:ext cx="209020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ordia New" panose="020B0304020202020204" pitchFamily="34" charset="-34"/>
                <a:ea typeface="Angsana New" panose="02020603050405020304" pitchFamily="18" charset="-34"/>
                <a:cs typeface="Cordia New" panose="020B0304020202020204" pitchFamily="34" charset="-34"/>
              </a:rPr>
              <a:t>ผลการพิจารณา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Angsana New" panose="02020603050405020304" pitchFamily="18" charset="-34"/>
                <a:cs typeface="Cordia New" panose="020B0304020202020204" pitchFamily="34" charset="-34"/>
              </a:rPr>
              <a:t>(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dia New" panose="020B0304020202020204" pitchFamily="34" charset="-34"/>
                <a:ea typeface="Angsana New" panose="02020603050405020304" pitchFamily="18" charset="-34"/>
                <a:cs typeface="Cordia New" panose="020B0304020202020204" pitchFamily="34" charset="-34"/>
              </a:rPr>
              <a:t>รับรอง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Angsana New" panose="02020603050405020304" pitchFamily="18" charset="-34"/>
                <a:cs typeface="Cordia New" panose="020B0304020202020204" pitchFamily="34" charset="-34"/>
              </a:rPr>
              <a:t>/ไม่รับรอง)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2" name="Picture 10" descr="logo_dsd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8104" y="4499822"/>
            <a:ext cx="349365" cy="369542"/>
          </a:xfrm>
          <a:prstGeom prst="rect">
            <a:avLst/>
          </a:prstGeom>
        </p:spPr>
      </p:pic>
      <p:pic>
        <p:nvPicPr>
          <p:cNvPr id="73" name="Picture 10" descr="logo_dsd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4499822"/>
            <a:ext cx="349365" cy="369542"/>
          </a:xfrm>
          <a:prstGeom prst="rect">
            <a:avLst/>
          </a:prstGeom>
        </p:spPr>
      </p:pic>
      <p:sp>
        <p:nvSpPr>
          <p:cNvPr id="84" name="คำบรรยายภาพแบบสี่เหลี่ยม 83"/>
          <p:cNvSpPr/>
          <p:nvPr/>
        </p:nvSpPr>
        <p:spPr>
          <a:xfrm>
            <a:off x="179512" y="1772816"/>
            <a:ext cx="1728192" cy="1584176"/>
          </a:xfrm>
          <a:prstGeom prst="wedgeRectCallout">
            <a:avLst>
              <a:gd name="adj1" fmla="val -17963"/>
              <a:gd name="adj2" fmla="val 631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เอกสารที่ใช้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1.ไฟล์รายละเอียดโครงสร้างหลักสูตร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2.ไฟล์ สแกนใบเสร็จค่าใช้จ่าย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3.ไฟล์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Excel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รายชื่อผู้เข้าอบรม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 ไฟล์กำหนดการฝึกอบรม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5.ไฟล์สแกนใบเซ็นชื่อผู้เข้าอบรม</a:t>
            </a:r>
          </a:p>
        </p:txBody>
      </p:sp>
      <p:grpSp>
        <p:nvGrpSpPr>
          <p:cNvPr id="41" name="กลุ่ม 40"/>
          <p:cNvGrpSpPr/>
          <p:nvPr/>
        </p:nvGrpSpPr>
        <p:grpSpPr>
          <a:xfrm>
            <a:off x="611560" y="3635726"/>
            <a:ext cx="833705" cy="1029714"/>
            <a:chOff x="611560" y="3635726"/>
            <a:chExt cx="833705" cy="1029714"/>
          </a:xfrm>
        </p:grpSpPr>
        <p:pic>
          <p:nvPicPr>
            <p:cNvPr id="39" name="รูปภาพ 38" descr="illustration-of-business-woman-in-office_55322317.jp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11560" y="3635726"/>
              <a:ext cx="792088" cy="1029714"/>
            </a:xfrm>
            <a:prstGeom prst="rect">
              <a:avLst/>
            </a:prstGeom>
          </p:spPr>
        </p:pic>
        <p:pic>
          <p:nvPicPr>
            <p:cNvPr id="86" name="รูปภาพ 26" descr="factory-icon.png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1600" y="3923758"/>
              <a:ext cx="473665" cy="244516"/>
            </a:xfrm>
            <a:prstGeom prst="rect">
              <a:avLst/>
            </a:prstGeom>
          </p:spPr>
        </p:pic>
      </p:grpSp>
      <p:sp>
        <p:nvSpPr>
          <p:cNvPr id="32" name="ชื่อเรื่อง 31"/>
          <p:cNvSpPr>
            <a:spLocks noGrp="1"/>
          </p:cNvSpPr>
          <p:nvPr>
            <p:ph type="title"/>
          </p:nvPr>
        </p:nvSpPr>
        <p:spPr>
          <a:xfrm>
            <a:off x="2057400" y="704850"/>
            <a:ext cx="6619056" cy="487363"/>
          </a:xfrm>
        </p:spPr>
        <p:txBody>
          <a:bodyPr/>
          <a:lstStyle/>
          <a:p>
            <a:r>
              <a:rPr lang="th-TH" dirty="0"/>
              <a:t>การยื่นรับรองหลักสูตรและค่าใช้จ่ายในการฝึกอบรม</a:t>
            </a:r>
          </a:p>
        </p:txBody>
      </p:sp>
      <p:grpSp>
        <p:nvGrpSpPr>
          <p:cNvPr id="33" name="กลุ่ม 6"/>
          <p:cNvGrpSpPr/>
          <p:nvPr/>
        </p:nvGrpSpPr>
        <p:grpSpPr>
          <a:xfrm>
            <a:off x="1835696" y="3384376"/>
            <a:ext cx="1412776" cy="1556792"/>
            <a:chOff x="2555776" y="1916832"/>
            <a:chExt cx="2276872" cy="2276872"/>
          </a:xfrm>
        </p:grpSpPr>
        <p:pic>
          <p:nvPicPr>
            <p:cNvPr id="34" name="รูปภาพ 33" descr="system-png-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5776" y="1916832"/>
              <a:ext cx="2276872" cy="2276872"/>
            </a:xfrm>
            <a:prstGeom prst="rect">
              <a:avLst/>
            </a:prstGeom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70991" y="2141821"/>
              <a:ext cx="1692044" cy="1259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" name="รูปภาพ 36" descr="email-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1840" y="5301208"/>
            <a:ext cx="481236" cy="478028"/>
          </a:xfrm>
          <a:prstGeom prst="rect">
            <a:avLst/>
          </a:prstGeom>
        </p:spPr>
      </p:pic>
      <p:pic>
        <p:nvPicPr>
          <p:cNvPr id="36" name="รูปภาพ 35" descr="google-doc.resized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11760" y="2780928"/>
            <a:ext cx="922412" cy="922412"/>
          </a:xfrm>
          <a:prstGeom prst="rect">
            <a:avLst/>
          </a:prstGeom>
        </p:spPr>
      </p:pic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2195736" y="2348880"/>
            <a:ext cx="136815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ordia New" panose="020B0304020202020204" pitchFamily="34" charset="-34"/>
                <a:ea typeface="Angsana New" panose="02020603050405020304" pitchFamily="18" charset="-34"/>
                <a:cs typeface="+mn-cs"/>
              </a:rPr>
              <a:t>บันทึกข้อมูลยื่นคำขอ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ordia New" panose="020B0304020202020204" pitchFamily="34" charset="-34"/>
                <a:ea typeface="Angsana New" panose="02020603050405020304" pitchFamily="18" charset="-34"/>
                <a:cs typeface="+mn-cs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ordia New" panose="020B0304020202020204" pitchFamily="34" charset="-34"/>
                <a:ea typeface="Angsana New" panose="02020603050405020304" pitchFamily="18" charset="-34"/>
                <a:cs typeface="+mn-cs"/>
              </a:rPr>
              <a:t> 6 ขั้นตอน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4EBCCE2-0909-452A-ACF8-C90075D981B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 flipH="1">
            <a:off x="134611" y="5713438"/>
            <a:ext cx="636841" cy="514103"/>
          </a:xfrm>
          <a:prstGeom prst="rect">
            <a:avLst/>
          </a:prstGeom>
        </p:spPr>
      </p:pic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76C0D31E-5AD9-49CB-96C2-8913C8C77DB9}"/>
              </a:ext>
            </a:extLst>
          </p:cNvPr>
          <p:cNvSpPr txBox="1"/>
          <p:nvPr/>
        </p:nvSpPr>
        <p:spPr>
          <a:xfrm>
            <a:off x="680338" y="5927009"/>
            <a:ext cx="1529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สถานประกอบกิจการพิมพ์เอง</a:t>
            </a: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0055D6E3-5F70-4D17-8A06-D0934D9DA000}"/>
              </a:ext>
            </a:extLst>
          </p:cNvPr>
          <p:cNvGrpSpPr/>
          <p:nvPr/>
        </p:nvGrpSpPr>
        <p:grpSpPr>
          <a:xfrm>
            <a:off x="175108" y="6226617"/>
            <a:ext cx="555845" cy="555845"/>
            <a:chOff x="3933071" y="4862392"/>
            <a:chExt cx="741127" cy="741127"/>
          </a:xfrm>
        </p:grpSpPr>
        <p:pic>
          <p:nvPicPr>
            <p:cNvPr id="45" name="รูปภาพ 44">
              <a:extLst>
                <a:ext uri="{FF2B5EF4-FFF2-40B4-BE49-F238E27FC236}">
                  <a16:creationId xmlns:a16="http://schemas.microsoft.com/office/drawing/2014/main" id="{F3C86168-C3BE-4847-80B5-7850C67132A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33071" y="4862392"/>
              <a:ext cx="741127" cy="741127"/>
            </a:xfrm>
            <a:prstGeom prst="rect">
              <a:avLst/>
            </a:prstGeom>
          </p:spPr>
        </p:pic>
        <p:pic>
          <p:nvPicPr>
            <p:cNvPr id="47" name="รูปภาพ 46">
              <a:extLst>
                <a:ext uri="{FF2B5EF4-FFF2-40B4-BE49-F238E27FC236}">
                  <a16:creationId xmlns:a16="http://schemas.microsoft.com/office/drawing/2014/main" id="{6539BB9D-3E6B-45DB-BBC2-2912FC415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415" y="5114037"/>
              <a:ext cx="189832" cy="189832"/>
            </a:xfrm>
            <a:prstGeom prst="rect">
              <a:avLst/>
            </a:prstGeom>
          </p:spPr>
        </p:pic>
        <p:pic>
          <p:nvPicPr>
            <p:cNvPr id="48" name="รูปภาพ 47">
              <a:extLst>
                <a:ext uri="{FF2B5EF4-FFF2-40B4-BE49-F238E27FC236}">
                  <a16:creationId xmlns:a16="http://schemas.microsoft.com/office/drawing/2014/main" id="{C5B89919-377E-4809-B784-1E5BF9ECF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96296" y1="26899" x2="96296" y2="26899"/>
                          <a14:backgroundMark x1="86067" y1="26899" x2="86067" y2="268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74324" y="5293248"/>
              <a:ext cx="477165" cy="265933"/>
            </a:xfrm>
            <a:prstGeom prst="rect">
              <a:avLst/>
            </a:prstGeom>
          </p:spPr>
        </p:pic>
      </p:grp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4B57316D-315D-4BC9-BC5D-2E78E7CEECAA}"/>
              </a:ext>
            </a:extLst>
          </p:cNvPr>
          <p:cNvSpPr txBox="1"/>
          <p:nvPr/>
        </p:nvSpPr>
        <p:spPr>
          <a:xfrm>
            <a:off x="42232" y="6649484"/>
            <a:ext cx="16085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ตรวจสอบข้อมูลผ่าน</a:t>
            </a:r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QR Code</a:t>
            </a:r>
            <a:endParaRPr lang="th-TH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ตัวเชื่อมต่อ: หักมุม 3">
            <a:extLst>
              <a:ext uri="{FF2B5EF4-FFF2-40B4-BE49-F238E27FC236}">
                <a16:creationId xmlns:a16="http://schemas.microsoft.com/office/drawing/2014/main" id="{DE1D4B49-19E0-4A8C-AF51-A46A3C2A8929}"/>
              </a:ext>
            </a:extLst>
          </p:cNvPr>
          <p:cNvCxnSpPr>
            <a:stCxn id="46" idx="1"/>
            <a:endCxn id="42" idx="0"/>
          </p:cNvCxnSpPr>
          <p:nvPr/>
        </p:nvCxnSpPr>
        <p:spPr>
          <a:xfrm rot="10800000" flipH="1" flipV="1">
            <a:off x="323527" y="4978854"/>
            <a:ext cx="129503" cy="734584"/>
          </a:xfrm>
          <a:prstGeom prst="bentConnector4">
            <a:avLst>
              <a:gd name="adj1" fmla="val -176521"/>
              <a:gd name="adj2" fmla="val 7587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1" name="กลุ่ม 6">
            <a:extLst>
              <a:ext uri="{FF2B5EF4-FFF2-40B4-BE49-F238E27FC236}">
                <a16:creationId xmlns:a16="http://schemas.microsoft.com/office/drawing/2014/main" id="{B5BED32C-3822-4838-ADFE-F19E55BCBC78}"/>
              </a:ext>
            </a:extLst>
          </p:cNvPr>
          <p:cNvGrpSpPr/>
          <p:nvPr/>
        </p:nvGrpSpPr>
        <p:grpSpPr>
          <a:xfrm>
            <a:off x="2450981" y="5346146"/>
            <a:ext cx="457578" cy="504223"/>
            <a:chOff x="2555776" y="1916832"/>
            <a:chExt cx="2276872" cy="2276872"/>
          </a:xfrm>
        </p:grpSpPr>
        <p:pic>
          <p:nvPicPr>
            <p:cNvPr id="53" name="รูปภาพ 52" descr="system-png-2.png">
              <a:extLst>
                <a:ext uri="{FF2B5EF4-FFF2-40B4-BE49-F238E27FC236}">
                  <a16:creationId xmlns:a16="http://schemas.microsoft.com/office/drawing/2014/main" id="{60ABD922-F6DE-4350-8268-0CDC81D9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5776" y="1916832"/>
              <a:ext cx="2276872" cy="2276872"/>
            </a:xfrm>
            <a:prstGeom prst="rect">
              <a:avLst/>
            </a:prstGeom>
          </p:spPr>
        </p:pic>
        <p:pic>
          <p:nvPicPr>
            <p:cNvPr id="56" name="Picture 4">
              <a:extLst>
                <a:ext uri="{FF2B5EF4-FFF2-40B4-BE49-F238E27FC236}">
                  <a16:creationId xmlns:a16="http://schemas.microsoft.com/office/drawing/2014/main" id="{7C004C22-DD78-4D24-BFA9-BE4BA3E7E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70991" y="2141821"/>
              <a:ext cx="1692044" cy="1259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96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 animBg="1"/>
      <p:bldP spid="60" grpId="0" animBg="1"/>
      <p:bldP spid="1026" grpId="0"/>
      <p:bldP spid="1027" grpId="0"/>
      <p:bldP spid="1028" grpId="0"/>
      <p:bldP spid="63" grpId="0" animBg="1"/>
      <p:bldP spid="64" grpId="0" animBg="1"/>
      <p:bldP spid="65" grpId="0" animBg="1"/>
      <p:bldP spid="66" grpId="0" animBg="1"/>
      <p:bldP spid="67" grpId="0" animBg="1"/>
      <p:bldP spid="71" grpId="0"/>
      <p:bldP spid="84" grpId="0" animBg="1"/>
      <p:bldP spid="40" grpId="0"/>
      <p:bldP spid="43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4F1D2030-060D-42AB-8575-28B62C36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การยื่นรับรองหลักสูตรฯ กรณีฝึกเอง</a:t>
            </a:r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01CBE49-93D1-461A-8D79-FB7B9B4C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4" y="2636912"/>
            <a:ext cx="1905577" cy="100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83AFD07-A15B-45F7-90BC-404E252AD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59" y="1070524"/>
            <a:ext cx="6552853" cy="56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E21F68-415F-4716-84CA-A01F9BC9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A83810D-38D0-4036-82AE-88AFEEE9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63791D9-9E3F-406A-BE1E-0812D75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19</a:t>
            </a:fld>
            <a:endParaRPr lang="th-TH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6D39366-86E2-4590-9E85-BD269D245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1113872"/>
            <a:ext cx="7524328" cy="54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8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6F91EA1-330D-416D-BB2F-0CDFBCB0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ประวัติความเป็นมาของระบบส่งเสริมการพัฒนาฝีมือแรงงาน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0F13328-160B-40E7-BF50-BDA25EDC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475" y="1185068"/>
            <a:ext cx="8713093" cy="5081588"/>
          </a:xfrm>
        </p:spPr>
        <p:txBody>
          <a:bodyPr/>
          <a:lstStyle/>
          <a:p>
            <a:r>
              <a:rPr lang="th-TH" sz="2800" dirty="0"/>
              <a:t>ปี 2556 กรมอนุมัติโครงการพัฒนาระบบจัดการและบริการเอกสารอิเล็กทรอนิกส์ (</a:t>
            </a:r>
            <a:r>
              <a:rPr lang="en-US" sz="2800" dirty="0"/>
              <a:t>E-Document System and Services)</a:t>
            </a:r>
            <a:r>
              <a:rPr lang="th-TH" sz="2800" dirty="0"/>
              <a:t>วงเงิน 15,250</a:t>
            </a:r>
            <a:r>
              <a:rPr lang="en-US" sz="2800" dirty="0"/>
              <a:t>,000</a:t>
            </a:r>
            <a:r>
              <a:rPr lang="th-TH" sz="2800" dirty="0"/>
              <a:t> บาท</a:t>
            </a:r>
          </a:p>
          <a:p>
            <a:pPr lvl="1"/>
            <a:r>
              <a:rPr lang="th-TH" sz="2400" dirty="0"/>
              <a:t>ระบบจัดการเอกสารอิเล็กทรอนิกส์ </a:t>
            </a:r>
          </a:p>
          <a:p>
            <a:pPr lvl="1"/>
            <a:r>
              <a:rPr lang="th-TH" sz="2400" dirty="0"/>
              <a:t>ระบบสารบรรณอิเล็กทรอนิกส์ </a:t>
            </a:r>
          </a:p>
          <a:p>
            <a:pPr lvl="1"/>
            <a:r>
              <a:rPr lang="th-TH" sz="2400" dirty="0"/>
              <a:t>ระบบรายงานผลการพัฒนาฝีมือแรงงาน</a:t>
            </a:r>
          </a:p>
          <a:p>
            <a:pPr lvl="1"/>
            <a:r>
              <a:rPr lang="th-TH" sz="2400" dirty="0"/>
              <a:t>ระบบทะเบียนทรัพย์สินและครุภัณฑ์ </a:t>
            </a:r>
          </a:p>
          <a:p>
            <a:pPr lvl="1"/>
            <a:r>
              <a:rPr lang="th-TH" sz="2400" dirty="0"/>
              <a:t>ระบบเว็บไซต์กรมพัฒนาฝีมือแรงงาน </a:t>
            </a:r>
          </a:p>
          <a:p>
            <a:pPr lvl="1"/>
            <a:r>
              <a:rPr lang="th-TH" sz="2400" u="sng" dirty="0">
                <a:solidFill>
                  <a:srgbClr val="7030A0"/>
                </a:solidFill>
              </a:rPr>
              <a:t>ระบบส่งเสริมการพัฒนาฝีมือแรงงานและบริการ </a:t>
            </a:r>
            <a:r>
              <a:rPr lang="en-US" sz="2400" u="sng" dirty="0">
                <a:solidFill>
                  <a:srgbClr val="7030A0"/>
                </a:solidFill>
              </a:rPr>
              <a:t>e-Service</a:t>
            </a:r>
            <a:endParaRPr lang="th-TH" sz="2400" u="sng" dirty="0">
              <a:solidFill>
                <a:srgbClr val="7030A0"/>
              </a:solidFill>
            </a:endParaRPr>
          </a:p>
          <a:p>
            <a:r>
              <a:rPr lang="th-TH" sz="2800" dirty="0"/>
              <a:t>2557 ระบบพัฒนาเสร็จสิ้น</a:t>
            </a:r>
          </a:p>
          <a:p>
            <a:r>
              <a:rPr lang="th-TH" sz="2800" dirty="0"/>
              <a:t>2558 เริ่มทดลองใช้งาน</a:t>
            </a:r>
          </a:p>
          <a:p>
            <a:r>
              <a:rPr lang="th-TH" sz="2800" dirty="0"/>
              <a:t>2559 ใช้งานอย่างเต็มรูปแบบ มีการส่งเสริมให้สถานประกอบกิจการใช้งาน</a:t>
            </a:r>
          </a:p>
          <a:p>
            <a:endParaRPr lang="th-TH" sz="2800" u="sng" dirty="0">
              <a:solidFill>
                <a:srgbClr val="7030A0"/>
              </a:solidFill>
            </a:endParaRP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4E8C1F4-0F86-4430-8DC8-6FFB1E69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649B16A-8F96-40B4-80DF-4DD7EDC4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8919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7401FE-550A-4CC7-98A3-1473DAFA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B2289E6-365B-4294-BF82-F7A96577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F0E1B3E-603B-4117-8FB6-CD477BBF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20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5AF0749-7686-4667-AA6C-DF385B91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16000"/>
            <a:ext cx="8027987" cy="55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1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F4D2BA-F9F3-408C-B5E1-1896A26C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9D5A327-B158-414C-B95F-0FD336D5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194A6CA-6DF4-486F-950D-54DE2197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21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874FC36-BE26-44D9-B1FC-F5FFC4757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" y="76474"/>
            <a:ext cx="6703970" cy="66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0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FC7D223-B23A-4E8F-8E48-B8E641E30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202E4CD-71B1-42DC-983E-6CCD3C4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F7DDB47-EAE5-434B-A246-9E1DCD5B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22</a:t>
            </a:fld>
            <a:endParaRPr lang="th-TH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8ECBF09-23EC-4A5F-8E85-D1E3AAA34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" y="333375"/>
            <a:ext cx="7850640" cy="62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4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0AA5FB4-74EE-4D5F-A6AC-D1CC95A5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</a:t>
            </a:r>
            <a:r>
              <a:rPr lang="th-TH" dirty="0"/>
              <a:t>ต่อ</a:t>
            </a:r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77783A32-1C0F-4985-8AD7-4F67266C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2FFD679-09FC-4D10-BF67-A1DC7898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23</a:t>
            </a:fld>
            <a:endParaRPr lang="th-TH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668B66B-0120-460D-9FAF-CE17665F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5" y="260350"/>
            <a:ext cx="6472269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17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6B22CAE-9EEB-452E-BCB1-7965ECF2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</a:t>
            </a:r>
            <a:r>
              <a:rPr lang="th-TH" dirty="0"/>
              <a:t>ต่อ</a:t>
            </a:r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D9D8DEF-F354-44BD-9E7C-78A64BBE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B1BF858-34A9-452D-99A9-468A1A7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24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271CEEA-FF59-4E4E-B557-F83667A0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7" y="333375"/>
            <a:ext cx="6373559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4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3E607F-01C2-49DC-B5BA-7D4B2CEE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1768F1B-CF3D-4402-A390-6C8429C4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C7C212F-DBD1-4928-8C84-0CD4FF68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25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50CF6AD-876A-4202-A727-96D737237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" y="44450"/>
            <a:ext cx="6226585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0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3A3CF80-40B5-4D63-B034-2234CCA1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2861564-A16A-45C7-807B-B6B0967C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9774EAA-20C5-46C2-975B-39BB994D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26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469B2EA-C004-4BF0-A65C-78D9BA77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90" y="1016000"/>
            <a:ext cx="6586219" cy="55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4F1D2030-060D-42AB-8575-28B62C36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การยื่นรับรองหลักสูตรฯ กรณีส่งฝึก</a:t>
            </a:r>
            <a:endParaRPr lang="en-US"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2189344-2314-487D-A65D-CE87CB3A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431354"/>
            <a:ext cx="1974193" cy="106965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B6D31A9-A27F-41DE-AB3C-BDE2F9F7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10" y="1154076"/>
            <a:ext cx="6772203" cy="53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3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E21F68-415F-4716-84CA-A01F9BC9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A83810D-38D0-4036-82AE-88AFEEE9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63791D9-9E3F-406A-BE1E-0812D75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28</a:t>
            </a:fld>
            <a:endParaRPr lang="th-TH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62532CF-2332-46F8-8C7B-CBB2DB56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0"/>
            <a:ext cx="7463010" cy="502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21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7401FE-550A-4CC7-98A3-1473DAFA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B2289E6-365B-4294-BF82-F7A96577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F0E1B3E-603B-4117-8FB6-CD477BBF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29</a:t>
            </a:fld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FE610D4-CDBA-44C4-A872-58BC7036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88920"/>
            <a:ext cx="7684750" cy="52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1295400" y="333375"/>
            <a:ext cx="7848600" cy="609600"/>
          </a:xfrm>
        </p:spPr>
        <p:txBody>
          <a:bodyPr/>
          <a:lstStyle/>
          <a:p>
            <a:r>
              <a:rPr lang="th-TH" dirty="0"/>
              <a:t>สถิติการยื่นรับรองหลักสูตรฯ</a:t>
            </a:r>
            <a:r>
              <a:rPr lang="en-US" dirty="0"/>
              <a:t> </a:t>
            </a:r>
            <a:r>
              <a:rPr lang="th-TH" dirty="0"/>
              <a:t>ปีงบประมาณ </a:t>
            </a:r>
            <a:r>
              <a:rPr lang="en-US" dirty="0"/>
              <a:t>2559</a:t>
            </a:r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845896" cy="398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36C6-D05F-4A10-9E12-BD87234A39C8}" type="datetime1">
              <a:rPr lang="en-US" smtClean="0"/>
              <a:pPr/>
              <a:t>12/4/2020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F4D2BA-F9F3-408C-B5E1-1896A26C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9D5A327-B158-414C-B95F-0FD336D5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194A6CA-6DF4-486F-950D-54DE2197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30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BB0BB3E-6CBD-4EA6-8A0F-348E66065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4" y="232917"/>
            <a:ext cx="6640842" cy="62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5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FC7D223-B23A-4E8F-8E48-B8E641E30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202E4CD-71B1-42DC-983E-6CCD3C4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F7DDB47-EAE5-434B-A246-9E1DCD5B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31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17C7FD9-AE18-44C4-B86C-35F58E13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6"/>
            <a:ext cx="6033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35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3E607F-01C2-49DC-B5BA-7D4B2CEE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1768F1B-CF3D-4402-A390-6C8429C4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C7C212F-DBD1-4928-8C84-0CD4FF68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32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1A2E542-7F92-4C33-B246-0B37E479B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66"/>
            <a:ext cx="5513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30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3A3CF80-40B5-4D63-B034-2234CCA1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2861564-A16A-45C7-807B-B6B0967C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9774EAA-20C5-46C2-975B-39BB994D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33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42119F3-53C0-4D8B-873C-EA8D7CB2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036"/>
            <a:ext cx="6966706" cy="58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33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1ED2679-5A8E-4A4A-A61A-2B47A1A3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การยื่นประเมินเงินสมทบ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094BDE10-D12A-48DF-9584-E4EC8E6C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35C1C66-0CF6-434D-9E2D-10A423E3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34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06A48F-63C0-4862-902F-06F99116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742" y="1362229"/>
            <a:ext cx="1828571" cy="152381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9BE23AA-AECD-48D3-9270-9C72D492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36" y="3191499"/>
            <a:ext cx="6912816" cy="230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3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CB7BAB-2AB3-4572-9303-2004DE9D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05D923D3-255A-4171-A602-62347E37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64625AB-9D3A-42C6-8F19-BDAA9F4A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35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DE7B457-B3BF-4008-8BC6-5593FBC49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44" y="1217672"/>
            <a:ext cx="8229044" cy="52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8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2B7132-5567-4738-8E7E-F669E52C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A4C6D42-2496-4B51-B721-E39065F5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13586B6-3762-4760-A655-6C745F4A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36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E8192DB-CC05-46AB-9E14-67F56648E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6" y="260350"/>
            <a:ext cx="73448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1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1D94393-EAC6-44EE-BB8A-741C3FB2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9C2A34E-632B-41F2-B680-2916255D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6AE9413-A43B-4603-9CDA-CF9531A83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37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32C3BE0-C532-4BA4-A017-56DA11F2C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" y="2060848"/>
            <a:ext cx="9133333" cy="2514286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E26AD14-5F5F-43D3-A836-BE02A9F305F9}"/>
              </a:ext>
            </a:extLst>
          </p:cNvPr>
          <p:cNvSpPr/>
          <p:nvPr/>
        </p:nvSpPr>
        <p:spPr bwMode="auto">
          <a:xfrm>
            <a:off x="4788024" y="3501008"/>
            <a:ext cx="178806" cy="2093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noFill/>
              <a:effectLst/>
              <a:latin typeface="Times New Roman" charset="0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C6FB3AD5-E8F5-4BED-90C8-63B9A13C2AB8}"/>
              </a:ext>
            </a:extLst>
          </p:cNvPr>
          <p:cNvSpPr/>
          <p:nvPr/>
        </p:nvSpPr>
        <p:spPr>
          <a:xfrm>
            <a:off x="4698553" y="3458476"/>
            <a:ext cx="341760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8741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41404C9-4D6F-4065-AFC7-5885D920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2B7E229-85CD-4222-BA4A-38163D04A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EFC1DFD-2180-4015-83FF-A870E523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38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0AAC273-E6AF-45D0-B657-EA1407ED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" y="333374"/>
            <a:ext cx="8105249" cy="60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1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CF17E3-DF94-4870-AAB5-8A981784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E9F18EC-E3F5-4B37-BD9D-7CBF3703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AA7362A-F50C-403B-ABDA-5EC03368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39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2AD0C45-B385-4273-95D5-200AF15A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" y="73012"/>
            <a:ext cx="7847619" cy="6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4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618537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F7D422EC-E227-4B62-8174-F6E6C913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สถิติการยื่นรับรองหลักสูตรฯ</a:t>
            </a:r>
            <a:r>
              <a:rPr lang="en-US" dirty="0"/>
              <a:t> </a:t>
            </a:r>
            <a:r>
              <a:rPr lang="th-TH" dirty="0"/>
              <a:t>ปีงบประมาณ </a:t>
            </a:r>
            <a:r>
              <a:rPr lang="en-US" dirty="0"/>
              <a:t>25</a:t>
            </a:r>
            <a:r>
              <a:rPr lang="th-TH" dirty="0"/>
              <a:t>60</a:t>
            </a:r>
            <a:endParaRPr lang="en-US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EC66-6041-4E73-9B2A-70DA43340D06}" type="datetime1">
              <a:rPr lang="en-US" smtClean="0"/>
              <a:pPr/>
              <a:t>12/4/2020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79FFD1-7389-4D69-BFCD-6841A9E1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94BDF37-CAA5-4EFB-B2CA-50EBBF7A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748CCD5-23EF-481C-ACB2-7E21B7FF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40</a:t>
            </a:fld>
            <a:endParaRPr lang="th-TH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5D4EAE4-B793-4B07-A457-0CF596DA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17" y="1813082"/>
            <a:ext cx="8828571" cy="4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77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7F8430D-810F-4AD3-AFFF-A808794388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1CA29B4-D043-4F08-ADFD-8BF5DD135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41</a:t>
            </a:fld>
            <a:endParaRPr lang="th-TH"/>
          </a:p>
        </p:txBody>
      </p:sp>
      <p:sp>
        <p:nvSpPr>
          <p:cNvPr id="6" name="ชื่อเรื่องรอง 5">
            <a:extLst>
              <a:ext uri="{FF2B5EF4-FFF2-40B4-BE49-F238E27FC236}">
                <a16:creationId xmlns:a16="http://schemas.microsoft.com/office/drawing/2014/main" id="{8693B535-01A2-487C-BD44-FA9DB857B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4CD2BFF9-8CFF-4302-90DE-87A6D4002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/>
              <a:t>การตรวจพิจารณา</a:t>
            </a:r>
            <a:br>
              <a:rPr lang="th-TH" dirty="0"/>
            </a:br>
            <a:r>
              <a:rPr lang="th-TH" dirty="0"/>
              <a:t>ของเจ้าหน้าที่สำหรับการยื่น</a:t>
            </a:r>
            <a:br>
              <a:rPr lang="th-TH" dirty="0"/>
            </a:br>
            <a:r>
              <a:rPr lang="th-TH" dirty="0"/>
              <a:t>ขอรับรองหลักสูตร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95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5A862682-23EA-4B9E-95E0-0A2B0B76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เลือกรายการที่ต้องการพิจารณา</a:t>
            </a:r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C1EF1E6-91B5-477C-9094-4B6A97FC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7676"/>
            <a:ext cx="9144000" cy="42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46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1CF4F0-5AAA-4C73-9787-8B9C84E9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</a:t>
            </a:r>
            <a:r>
              <a:rPr lang="th-TH" dirty="0"/>
              <a:t>ตรวจสอบข้อมูลทั่วไป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8C0E35A-32D7-4E64-86FA-A5608564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482"/>
            <a:ext cx="9144000" cy="30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98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5F55DA7-AF67-41F7-BF71-2F3DBCCE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 </a:t>
            </a:r>
            <a:r>
              <a:rPr lang="th-TH" dirty="0"/>
              <a:t>ลงวันที่รับเอกสาร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672AF0-0EA5-45B7-916E-EE2B2E51A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" y="1772816"/>
            <a:ext cx="9144000" cy="41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6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CDE278C-E7FB-4765-ACF3-DBB0E8C06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692696"/>
            <a:ext cx="5638800" cy="487363"/>
          </a:xfrm>
        </p:spPr>
        <p:txBody>
          <a:bodyPr/>
          <a:lstStyle/>
          <a:p>
            <a:r>
              <a:rPr lang="en-US" dirty="0"/>
              <a:t>Step 3 </a:t>
            </a:r>
            <a:r>
              <a:rPr lang="th-TH" dirty="0"/>
              <a:t>เลือกหลักสูตรที่ต้องการพิจารณา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3211B9C-FD03-4910-AF97-0E75B71E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057"/>
            <a:ext cx="9144000" cy="279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08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17942FC-45F1-4C11-ADAF-E1C6ECC5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</a:t>
            </a:r>
            <a:r>
              <a:rPr lang="th-TH" dirty="0"/>
              <a:t>(ต่อ) พิจารณาหลักสูตร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2F19145-468B-4979-A732-C2905F2AA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52774"/>
            <a:ext cx="8460432" cy="570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89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660AB0-16C3-4E59-8EDB-3CEFCAC6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04850"/>
            <a:ext cx="6547048" cy="487363"/>
          </a:xfrm>
        </p:spPr>
        <p:txBody>
          <a:bodyPr/>
          <a:lstStyle/>
          <a:p>
            <a:r>
              <a:rPr lang="en-US" dirty="0"/>
              <a:t>Step 4 </a:t>
            </a:r>
            <a:r>
              <a:rPr lang="th-TH" dirty="0"/>
              <a:t>(ต่อ) พิจารณารายละเอียดในแต่ละรุ่น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CD1425C-39F9-440E-81E7-004EA5E5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9144000" cy="36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6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27FBD1-0911-47BE-857A-D9FA772C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04850"/>
            <a:ext cx="6475040" cy="487363"/>
          </a:xfrm>
        </p:spPr>
        <p:txBody>
          <a:bodyPr/>
          <a:lstStyle/>
          <a:p>
            <a:r>
              <a:rPr lang="en-US" dirty="0"/>
              <a:t>Step 4 </a:t>
            </a:r>
            <a:r>
              <a:rPr lang="th-TH" dirty="0"/>
              <a:t>(ต่อ) พิจารณารายละเอียดในแต่ละรุ่น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B3AEDE5-170B-4129-8147-916549ABA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7956376" cy="54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6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3BB5787-919A-4973-A7BB-0747E649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04850"/>
            <a:ext cx="6619056" cy="487363"/>
          </a:xfrm>
        </p:spPr>
        <p:txBody>
          <a:bodyPr/>
          <a:lstStyle/>
          <a:p>
            <a:r>
              <a:rPr lang="en-US" dirty="0"/>
              <a:t>Step 4 </a:t>
            </a:r>
            <a:r>
              <a:rPr lang="th-TH" dirty="0"/>
              <a:t>(ต่อ) พิจารณารายละเอียดในแต่ละรุ่น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FE32EA0-2036-4AC6-B1D8-C24476CF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0" y="1411196"/>
            <a:ext cx="4035228" cy="445504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E11B8D8-1A5C-4FE0-BF27-F34816CF6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3102"/>
            <a:ext cx="3870125" cy="465313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9819805-505B-407B-9B6A-DF8436E3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40" y="4584840"/>
            <a:ext cx="9144000" cy="23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5">
            <a:extLst>
              <a:ext uri="{FF2B5EF4-FFF2-40B4-BE49-F238E27FC236}">
                <a16:creationId xmlns:a16="http://schemas.microsoft.com/office/drawing/2014/main" id="{8FB1C101-3BFE-4ECC-B366-DA12416EB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สถิติการยื่นรับรองหลักสูตรฯ</a:t>
            </a:r>
            <a:r>
              <a:rPr lang="en-US" dirty="0"/>
              <a:t> </a:t>
            </a:r>
            <a:r>
              <a:rPr lang="th-TH" dirty="0"/>
              <a:t>ปีงบประมาณ </a:t>
            </a:r>
            <a:r>
              <a:rPr lang="en-US" dirty="0"/>
              <a:t>25</a:t>
            </a:r>
            <a:r>
              <a:rPr lang="th-TH" dirty="0"/>
              <a:t>61</a:t>
            </a:r>
            <a:endParaRPr lang="en-US" dirty="0"/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EF80198-5F9B-4BBC-9975-2AE4CCD2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01E3-D061-49DD-95C2-D4EC39A06D1F}" type="datetime1">
              <a:rPr lang="en-US" smtClean="0"/>
              <a:pPr/>
              <a:t>12/4/2020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387ADD66-BEC9-47B7-9E0B-31C31AB8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5</a:t>
            </a:fld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654914C-BF69-4E27-8F16-377E0F00E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28" y="1790905"/>
            <a:ext cx="8457143" cy="3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9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9E05FB-E808-4FAB-99EA-808636CC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04850"/>
            <a:ext cx="6403032" cy="487363"/>
          </a:xfrm>
        </p:spPr>
        <p:txBody>
          <a:bodyPr/>
          <a:lstStyle/>
          <a:p>
            <a:r>
              <a:rPr lang="en-US" dirty="0"/>
              <a:t>Step 4 </a:t>
            </a:r>
            <a:r>
              <a:rPr lang="th-TH" dirty="0"/>
              <a:t>(ต่อ) พิจารณารายละเอียดในแต่ละรุ่น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3865962-E91C-4B67-B08B-08EBCC0E2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" y="2628576"/>
            <a:ext cx="9144000" cy="35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39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E12F9B1-C333-401A-92DD-D3C187E4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04850"/>
            <a:ext cx="6362700" cy="487363"/>
          </a:xfrm>
        </p:spPr>
        <p:txBody>
          <a:bodyPr/>
          <a:lstStyle/>
          <a:p>
            <a:r>
              <a:rPr lang="en-US" dirty="0"/>
              <a:t>Step </a:t>
            </a:r>
            <a:r>
              <a:rPr lang="th-TH" dirty="0"/>
              <a:t>5</a:t>
            </a:r>
            <a:r>
              <a:rPr lang="en-US" dirty="0"/>
              <a:t> </a:t>
            </a:r>
            <a:r>
              <a:rPr lang="th-TH" dirty="0"/>
              <a:t> พิจารณาไฟล์เอกสารประกอบ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33D93D5-7954-4756-99F9-17B2228A6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224662"/>
            <a:ext cx="7696200" cy="570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63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DC4BB82-66AE-4023-8936-25FDCD97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04850"/>
            <a:ext cx="6979096" cy="487363"/>
          </a:xfrm>
        </p:spPr>
        <p:txBody>
          <a:bodyPr/>
          <a:lstStyle/>
          <a:p>
            <a:r>
              <a:rPr lang="en-US" dirty="0"/>
              <a:t>Step </a:t>
            </a:r>
            <a:r>
              <a:rPr lang="th-TH" dirty="0"/>
              <a:t>6</a:t>
            </a:r>
            <a:r>
              <a:rPr lang="en-US" dirty="0"/>
              <a:t> </a:t>
            </a:r>
            <a:r>
              <a:rPr lang="th-TH" dirty="0"/>
              <a:t> ส่งต่อให้หัวหน้าฝ่าย/ผู้อำนวยการพิจารณา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3BF0386-8B4D-418A-8B2F-C22DF4390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48" y="1340768"/>
            <a:ext cx="6526704" cy="55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021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7F8430D-810F-4AD3-AFFF-A808794388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1CA29B4-D043-4F08-ADFD-8BF5DD135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53</a:t>
            </a:fld>
            <a:endParaRPr lang="th-TH"/>
          </a:p>
        </p:txBody>
      </p:sp>
      <p:sp>
        <p:nvSpPr>
          <p:cNvPr id="6" name="ชื่อเรื่องรอง 5">
            <a:extLst>
              <a:ext uri="{FF2B5EF4-FFF2-40B4-BE49-F238E27FC236}">
                <a16:creationId xmlns:a16="http://schemas.microsoft.com/office/drawing/2014/main" id="{8693B535-01A2-487C-BD44-FA9DB857B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4CD2BFF9-8CFF-4302-90DE-87A6D4002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/>
              <a:t>การตรวจพิจารณา</a:t>
            </a:r>
            <a:br>
              <a:rPr lang="th-TH" dirty="0"/>
            </a:br>
            <a:r>
              <a:rPr lang="th-TH" dirty="0"/>
              <a:t>ของเจ้าหน้าที่สำหรับการยื่น</a:t>
            </a:r>
            <a:br>
              <a:rPr lang="th-TH" dirty="0"/>
            </a:br>
            <a:r>
              <a:rPr lang="th-TH" dirty="0"/>
              <a:t>ประเมินเงินสมทบ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706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C09FBCD5-FC62-4095-92CE-95C2187A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เลือกรายการที่จะพิจารณา</a:t>
            </a:r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C538DB0-BA12-46E0-8B93-AF10BF65D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96"/>
            <a:ext cx="9144000" cy="37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33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8A4CB4-571D-420B-AC59-C307648F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ลงวันที่รับเรื่อง	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67036E-F473-4AD6-BC5A-A0513F13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9144000" cy="263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12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C7C5AE-A224-4052-BF84-94A3CD0D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ตรวจสอบเอกสารหลักฐาน</a:t>
            </a:r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D6E34A6-2094-4B67-9442-C42315F7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2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5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BA3E88-8391-4A9A-8E43-97F72AAF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ดึงข้อมูลผู้ผ่านการฝึกที่ตัดซ้ำแล้วจากระบบ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725FA14-ADA9-4B7A-B9A9-2FB9AB92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44000" cy="418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0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860CFB-50A9-4722-BF36-AD70E4FFC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คำนวณเงินสมทบ(หากต้องจ่าย)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20168E1-7331-45CD-A068-B0436969E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08" y="1427452"/>
            <a:ext cx="7956384" cy="54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49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E9B4EFD-D81E-4C72-809B-90950BE2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คำนวณเงินสมทบ(หากต้องจ่าย)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1886E87-A979-49FA-B83D-2F4E17A20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21139"/>
            <a:ext cx="7356510" cy="496173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7EA1A4F-F48F-49F7-8439-580D37CB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949280"/>
            <a:ext cx="8261176" cy="77448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341A187-888A-4824-8430-E5E763E43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529" y="5949280"/>
            <a:ext cx="676190" cy="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>
            <a:extLst>
              <a:ext uri="{FF2B5EF4-FFF2-40B4-BE49-F238E27FC236}">
                <a16:creationId xmlns:a16="http://schemas.microsoft.com/office/drawing/2014/main" id="{7C83C746-89B8-4600-9520-F779F210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สถิติการยื่นรับรองหลักสูตรฯ</a:t>
            </a:r>
            <a:r>
              <a:rPr lang="en-US" dirty="0"/>
              <a:t> </a:t>
            </a:r>
            <a:r>
              <a:rPr lang="th-TH" dirty="0"/>
              <a:t>ปีงบประมาณ </a:t>
            </a:r>
            <a:r>
              <a:rPr lang="en-US" dirty="0"/>
              <a:t>25</a:t>
            </a:r>
            <a:r>
              <a:rPr lang="th-TH" dirty="0"/>
              <a:t>62</a:t>
            </a:r>
            <a:endParaRPr lang="en-US" dirty="0"/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6BE23BD-5A24-45B6-B620-406DFC03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01E3-D061-49DD-95C2-D4EC39A06D1F}" type="datetime1">
              <a:rPr lang="en-US" smtClean="0"/>
              <a:pPr/>
              <a:t>12/4/2020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8A699813-7FEC-4851-BFA8-ED75BF92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</a:t>
            </a:fld>
            <a:endParaRPr lang="th-TH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644477A-E62E-403A-8CC0-455EB85A3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14" y="1790905"/>
            <a:ext cx="8428571" cy="3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22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033568D1-ABA9-4691-96D3-02E35CD6D82B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th-TH" dirty="0"/>
              <a:t>การตรวจสอบรายชื่อผู้ผ่านการฝึกอบรม</a:t>
            </a:r>
            <a:br>
              <a:rPr lang="th-TH" dirty="0"/>
            </a:br>
            <a:r>
              <a:rPr lang="th-TH" dirty="0"/>
              <a:t>ที่ได้รับอนุมัติจากนายทะเบียนสำหรับสถานประกอบกิจการ</a:t>
            </a:r>
            <a:endParaRPr lang="en-US" dirty="0"/>
          </a:p>
        </p:txBody>
      </p:sp>
      <p:sp>
        <p:nvSpPr>
          <p:cNvPr id="6" name="ชื่อเรื่องรอง 5">
            <a:extLst>
              <a:ext uri="{FF2B5EF4-FFF2-40B4-BE49-F238E27FC236}">
                <a16:creationId xmlns:a16="http://schemas.microsoft.com/office/drawing/2014/main" id="{7201F6BE-29EA-4282-A6EF-B71A0427A9B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20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9D6569-EC12-49CC-84AD-E0208833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หน้าจอหลังจากสถานประกอบกิจการเข้าระบบแล้ว</a:t>
            </a:r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ACBEC11-CF99-463B-B6A6-87178E25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297DCE1-E26E-45BB-99ED-4D2A9334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61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98AFCF9-FEBB-49D3-9D52-077F0377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548" y="1109542"/>
            <a:ext cx="6152904" cy="52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48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9D6569-EC12-49CC-84AD-E0208833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ACBEC11-CF99-463B-B6A6-87178E25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297DCE1-E26E-45BB-99ED-4D2A9334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62</a:t>
            </a:fld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311C07C-827E-4330-AC1B-9D2C9184E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3" y="1371857"/>
            <a:ext cx="7333333" cy="4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055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9D6569-EC12-49CC-84AD-E0208833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ACBEC11-CF99-463B-B6A6-87178E25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297DCE1-E26E-45BB-99ED-4D2A9334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63</a:t>
            </a:fld>
            <a:endParaRPr lang="th-TH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67986AB-9A9D-4C25-B587-9801BE8B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087"/>
            <a:ext cx="9144000" cy="28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83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39EC88-E490-463C-83E2-7C48F2F3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7416F952-9384-4BBC-AD26-EB0EDC24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75E1D66-5EE3-458F-98B8-A92F1E4D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64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E6E5C2B-29D3-45B1-B587-82E76E7F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7596336" cy="514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78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953D77C-E9A3-4E18-A615-BE3FD814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8C4215E-3467-49E6-8A0F-57ABB11F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DCA3DFE-1D7A-4F4E-82B4-46775F29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65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41C457E-2239-4BD1-BC72-8C2C4397A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530"/>
            <a:ext cx="9144000" cy="43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44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2A6920-20E0-40F4-A3D9-3DE4A189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สิ่งที่สถานประกอบกิจการควรทำ</a:t>
            </a:r>
            <a:endParaRPr lang="en-US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46E7C449-D746-4A13-8C0F-95B12B011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 บันทึกจำนวนลูกจ้างในแต่ละเดือน </a:t>
            </a:r>
          </a:p>
          <a:p>
            <a:pPr lvl="1"/>
            <a:r>
              <a:rPr lang="th-TH" dirty="0"/>
              <a:t>เพื่อให้ระบบคำนวณ</a:t>
            </a:r>
            <a:r>
              <a:rPr lang="th-TH" dirty="0">
                <a:solidFill>
                  <a:srgbClr val="7030A0"/>
                </a:solidFill>
              </a:rPr>
              <a:t>จำนวนลูกจ้างเฉลี่ย</a:t>
            </a:r>
            <a:r>
              <a:rPr lang="th-TH" dirty="0"/>
              <a:t>เปรียบเทียบกับ</a:t>
            </a:r>
            <a:r>
              <a:rPr lang="th-TH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จำนวนลูกจ้างที่ผ่านการฝึกอบรมที่นายทะเบียนอนุมัติ</a:t>
            </a:r>
          </a:p>
          <a:p>
            <a:r>
              <a:rPr lang="th-TH" dirty="0"/>
              <a:t>ตรวจสอบรายชื่อลูกจ้างที่ผ่านการฝึกอบรม</a:t>
            </a:r>
          </a:p>
          <a:p>
            <a:pPr lvl="1"/>
            <a:r>
              <a:rPr lang="th-TH" dirty="0"/>
              <a:t>มีจำนวนครบตามรายการที่ยื่นหรือไม่</a:t>
            </a:r>
          </a:p>
          <a:p>
            <a:pPr lvl="1"/>
            <a:r>
              <a:rPr lang="th-TH" dirty="0"/>
              <a:t>มีการตัดซ้ำถูกต้องหรือไม่</a:t>
            </a:r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A0812CE-D53B-4828-A855-9547B503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CB9AEFE-0B71-4D3E-BCE5-D03C2ADD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2250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323190-2417-485B-A613-DAF89C49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6D0701E-FC89-4D49-8895-4F34E99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67</a:t>
            </a:fld>
            <a:endParaRPr lang="th-TH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6214810-67A4-4F01-8EDA-583906FA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51608"/>
            <a:ext cx="4597114" cy="515047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C7FAD80-D076-437F-9BF9-CFD57C86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51608"/>
            <a:ext cx="3933571" cy="54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652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5">
            <a:extLst>
              <a:ext uri="{FF2B5EF4-FFF2-40B4-BE49-F238E27FC236}">
                <a16:creationId xmlns:a16="http://schemas.microsoft.com/office/drawing/2014/main" id="{1008A59F-6DA4-43D4-AFCE-BA64C96F6F24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th-TH" dirty="0"/>
              <a:t>ระบบตรวจสอบข้อมูลการยื่นรับรอง</a:t>
            </a:r>
            <a:br>
              <a:rPr lang="th-TH" dirty="0"/>
            </a:br>
            <a:r>
              <a:rPr lang="th-TH" dirty="0"/>
              <a:t>หลักสูตรและค่าใช้จ่ายฯ</a:t>
            </a:r>
            <a:r>
              <a:rPr lang="en-US" dirty="0"/>
              <a:t> </a:t>
            </a:r>
            <a:r>
              <a:rPr lang="th-TH" dirty="0"/>
              <a:t>และประเมินเงินสมทบ</a:t>
            </a:r>
            <a:endParaRPr lang="en-US" dirty="0"/>
          </a:p>
        </p:txBody>
      </p:sp>
      <p:sp>
        <p:nvSpPr>
          <p:cNvPr id="7" name="ชื่อเรื่องรอง 6">
            <a:extLst>
              <a:ext uri="{FF2B5EF4-FFF2-40B4-BE49-F238E27FC236}">
                <a16:creationId xmlns:a16="http://schemas.microsoft.com/office/drawing/2014/main" id="{74689F8E-0317-457A-8C68-E1F43C6B16C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B6262B3-9EC0-4A23-AD53-83ACCEBC670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629400" y="0"/>
            <a:ext cx="2514600" cy="260350"/>
          </a:xfrm>
        </p:spPr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D5074AC5-E729-4871-B341-5A8772EEE7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8750"/>
            <a:ext cx="2133600" cy="304800"/>
          </a:xfrm>
        </p:spPr>
        <p:txBody>
          <a:bodyPr/>
          <a:lstStyle/>
          <a:p>
            <a:fld id="{2FFE8ADD-24C4-4A80-8A17-5CD209B1A06A}" type="slidenum">
              <a:rPr lang="th-TH" smtClean="0"/>
              <a:pPr/>
              <a:t>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16783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6C13938-F25D-45FF-9C51-9E945796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วัตถุประสงค์ในการจัดทำระบบ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7FFE66B-9067-40A2-858E-6ADF46EAA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 แสดงข้อมูลสถิติเกี่ยวกับการรับรองหลักสูตรฯ</a:t>
            </a:r>
          </a:p>
          <a:p>
            <a:r>
              <a:rPr lang="th-TH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เรียกดูข้อมูล</a:t>
            </a:r>
            <a:r>
              <a:rPr lang="th-TH" dirty="0">
                <a:solidFill>
                  <a:srgbClr val="000000"/>
                </a:solidFill>
                <a:latin typeface="Arial" panose="020B0604020202020204" pitchFamily="34" charset="0"/>
              </a:rPr>
              <a:t>การยื่นรับรองหลักสูตร</a:t>
            </a:r>
            <a:r>
              <a:rPr lang="th-TH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แบบด่วนๆ </a:t>
            </a:r>
          </a:p>
          <a:p>
            <a:r>
              <a:rPr lang="th-TH" dirty="0">
                <a:solidFill>
                  <a:srgbClr val="000000"/>
                </a:solidFill>
                <a:latin typeface="Arial" panose="020B0604020202020204" pitchFamily="34" charset="0"/>
              </a:rPr>
              <a:t>เตือนข้อผิดพลาดในการบันทึกข้อมูลทั้งของเจ้าหน้าที่และสถานประกอบกิจการ</a:t>
            </a:r>
            <a:endParaRPr lang="en-US" dirty="0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C56E7BD-8E2B-45A4-8BB7-039318F7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D9C55CA-74A5-454E-821C-0BBD918F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69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060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747C7E3-9D5B-431B-B5FD-B56FE501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01E3-D061-49DD-95C2-D4EC39A06D1F}" type="datetime1">
              <a:rPr lang="en-US" smtClean="0"/>
              <a:pPr/>
              <a:t>12/4/2020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4830A46F-C531-43D4-B560-CF8D7DD1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</a:t>
            </a:fld>
            <a:endParaRPr lang="th-TH" dirty="0"/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AE7BD78A-23DF-4EFF-97A8-F1D798C02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362585"/>
              </p:ext>
            </p:extLst>
          </p:nvPr>
        </p:nvGraphicFramePr>
        <p:xfrm>
          <a:off x="504031" y="1412776"/>
          <a:ext cx="8135938" cy="4693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89589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6C13938-F25D-45FF-9C51-9E945796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การเข้าใช้งาน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7FFE66B-9067-40A2-858E-6ADF46EAA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 เข้าที่ </a:t>
            </a:r>
            <a:r>
              <a:rPr lang="en-US" dirty="0">
                <a:hlinkClick r:id="rId2"/>
              </a:rPr>
              <a:t>http://gcloud.dsd.go.th/prb</a:t>
            </a:r>
            <a:r>
              <a:rPr lang="en-US" dirty="0"/>
              <a:t> </a:t>
            </a:r>
            <a:r>
              <a:rPr lang="th-TH" dirty="0"/>
              <a:t>หรือ เข้าที่ระบบรายงานผล เมนูส่งเสริมการฝึก</a:t>
            </a:r>
            <a:endParaRPr lang="en-US" dirty="0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C56E7BD-8E2B-45A4-8BB7-039318F7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D9C55CA-74A5-454E-821C-0BBD918F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70</a:t>
            </a:fld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FF3992B-D709-4FAC-9448-F252268AC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17" y="2348880"/>
            <a:ext cx="8809524" cy="4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69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>
            <a:extLst>
              <a:ext uri="{FF2B5EF4-FFF2-40B4-BE49-F238E27FC236}">
                <a16:creationId xmlns:a16="http://schemas.microsoft.com/office/drawing/2014/main" id="{C4F1E409-29A0-455F-9EA6-2AA34ED1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ตัวแทนเนื้อหา 9">
            <a:extLst>
              <a:ext uri="{FF2B5EF4-FFF2-40B4-BE49-F238E27FC236}">
                <a16:creationId xmlns:a16="http://schemas.microsoft.com/office/drawing/2014/main" id="{4148D021-A23F-4CA3-870A-D5713FD85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71600"/>
            <a:ext cx="8507413" cy="5081588"/>
          </a:xfrm>
        </p:spPr>
        <p:txBody>
          <a:bodyPr/>
          <a:lstStyle/>
          <a:p>
            <a:r>
              <a:rPr lang="th-TH" dirty="0"/>
              <a:t>เลือกหน่วยงาน และ ใส่รหัสผ่านเพื่อเข้าสู่ระบบ (รหัสผ่านอยู่ท้ายเอกสาร)</a:t>
            </a:r>
            <a:endParaRPr lang="en-US" dirty="0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FF406AE-36F4-4DA9-AF14-86B093B4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D38FC4B-6AC1-473D-AE3D-8D65FB7A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71</a:t>
            </a:fld>
            <a:endParaRPr lang="th-TH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171BF59-ADE6-431D-9026-7F49902E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6" y="2374299"/>
            <a:ext cx="8866667" cy="3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74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5">
            <a:extLst>
              <a:ext uri="{FF2B5EF4-FFF2-40B4-BE49-F238E27FC236}">
                <a16:creationId xmlns:a16="http://schemas.microsoft.com/office/drawing/2014/main" id="{F925D05F-F644-450F-8B60-16F78936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FF406AE-36F4-4DA9-AF14-86B093B4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D38FC4B-6AC1-473D-AE3D-8D65FB7A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72</a:t>
            </a:fld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0DE0358-F3B6-4FDF-BEFC-1CA1742BD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48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385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7A02852-7F44-4CD1-8C0B-A8410761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15A77E3-9E31-4FD5-B5E6-8BAE36C16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FE45E32-49A1-4690-91FD-15CBD182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73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ECBD79A-3BE6-4747-9FEF-13AF21CDB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22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036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06D3D20-A4A9-4150-BB4A-945F5BFE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199AF90-E0DD-40CD-9F81-6222A253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5B69408-D062-4250-ADC5-FCB49DFB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74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440AE23-9F74-43DB-9A5F-D915F8CA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2266667" cy="34285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EAB6C74-ACF3-40F0-9063-47BE998A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33" y="1844824"/>
            <a:ext cx="8333333" cy="4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42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F89D3B9-CF5B-4003-B46F-88F2FDB3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BC41210-E2FD-4E6B-B09E-FDA24276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BB86029-C3D0-42F7-9052-808C9307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75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3CDB13B-FD96-495D-86C5-6552F68C0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1" y="1135396"/>
            <a:ext cx="3123809" cy="31428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771EA7A-D1A1-407F-8756-7A686ED7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0" y="1526156"/>
            <a:ext cx="9144000" cy="49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63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128412-644E-46BD-AAC6-709992A36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3D5C0F8-5006-4070-91D8-ACAAE3DE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EE928C8-B963-432C-879D-962DE32F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76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DD2AD91-53E4-411A-BCA8-6BED22DA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" y="2636912"/>
            <a:ext cx="9144000" cy="349553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86C6084-4F38-4421-AEB2-21C25D39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16832"/>
            <a:ext cx="2304762" cy="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695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CB035C-7AF5-431C-A4F0-A1C71036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69BBF95-5904-483F-A406-88940D83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8EBBE7D-82A1-414C-8421-0ACB802F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77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F7A19CA-7A11-490F-98BD-B07E4FFB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670"/>
            <a:ext cx="9144000" cy="308412"/>
          </a:xfrm>
          <a:prstGeom prst="rect">
            <a:avLst/>
          </a:prstGeom>
        </p:spPr>
      </p:pic>
      <p:sp>
        <p:nvSpPr>
          <p:cNvPr id="7" name="ลูกศร: ลง 6">
            <a:extLst>
              <a:ext uri="{FF2B5EF4-FFF2-40B4-BE49-F238E27FC236}">
                <a16:creationId xmlns:a16="http://schemas.microsoft.com/office/drawing/2014/main" id="{10571473-C70C-4E0F-8F7A-881B5AF5ACB5}"/>
              </a:ext>
            </a:extLst>
          </p:cNvPr>
          <p:cNvSpPr/>
          <p:nvPr/>
        </p:nvSpPr>
        <p:spPr bwMode="auto">
          <a:xfrm>
            <a:off x="827584" y="1534453"/>
            <a:ext cx="504056" cy="8640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B29B7F2-1E20-42CB-923F-7C908F9C3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413405"/>
            <a:ext cx="1266667" cy="1314286"/>
          </a:xfrm>
          <a:prstGeom prst="rect">
            <a:avLst/>
          </a:prstGeom>
        </p:spPr>
      </p:pic>
      <p:sp>
        <p:nvSpPr>
          <p:cNvPr id="12" name="ลูกศร: ลง 11">
            <a:extLst>
              <a:ext uri="{FF2B5EF4-FFF2-40B4-BE49-F238E27FC236}">
                <a16:creationId xmlns:a16="http://schemas.microsoft.com/office/drawing/2014/main" id="{0F05CD91-4BDE-44BC-8495-E372CA44C474}"/>
              </a:ext>
            </a:extLst>
          </p:cNvPr>
          <p:cNvSpPr/>
          <p:nvPr/>
        </p:nvSpPr>
        <p:spPr bwMode="auto">
          <a:xfrm>
            <a:off x="6876256" y="1617893"/>
            <a:ext cx="432048" cy="15910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84705C9-6EE8-4741-9AE6-7A0A26169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589" y="3773387"/>
            <a:ext cx="7597024" cy="2350925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0A6AE3FD-D6A7-42FB-8F08-64E1A5BA2AFD}"/>
              </a:ext>
            </a:extLst>
          </p:cNvPr>
          <p:cNvSpPr/>
          <p:nvPr/>
        </p:nvSpPr>
        <p:spPr>
          <a:xfrm>
            <a:off x="4139952" y="3000919"/>
            <a:ext cx="4541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กรองเฉพาะที่เกิน100</a:t>
            </a:r>
          </a:p>
        </p:txBody>
      </p:sp>
    </p:spTree>
    <p:extLst>
      <p:ext uri="{BB962C8B-B14F-4D97-AF65-F5344CB8AC3E}">
        <p14:creationId xmlns:p14="http://schemas.microsoft.com/office/powerpoint/2010/main" val="3023306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9B345F9-679D-41F9-8733-69C352A4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EF52CD8-F972-4106-8D6C-E4BCACB9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0639EF2-C3C8-43A3-A586-5105A4A4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78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AE76278-D4F0-4987-904A-AC2D4007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4" y="1916832"/>
            <a:ext cx="9144000" cy="445515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C0EC925-B9DB-4C85-90B0-98C0BF318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46732"/>
            <a:ext cx="2904762" cy="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177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433B953-B8A7-4FF0-BE52-2E1481E9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733852E0-F37F-4159-BAC9-E47BAECC0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D3E102A-ED09-4169-B208-84150936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79</a:t>
            </a:fld>
            <a:endParaRPr lang="th-TH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6D0B61A-0295-4B9D-9B26-A763B2DA0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138"/>
            <a:ext cx="9144000" cy="36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98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69AD7F-5B1A-436B-AF18-114B0DBB0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/>
              <a:t>ระบบส่งเสริมการพัฒนาฝีมือแรงงานที่บริการสถานประกอบกิจการ</a:t>
            </a:r>
            <a:endParaRPr lang="en-US" sz="32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5D09227-2B26-41F6-B0B6-FA797CBCA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 ระบบบริการหลัก</a:t>
            </a:r>
          </a:p>
          <a:p>
            <a:pPr lvl="1"/>
            <a:r>
              <a:rPr lang="th-TH" dirty="0"/>
              <a:t>การยื่นขอรับรองหลักสูตรและค่าใช้จ่ายฯ การฝึกอบรม (ยก/เปลี่ยน)</a:t>
            </a:r>
          </a:p>
          <a:p>
            <a:pPr lvl="1"/>
            <a:r>
              <a:rPr lang="th-TH" dirty="0"/>
              <a:t>การยื่นประเมินเงินสมทบ</a:t>
            </a:r>
          </a:p>
          <a:p>
            <a:pPr lvl="1"/>
            <a:r>
              <a:rPr lang="th-TH" dirty="0">
                <a:solidFill>
                  <a:srgbClr val="0070C0"/>
                </a:solidFill>
              </a:rPr>
              <a:t>การยื่นขอความเห็นชอบรายละเอียดการฝึกเตรียมเข้าทำงาน**</a:t>
            </a:r>
          </a:p>
          <a:p>
            <a:pPr lvl="1"/>
            <a:r>
              <a:rPr lang="th-TH" dirty="0">
                <a:solidFill>
                  <a:srgbClr val="0070C0"/>
                </a:solidFill>
              </a:rPr>
              <a:t>การแจ้งผู้สำเร็จการฝึกเตรียมเข้าทำงานตามมาตรา 13**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th-TH" dirty="0"/>
              <a:t>ระบบบริการสนับสนุน</a:t>
            </a:r>
          </a:p>
          <a:p>
            <a:pPr lvl="1"/>
            <a:r>
              <a:rPr lang="th-TH" dirty="0"/>
              <a:t>ระบบตรวจสอบรายชื่อพนักงานที่ผ่านฝึกอบรมในหลักสูตรที่ได้รับความเห็นชอบจากนายทะเบียน</a:t>
            </a:r>
            <a:endParaRPr lang="en-US" dirty="0"/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28C1D29-7A59-470A-A473-6397F7A4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B6B8C4A-5B65-4709-B323-7685E2A7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B0266E4-205B-478E-BF5A-B5095FE1001F}"/>
              </a:ext>
            </a:extLst>
          </p:cNvPr>
          <p:cNvSpPr/>
          <p:nvPr/>
        </p:nvSpPr>
        <p:spPr>
          <a:xfrm>
            <a:off x="3948634" y="5708726"/>
            <a:ext cx="47564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**กำลังดำเนินการปรับปรุงระบบ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395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0EA3F1-2F65-42F0-883A-086958DE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5EF5D0E-AE3C-4081-9B93-2C9AEF43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E288DBC-2F63-4688-A2EE-4AF13D3A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80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998D9B9-6A0F-4E58-B678-A9F9E791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14500"/>
            <a:ext cx="3985185" cy="3429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87C7386-9A85-43AD-9140-C471C26E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148" y="2780928"/>
            <a:ext cx="5260140" cy="360695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8C7FEAF-B5BE-4EEA-8F27-94C3D51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50" y="1311314"/>
            <a:ext cx="1895238" cy="31428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4E54A35-8370-49D0-8A4C-7A869CE27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313" y="2345773"/>
            <a:ext cx="2028571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658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781EB41-03BF-4F0E-9825-CD8FF9EC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B045AC3-DBB2-4553-A663-0B6A484A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65F2AE8-F53E-47AA-8F4C-AA3F750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81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C31F6E2-E7CD-45CA-BB8C-614732C4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8" y="1443237"/>
            <a:ext cx="8388424" cy="5364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EED499B-B52F-49CB-96E2-16FCAEBE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040725"/>
            <a:ext cx="1552381" cy="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68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AD9B439-433B-4DAF-BBC3-1E978F0A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7578170-1C01-402A-A35E-C1783A8DF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71C9D93-2E1C-4DB6-B044-8F72C8DA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82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370F971-5528-4ED7-9680-C477D726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67" y="2924944"/>
            <a:ext cx="2533333" cy="35238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B5DD8D5-879E-4F75-B2B0-606B3F5C4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895" y="1016000"/>
            <a:ext cx="5141246" cy="5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904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A9B8C06-8DDE-46EC-9B19-63C2A6C8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8B58914-8AF9-4F5E-A302-97455630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2DE7B23-778A-432C-8DAF-F0A8FC14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83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1250B42-9968-4B89-97F6-505AEE9F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315293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99D448D-C985-44AB-B044-EB5B974CD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356" y="4542419"/>
            <a:ext cx="5831632" cy="171908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9AEB72B-FAC2-4855-A806-0BC109E8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942975"/>
            <a:ext cx="3095238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51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D733343-A4F8-4956-BFA3-29594F69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80F17EF-BA8E-470C-848D-AEBABD95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7517443-1EE7-42C3-BB8C-64507323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84</a:t>
            </a:fld>
            <a:endParaRPr lang="th-TH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75CF00F-C7DE-47CF-BE6C-E56D43A93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" y="1916832"/>
            <a:ext cx="8604448" cy="10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77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2C47C71-B2B7-4EDB-A2C3-6D645352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4E1E03-DFA0-40A1-93B8-5056671DB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EC98412-C78A-4A11-A0BB-BC76E97C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85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7CB78BF-D407-4C53-82EC-CA1A2AC83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642846"/>
            <a:ext cx="6404256" cy="420256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D158443-1D00-4BD1-86D0-91AB1D94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112742"/>
            <a:ext cx="2266667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497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B3A8EA2-DCF7-416D-B470-8235502F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9BAD5F3-6874-4F0D-81FC-4CCBF623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6559ED7-A6E7-4765-980F-8D2577E0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86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FB0E61C-C8B2-49EF-A1E8-FAE5519D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5407"/>
            <a:ext cx="4427984" cy="642946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EF5622B-14DE-4058-AB7C-2AC3CDBC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729" y="2492896"/>
            <a:ext cx="2266667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14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4D48AA-80B0-4400-91A6-A343B438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F1270DB-8A52-4CB0-89AB-E526DDB1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9732FB1-9B57-4729-8896-2EED8FDE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87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B2A9081-BC5B-4BE7-B816-B22649736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18110"/>
            <a:ext cx="8027987" cy="570231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625089F-21CE-4199-944A-741B971B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29" y="1268760"/>
            <a:ext cx="1876190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5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5C5C648-E47E-42A2-A611-A26DC3754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AAC5CB5-3024-4C8D-A05E-22CCDDA7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84869D2-2B8E-468B-B2A0-E21E666D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88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6376A72-BF79-4791-91D5-B88F4223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748"/>
            <a:ext cx="9144000" cy="53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177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45F388-1B8D-4D00-8C88-C3EFC323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5DEC722-B34D-4008-95B1-2AC0244F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454E996-595E-4DEF-91D5-D1DD665D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89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6EA504B-6F3A-4C70-BD58-27C7D51B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901"/>
            <a:ext cx="9144000" cy="443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3BC1AE7-27D8-475F-9EEC-D0E27BCF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ขั้นตอนการเข้าระบบของสถานประกอบกิจการ</a:t>
            </a:r>
            <a:endParaRPr lang="en-US" dirty="0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CD27F9B-6675-4891-A35F-78A92067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9032-4FA8-4B16-BFFA-6BBD197AE8DE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5A8DCF5-5E10-45F2-88E8-3EA139CC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</a:t>
            </a:fld>
            <a:endParaRPr lang="th-TH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C34C154-AEB5-46E7-9FA9-92811ECEA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96752"/>
            <a:ext cx="6012160" cy="4244968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72EB2446-E2DC-437D-A132-B2EDB4A2D741}"/>
              </a:ext>
            </a:extLst>
          </p:cNvPr>
          <p:cNvSpPr/>
          <p:nvPr/>
        </p:nvSpPr>
        <p:spPr>
          <a:xfrm>
            <a:off x="867474" y="5695497"/>
            <a:ext cx="78245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B1136D"/>
                </a:solidFill>
              </a:rPr>
              <a:t>http://e-service.dsd.go.th</a:t>
            </a:r>
          </a:p>
        </p:txBody>
      </p:sp>
    </p:spTree>
    <p:extLst>
      <p:ext uri="{BB962C8B-B14F-4D97-AF65-F5344CB8AC3E}">
        <p14:creationId xmlns:p14="http://schemas.microsoft.com/office/powerpoint/2010/main" val="9115838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EB00496-DD66-4598-95D1-60C911F60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756120D-C204-4D3B-B92E-07FD42A7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14A29C3-7DF9-49A9-8AF9-7F5AC4A8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90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AC3C863-3781-478B-8943-13EF1801B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8" y="1669825"/>
            <a:ext cx="9144000" cy="499132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527714B-FEFD-49E7-A956-46B5753B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144495"/>
            <a:ext cx="2428571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949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BF07C3-2E05-437D-8AEC-63355621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7C727FA-36A4-4EAB-844D-E92ACCFA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104384C-B66E-40DC-B03E-227AEAD7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91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8161784-DFF6-4639-8801-B8A3DCDB1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933"/>
            <a:ext cx="9144000" cy="506281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79C9888-707F-40FE-A3D8-6F4D9E73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152" y="1032549"/>
            <a:ext cx="2419048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017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C25B163-8D01-4119-B785-682169B2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5B73D78-8357-4F2A-BFF2-93C8FBC0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71F863D-2305-4702-B42C-2185A369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92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27990A6-46EC-466E-95E9-E0C8A237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0" y="2688293"/>
            <a:ext cx="9144000" cy="31344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1204BAA-5D7B-4565-B3A7-DE2F594A4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47372"/>
            <a:ext cx="3009524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469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687540-D372-4D51-ADBC-B7E57CB5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A897E37-97AE-4490-BD77-0084D16C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5B5BCD1-4DFD-49C9-BC3E-0066A5B7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93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BD950C0-F764-4510-B231-66371A824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033881"/>
            <a:ext cx="1095238" cy="29523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45C3440-B872-4041-A2E5-BD5E67F5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80" y="1440119"/>
            <a:ext cx="7288239" cy="399986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18312AB-C173-4D65-9C2F-B31BDF3DB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3" y="4926486"/>
            <a:ext cx="8568952" cy="15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8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7E2F8A5-B318-4AEE-8A5B-253C03ED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7EBB715D-EA29-4ED7-8B87-5491E7BD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5E71BD2-C5B1-47DE-AC48-094E1A7A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94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7FC457C-BBF0-466D-A681-5FB703F7D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7742857" cy="463809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871BC9A-2CF7-4BB0-AF6C-B476075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256" y="1301599"/>
            <a:ext cx="1780952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752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310556-1E77-446B-AC2F-E8357D2FF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78DF6DC-CA61-4AD7-B214-BCFAFF35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B206176-B517-49CB-9C91-D9FDD190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95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E1C7829-1C98-4F67-A2A3-408E054F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82" y="4133677"/>
            <a:ext cx="3019048" cy="29523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8874B8E-3068-4149-8A4A-1F85BFE1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75" y="209345"/>
            <a:ext cx="9144000" cy="282990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A76FCBB-EF79-412E-AF7A-F2E0613D4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410" y="3076213"/>
            <a:ext cx="3430423" cy="37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18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4595C7-8CFE-42DF-85C0-791B4270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724FE1F-0A5C-46D0-8CD0-D637F745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E584AF7-8C3E-4F52-A774-BE733C17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96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D696829-A43A-4895-9A9C-8E8D93EBA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2751"/>
            <a:ext cx="9144000" cy="15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67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BF6F347-A1CA-4EF2-A8AF-C04063B5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2A66442-6759-4036-A473-7A411424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9F0CF94-92E9-48AC-9216-F97495BD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97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B55A166-11BB-42E9-AA3B-FC049998C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52" y="2492896"/>
            <a:ext cx="9144000" cy="344122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26BFA40-0664-4251-9AA8-123B0E05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81" y="1815107"/>
            <a:ext cx="3133333" cy="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377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BFF98D-37AA-48DF-8DEE-6DD91D8C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80B376E-3910-43D6-9C1C-AB17BC40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1E59EDB-BC3B-42EB-BC67-8A23AEF0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98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9D28FA5-2F7F-4B1A-953B-2F15BD06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43" y="1412776"/>
            <a:ext cx="2885714" cy="37142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3C7A96D-60AD-4400-B766-09BEA429D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9152"/>
            <a:ext cx="9144000" cy="318120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E165523-608F-4010-AC9C-853918470D1C}"/>
              </a:ext>
            </a:extLst>
          </p:cNvPr>
          <p:cNvSpPr/>
          <p:nvPr/>
        </p:nvSpPr>
        <p:spPr bwMode="auto">
          <a:xfrm>
            <a:off x="467544" y="4005064"/>
            <a:ext cx="648469" cy="14652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8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60A9E3-92C0-4538-AFF6-45CFD569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1DEC334-E8D8-4223-AD1B-6C84D89C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EBFD4-AFF9-46B9-B579-19036F2E2BFC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462964-C3FB-4B6B-9F8A-21ED184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8ADD-24C4-4A80-8A17-5CD209B1A06A}" type="slidenum">
              <a:rPr lang="th-TH" smtClean="0"/>
              <a:pPr/>
              <a:t>99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E97AB98-6D83-4E92-B2BF-9356D4C3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24" y="1124744"/>
            <a:ext cx="2780952" cy="32381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E7D5CD1-E581-42CB-B80E-07D0B11F7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9493"/>
            <a:ext cx="9144000" cy="2499013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13C3A2FE-B012-43DF-A2FA-F70497941418}"/>
              </a:ext>
            </a:extLst>
          </p:cNvPr>
          <p:cNvSpPr/>
          <p:nvPr/>
        </p:nvSpPr>
        <p:spPr bwMode="auto">
          <a:xfrm>
            <a:off x="395536" y="3798184"/>
            <a:ext cx="648469" cy="6480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solidFill>
                  <a:schemeClr val="tx2"/>
                </a:solidFill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52382"/>
      </p:ext>
    </p:extLst>
  </p:cSld>
  <p:clrMapOvr>
    <a:masterClrMapping/>
  </p:clrMapOvr>
</p:sld>
</file>

<file path=ppt/theme/theme1.xml><?xml version="1.0" encoding="utf-8"?>
<a:theme xmlns:a="http://schemas.openxmlformats.org/drawingml/2006/main" name="008TGp_BizCom_light">
  <a:themeElements>
    <a:clrScheme name="008TGp_BizCom_light 3">
      <a:dk1>
        <a:srgbClr val="1D528D"/>
      </a:dk1>
      <a:lt1>
        <a:srgbClr val="FFFFFF"/>
      </a:lt1>
      <a:dk2>
        <a:srgbClr val="000000"/>
      </a:dk2>
      <a:lt2>
        <a:srgbClr val="DDDDDD"/>
      </a:lt2>
      <a:accent1>
        <a:srgbClr val="2CA3C8"/>
      </a:accent1>
      <a:accent2>
        <a:srgbClr val="FF9900"/>
      </a:accent2>
      <a:accent3>
        <a:srgbClr val="FFFFFF"/>
      </a:accent3>
      <a:accent4>
        <a:srgbClr val="174578"/>
      </a:accent4>
      <a:accent5>
        <a:srgbClr val="ACCEE0"/>
      </a:accent5>
      <a:accent6>
        <a:srgbClr val="E78A00"/>
      </a:accent6>
      <a:hlink>
        <a:srgbClr val="9999FF"/>
      </a:hlink>
      <a:folHlink>
        <a:srgbClr val="969696"/>
      </a:folHlink>
    </a:clrScheme>
    <a:fontScheme name="008TGp_BizCom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008TGp_BizCom_light 1">
        <a:dk1>
          <a:srgbClr val="666699"/>
        </a:dk1>
        <a:lt1>
          <a:srgbClr val="FFFFFF"/>
        </a:lt1>
        <a:dk2>
          <a:srgbClr val="000000"/>
        </a:dk2>
        <a:lt2>
          <a:srgbClr val="F7F4D5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8TGp_BizCom_light 2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458F8F"/>
        </a:accent1>
        <a:accent2>
          <a:srgbClr val="CCCC00"/>
        </a:accent2>
        <a:accent3>
          <a:srgbClr val="FFFFFF"/>
        </a:accent3>
        <a:accent4>
          <a:srgbClr val="215978"/>
        </a:accent4>
        <a:accent5>
          <a:srgbClr val="B0C6C6"/>
        </a:accent5>
        <a:accent6>
          <a:srgbClr val="B9B900"/>
        </a:accent6>
        <a:hlink>
          <a:srgbClr val="33CC33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8TGp_BizCom_light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2CA3C8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CCEE0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03TGp_finance_light_v2">
  <a:themeElements>
    <a:clrScheme name="ชุดรูปแบบของ Office 3">
      <a:dk1>
        <a:srgbClr val="000000"/>
      </a:dk1>
      <a:lt1>
        <a:srgbClr val="FFFFFF"/>
      </a:lt1>
      <a:dk2>
        <a:srgbClr val="220D8D"/>
      </a:dk2>
      <a:lt2>
        <a:srgbClr val="C0C0C0"/>
      </a:lt2>
      <a:accent1>
        <a:srgbClr val="E5730B"/>
      </a:accent1>
      <a:accent2>
        <a:srgbClr val="4FB0E1"/>
      </a:accent2>
      <a:accent3>
        <a:srgbClr val="FFFFFF"/>
      </a:accent3>
      <a:accent4>
        <a:srgbClr val="000000"/>
      </a:accent4>
      <a:accent5>
        <a:srgbClr val="F0BCAA"/>
      </a:accent5>
      <a:accent6>
        <a:srgbClr val="479FCC"/>
      </a:accent6>
      <a:hlink>
        <a:srgbClr val="1A72D2"/>
      </a:hlink>
      <a:folHlink>
        <a:srgbClr val="AAC856"/>
      </a:folHlink>
    </a:clrScheme>
    <a:fontScheme name="ชุดรูปแบบของ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ชุดรูปแบบของ Office 1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229450"/>
        </a:accent1>
        <a:accent2>
          <a:srgbClr val="E3892F"/>
        </a:accent2>
        <a:accent3>
          <a:srgbClr val="FFFFFF"/>
        </a:accent3>
        <a:accent4>
          <a:srgbClr val="000000"/>
        </a:accent4>
        <a:accent5>
          <a:srgbClr val="ABC8B3"/>
        </a:accent5>
        <a:accent6>
          <a:srgbClr val="CE7C2A"/>
        </a:accent6>
        <a:hlink>
          <a:srgbClr val="0099CC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ชุดรูปแบบของ Office 2">
        <a:dk1>
          <a:srgbClr val="000000"/>
        </a:dk1>
        <a:lt1>
          <a:srgbClr val="FFFFFF"/>
        </a:lt1>
        <a:dk2>
          <a:srgbClr val="220D8D"/>
        </a:dk2>
        <a:lt2>
          <a:srgbClr val="C0C0C0"/>
        </a:lt2>
        <a:accent1>
          <a:srgbClr val="865DE3"/>
        </a:accent1>
        <a:accent2>
          <a:srgbClr val="4FB0E1"/>
        </a:accent2>
        <a:accent3>
          <a:srgbClr val="FFFFFF"/>
        </a:accent3>
        <a:accent4>
          <a:srgbClr val="000000"/>
        </a:accent4>
        <a:accent5>
          <a:srgbClr val="C3B6EF"/>
        </a:accent5>
        <a:accent6>
          <a:srgbClr val="479FCC"/>
        </a:accent6>
        <a:hlink>
          <a:srgbClr val="1A72D2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ชุดรูปแบบของ Office 3">
        <a:dk1>
          <a:srgbClr val="000000"/>
        </a:dk1>
        <a:lt1>
          <a:srgbClr val="FFFFFF"/>
        </a:lt1>
        <a:dk2>
          <a:srgbClr val="220D8D"/>
        </a:dk2>
        <a:lt2>
          <a:srgbClr val="C0C0C0"/>
        </a:lt2>
        <a:accent1>
          <a:srgbClr val="E5730B"/>
        </a:accent1>
        <a:accent2>
          <a:srgbClr val="4FB0E1"/>
        </a:accent2>
        <a:accent3>
          <a:srgbClr val="FFFFFF"/>
        </a:accent3>
        <a:accent4>
          <a:srgbClr val="000000"/>
        </a:accent4>
        <a:accent5>
          <a:srgbClr val="F0BCAA"/>
        </a:accent5>
        <a:accent6>
          <a:srgbClr val="479FCC"/>
        </a:accent6>
        <a:hlink>
          <a:srgbClr val="1A72D2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008TGp_BizCom_light">
  <a:themeElements>
    <a:clrScheme name="008TGp_BizCom_light 3">
      <a:dk1>
        <a:srgbClr val="1D528D"/>
      </a:dk1>
      <a:lt1>
        <a:srgbClr val="FFFFFF"/>
      </a:lt1>
      <a:dk2>
        <a:srgbClr val="000000"/>
      </a:dk2>
      <a:lt2>
        <a:srgbClr val="DDDDDD"/>
      </a:lt2>
      <a:accent1>
        <a:srgbClr val="2CA3C8"/>
      </a:accent1>
      <a:accent2>
        <a:srgbClr val="FF9900"/>
      </a:accent2>
      <a:accent3>
        <a:srgbClr val="FFFFFF"/>
      </a:accent3>
      <a:accent4>
        <a:srgbClr val="174578"/>
      </a:accent4>
      <a:accent5>
        <a:srgbClr val="ACCEE0"/>
      </a:accent5>
      <a:accent6>
        <a:srgbClr val="E78A00"/>
      </a:accent6>
      <a:hlink>
        <a:srgbClr val="9999FF"/>
      </a:hlink>
      <a:folHlink>
        <a:srgbClr val="969696"/>
      </a:folHlink>
    </a:clrScheme>
    <a:fontScheme name="008TGp_BizCom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08TGp_BizCom_light 1">
        <a:dk1>
          <a:srgbClr val="666699"/>
        </a:dk1>
        <a:lt1>
          <a:srgbClr val="FFFFFF"/>
        </a:lt1>
        <a:dk2>
          <a:srgbClr val="000000"/>
        </a:dk2>
        <a:lt2>
          <a:srgbClr val="F7F4D5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8TGp_BizCom_light 2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458F8F"/>
        </a:accent1>
        <a:accent2>
          <a:srgbClr val="CCCC00"/>
        </a:accent2>
        <a:accent3>
          <a:srgbClr val="FFFFFF"/>
        </a:accent3>
        <a:accent4>
          <a:srgbClr val="215978"/>
        </a:accent4>
        <a:accent5>
          <a:srgbClr val="B0C6C6"/>
        </a:accent5>
        <a:accent6>
          <a:srgbClr val="B9B900"/>
        </a:accent6>
        <a:hlink>
          <a:srgbClr val="33CC33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8TGp_BizCom_light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2CA3C8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CCEE0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008TGp_BizCom_light</Template>
  <TotalTime>4158</TotalTime>
  <Words>1152</Words>
  <Application>Microsoft Office PowerPoint</Application>
  <PresentationFormat>นำเสนอทางหน้าจอ (4:3)</PresentationFormat>
  <Paragraphs>294</Paragraphs>
  <Slides>116</Slides>
  <Notes>1</Notes>
  <HiddenSlides>4</HiddenSlides>
  <MMClips>0</MMClips>
  <ScaleCrop>false</ScaleCrop>
  <HeadingPairs>
    <vt:vector size="8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3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116</vt:i4>
      </vt:variant>
    </vt:vector>
  </HeadingPairs>
  <TitlesOfParts>
    <vt:vector size="129" baseType="lpstr">
      <vt:lpstr>Angsana New</vt:lpstr>
      <vt:lpstr>Arial</vt:lpstr>
      <vt:lpstr>Calibri</vt:lpstr>
      <vt:lpstr>Cordia New</vt:lpstr>
      <vt:lpstr>TH Sarabun New</vt:lpstr>
      <vt:lpstr>TH SarabunPSK</vt:lpstr>
      <vt:lpstr>Times New Roman</vt:lpstr>
      <vt:lpstr>Verdana</vt:lpstr>
      <vt:lpstr>Wingdings</vt:lpstr>
      <vt:lpstr>008TGp_BizCom_light</vt:lpstr>
      <vt:lpstr>203TGp_finance_light_v2</vt:lpstr>
      <vt:lpstr>1_008TGp_BizCom_light</vt:lpstr>
      <vt:lpstr>Image</vt:lpstr>
      <vt:lpstr>ทบทวนขั้นตอนการยื่นรับรองหลักสูตรและค่าใช้จ่ายฯ //การยื่นประเมินเงินสมทบ ผ่านระบบ e-Service</vt:lpstr>
      <vt:lpstr>ประวัติความเป็นมาของระบบส่งเสริมการพัฒนาฝีมือแรงงาน</vt:lpstr>
      <vt:lpstr>สถิติการยื่นรับรองหลักสูตรฯ ปีงบประมาณ 2559</vt:lpstr>
      <vt:lpstr>สถิติการยื่นรับรองหลักสูตรฯ ปีงบประมาณ 2560</vt:lpstr>
      <vt:lpstr>สถิติการยื่นรับรองหลักสูตรฯ ปีงบประมาณ 2561</vt:lpstr>
      <vt:lpstr>สถิติการยื่นรับรองหลักสูตรฯ ปีงบประมาณ 2562</vt:lpstr>
      <vt:lpstr>งานนำเสนอ PowerPoint</vt:lpstr>
      <vt:lpstr>ระบบส่งเสริมการพัฒนาฝีมือแรงงานที่บริการสถานประกอบกิจการ</vt:lpstr>
      <vt:lpstr>ขั้นตอนการเข้าระบบของสถานประกอบกิจการ</vt:lpstr>
      <vt:lpstr>หน้าจอหลังจากสถานประกอบกิจการเข้าระบบแล้ว</vt:lpstr>
      <vt:lpstr>สิ่งที่เจ้าหน้าที่ควรแนะนำเมื่อสถานประกอบกิจการเข้าระบบครั้งแรก</vt:lpstr>
      <vt:lpstr>ข้อมูลพื้นฐาน</vt:lpstr>
      <vt:lpstr>ข้อมูลรายชื่อเจ้าของกิจการ/หุ้นส่วน/ผู้มีอำนาจ</vt:lpstr>
      <vt:lpstr>ข้อมูลสาขา</vt:lpstr>
      <vt:lpstr>เปลี่ยนรหัสผ่าน</vt:lpstr>
      <vt:lpstr>งานนำเสนอ PowerPoint</vt:lpstr>
      <vt:lpstr>การยื่นรับรองหลักสูตรและค่าใช้จ่ายในการฝึกอบรม</vt:lpstr>
      <vt:lpstr>การยื่นรับรองหลักสูตรฯ กรณีฝึกเอง</vt:lpstr>
      <vt:lpstr>Step 1</vt:lpstr>
      <vt:lpstr>Step 2</vt:lpstr>
      <vt:lpstr>Step 3</vt:lpstr>
      <vt:lpstr>Step 4</vt:lpstr>
      <vt:lpstr>Step 4 ต่อ</vt:lpstr>
      <vt:lpstr>Step 4 ต่อ</vt:lpstr>
      <vt:lpstr>Step 5</vt:lpstr>
      <vt:lpstr>งานนำเสนอ PowerPoint</vt:lpstr>
      <vt:lpstr>การยื่นรับรองหลักสูตรฯ กรณีส่งฝึก</vt:lpstr>
      <vt:lpstr>Step 1</vt:lpstr>
      <vt:lpstr>Step 2</vt:lpstr>
      <vt:lpstr>Step 3</vt:lpstr>
      <vt:lpstr>Step 4</vt:lpstr>
      <vt:lpstr>Step 5</vt:lpstr>
      <vt:lpstr>Step 6</vt:lpstr>
      <vt:lpstr>การยื่นประเมินเงินสมทบ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การตรวจพิจารณา ของเจ้าหน้าที่สำหรับการยื่น ขอรับรองหลักสูตร</vt:lpstr>
      <vt:lpstr>เลือกรายการที่ต้องการพิจารณา</vt:lpstr>
      <vt:lpstr>Step 1 ตรวจสอบข้อมูลทั่วไป</vt:lpstr>
      <vt:lpstr>Step 2  ลงวันที่รับเอกสาร</vt:lpstr>
      <vt:lpstr>Step 3 เลือกหลักสูตรที่ต้องการพิจารณา</vt:lpstr>
      <vt:lpstr>Step 3 (ต่อ) พิจารณาหลักสูตร</vt:lpstr>
      <vt:lpstr>Step 4 (ต่อ) พิจารณารายละเอียดในแต่ละรุ่น</vt:lpstr>
      <vt:lpstr>Step 4 (ต่อ) พิจารณารายละเอียดในแต่ละรุ่น</vt:lpstr>
      <vt:lpstr>Step 4 (ต่อ) พิจารณารายละเอียดในแต่ละรุ่น</vt:lpstr>
      <vt:lpstr>Step 4 (ต่อ) พิจารณารายละเอียดในแต่ละรุ่น</vt:lpstr>
      <vt:lpstr>Step 5  พิจารณาไฟล์เอกสารประกอบ</vt:lpstr>
      <vt:lpstr>Step 6  ส่งต่อให้หัวหน้าฝ่าย/ผู้อำนวยการพิจารณา</vt:lpstr>
      <vt:lpstr>การตรวจพิจารณา ของเจ้าหน้าที่สำหรับการยื่น ประเมินเงินสมทบ</vt:lpstr>
      <vt:lpstr>เลือกรายการที่จะพิจารณา</vt:lpstr>
      <vt:lpstr>ลงวันที่รับเรื่อง </vt:lpstr>
      <vt:lpstr>ตรวจสอบเอกสารหลักฐาน</vt:lpstr>
      <vt:lpstr>ดึงข้อมูลผู้ผ่านการฝึกที่ตัดซ้ำแล้วจากระบบ</vt:lpstr>
      <vt:lpstr>คำนวณเงินสมทบ(หากต้องจ่าย)</vt:lpstr>
      <vt:lpstr>คำนวณเงินสมทบ(หากต้องจ่าย)</vt:lpstr>
      <vt:lpstr>การตรวจสอบรายชื่อผู้ผ่านการฝึกอบรม ที่ได้รับอนุมัติจากนายทะเบียนสำหรับสถานประกอบกิจการ</vt:lpstr>
      <vt:lpstr>หน้าจอหลังจากสถานประกอบกิจการเข้าระบบแล้ว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สิ่งที่สถานประกอบกิจการควรทำ</vt:lpstr>
      <vt:lpstr>งานนำเสนอ PowerPoint</vt:lpstr>
      <vt:lpstr>ระบบตรวจสอบข้อมูลการยื่นรับรอง หลักสูตรและค่าใช้จ่ายฯ และประเมินเงินสมทบ</vt:lpstr>
      <vt:lpstr>วัตถุประสงค์ในการจัดทำระบบ</vt:lpstr>
      <vt:lpstr>การเข้าใช้งาน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การอนุมัติด้วยลายเซ็นดิจิทัล</vt:lpstr>
      <vt:lpstr>การอนุมัติหนังสือรับรองหลักสูตรและค่าใช้จ่ายฯ พ.ร.บ. ส่งเสริมฯ2545</vt:lpstr>
      <vt:lpstr>งานนำเสนอ PowerPoint</vt:lpstr>
      <vt:lpstr>เมื่ออนุมัติแล้วจะดูรายการที่อนุมัติหรือไม่อนุมัติอย่างไร</vt:lpstr>
      <vt:lpstr>เมื่ออนุมัติแล้วหากต้องการยกเลิกจะทำอย่างไร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Kraiwit</dc:creator>
  <cp:lastModifiedBy>Kraiwit Ekthammasut</cp:lastModifiedBy>
  <cp:revision>489</cp:revision>
  <dcterms:created xsi:type="dcterms:W3CDTF">2015-07-08T00:43:11Z</dcterms:created>
  <dcterms:modified xsi:type="dcterms:W3CDTF">2020-12-04T01:02:34Z</dcterms:modified>
</cp:coreProperties>
</file>