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5" r:id="rId24"/>
    <p:sldId id="286" r:id="rId25"/>
    <p:sldId id="287" r:id="rId26"/>
    <p:sldId id="288" r:id="rId27"/>
    <p:sldId id="289" r:id="rId28"/>
    <p:sldId id="290" r:id="rId29"/>
    <p:sldId id="276" r:id="rId30"/>
    <p:sldId id="291" r:id="rId31"/>
    <p:sldId id="292" r:id="rId32"/>
    <p:sldId id="293" r:id="rId33"/>
    <p:sldId id="294" r:id="rId34"/>
    <p:sldId id="295" r:id="rId35"/>
    <p:sldId id="272" r:id="rId36"/>
    <p:sldId id="283" r:id="rId37"/>
    <p:sldId id="296" r:id="rId38"/>
    <p:sldId id="297" r:id="rId39"/>
    <p:sldId id="300" r:id="rId40"/>
    <p:sldId id="298" r:id="rId41"/>
    <p:sldId id="302" r:id="rId42"/>
    <p:sldId id="304" r:id="rId43"/>
    <p:sldId id="301" r:id="rId44"/>
    <p:sldId id="328" r:id="rId45"/>
    <p:sldId id="305" r:id="rId46"/>
    <p:sldId id="306" r:id="rId47"/>
    <p:sldId id="308" r:id="rId48"/>
    <p:sldId id="310" r:id="rId49"/>
    <p:sldId id="311" r:id="rId50"/>
    <p:sldId id="307" r:id="rId51"/>
    <p:sldId id="309" r:id="rId52"/>
    <p:sldId id="313" r:id="rId53"/>
    <p:sldId id="312" r:id="rId54"/>
    <p:sldId id="330" r:id="rId55"/>
    <p:sldId id="332" r:id="rId56"/>
    <p:sldId id="319" r:id="rId57"/>
    <p:sldId id="317" r:id="rId58"/>
    <p:sldId id="318" r:id="rId59"/>
    <p:sldId id="320" r:id="rId60"/>
    <p:sldId id="321" r:id="rId61"/>
    <p:sldId id="322" r:id="rId62"/>
    <p:sldId id="323" r:id="rId63"/>
    <p:sldId id="325" r:id="rId64"/>
    <p:sldId id="326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6:08:17.9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1,'474'15,"398"-3,-542-14,272 2,-584-1,-1-1,34-8,30-2,14 12,-74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6:06:30.19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6:06:30.19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6:06:30.19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6:06:30.19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6:06:30.19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6:06:30.19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6:06:30.19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6:06:30.19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6:06:30.19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6:06:30.19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6:06:12.0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96,'70'-4,"100"-16,46-4,-134 23,-8 0,1-2,93-18,-88 10,1 3,138 5,-136 4,-63-1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6:06:30.19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6:06:30.19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6:06:30.19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6:06:30.19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6:06:30.19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6:06:30.19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6:06:30.19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9ACA-239D-4EB1-A6E7-24ADAD3A7CAF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84F-D4F4-4F06-B224-2C81CAB02F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810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9ACA-239D-4EB1-A6E7-24ADAD3A7CAF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84F-D4F4-4F06-B224-2C81CAB02F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804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1E59ACA-239D-4EB1-A6E7-24ADAD3A7CAF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7E2C84F-D4F4-4F06-B224-2C81CAB02F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672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9ACA-239D-4EB1-A6E7-24ADAD3A7CAF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84F-D4F4-4F06-B224-2C81CAB02F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142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E59ACA-239D-4EB1-A6E7-24ADAD3A7CAF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E2C84F-D4F4-4F06-B224-2C81CAB02F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6699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9ACA-239D-4EB1-A6E7-24ADAD3A7CAF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84F-D4F4-4F06-B224-2C81CAB02F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147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9ACA-239D-4EB1-A6E7-24ADAD3A7CAF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84F-D4F4-4F06-B224-2C81CAB02F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893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9ACA-239D-4EB1-A6E7-24ADAD3A7CAF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84F-D4F4-4F06-B224-2C81CAB02F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363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9ACA-239D-4EB1-A6E7-24ADAD3A7CAF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84F-D4F4-4F06-B224-2C81CAB02F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359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9ACA-239D-4EB1-A6E7-24ADAD3A7CAF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84F-D4F4-4F06-B224-2C81CAB02F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273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9ACA-239D-4EB1-A6E7-24ADAD3A7CAF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84F-D4F4-4F06-B224-2C81CAB02F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81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1E59ACA-239D-4EB1-A6E7-24ADAD3A7CAF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7E2C84F-D4F4-4F06-B224-2C81CAB02F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1654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34.png"/><Relationship Id="rId4" Type="http://schemas.openxmlformats.org/officeDocument/2006/relationships/customXml" Target="../ink/ink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ustomXml" Target="../ink/ink4.xml"/><Relationship Id="rId7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customXml" Target="../ink/ink5.xml"/><Relationship Id="rId7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customXml" Target="../ink/ink6.xml"/><Relationship Id="rId7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customXml" Target="../ink/ink7.xml"/><Relationship Id="rId7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0" Type="http://schemas.openxmlformats.org/officeDocument/2006/relationships/image" Target="../media/image46.png"/><Relationship Id="rId9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47.png"/><Relationship Id="rId9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49.png"/><Relationship Id="rId9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50.png"/><Relationship Id="rId9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54.png"/><Relationship Id="rId9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10" Type="http://schemas.openxmlformats.org/officeDocument/2006/relationships/image" Target="../media/image7.png"/><Relationship Id="rId9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5.xml"/><Relationship Id="rId7" Type="http://schemas.openxmlformats.org/officeDocument/2006/relationships/image" Target="../media/image3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6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7" Type="http://schemas.openxmlformats.org/officeDocument/2006/relationships/image" Target="../media/image35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28E06ED-0B95-52D6-4781-24DCC64F3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chemeClr val="bg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ระบบฐานข้อมูลการพัฒนากำลังคน </a:t>
            </a:r>
            <a:br>
              <a:rPr lang="th-TH" sz="4800" b="1" dirty="0">
                <a:solidFill>
                  <a:schemeClr val="bg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800" b="1" dirty="0">
                <a:solidFill>
                  <a:schemeClr val="bg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และระบบรายงานการพัฒนากำลังคนระดับจังหวัด </a:t>
            </a:r>
            <a:br>
              <a:rPr lang="en-US" sz="4800" b="1" dirty="0">
                <a:solidFill>
                  <a:schemeClr val="bg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sz="4800" b="1" dirty="0">
              <a:solidFill>
                <a:schemeClr val="bg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6AA3F290-025C-A637-00A7-0C9A87E72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0483" y="3144328"/>
            <a:ext cx="9144000" cy="1309255"/>
          </a:xfrm>
        </p:spPr>
        <p:txBody>
          <a:bodyPr>
            <a:normAutofit/>
          </a:bodyPr>
          <a:lstStyle/>
          <a:p>
            <a:r>
              <a:rPr lang="en-US" sz="4300" b="1" dirty="0">
                <a:solidFill>
                  <a:schemeClr val="bg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Dashboard</a:t>
            </a:r>
            <a:endParaRPr lang="th-TH" sz="43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3545AE0-99B3-D787-8F63-034DDBDE5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02"/>
            <a:ext cx="12192000" cy="2171165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984DAED-EED4-4D1C-5880-8D651EC52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719" y="4340268"/>
            <a:ext cx="2298391" cy="2182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5331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การตรวจสอบ ข้อมูลหน่วยงานภายนอก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63E9FB-1158-AC15-3FD4-024A8B59F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6" y="455234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087393-CF26-3B69-8DFB-5DA369A86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67" y="1209574"/>
            <a:ext cx="402280" cy="43051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CFD3B53C-D2C8-4925-9658-7C0566B07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18" y="1966230"/>
            <a:ext cx="10875647" cy="4607594"/>
          </a:xfrm>
          <a:prstGeom prst="rect">
            <a:avLst/>
          </a:prstGeom>
        </p:spPr>
      </p:pic>
      <p:sp>
        <p:nvSpPr>
          <p:cNvPr id="13" name="Arrow: Down 13">
            <a:extLst>
              <a:ext uri="{FF2B5EF4-FFF2-40B4-BE49-F238E27FC236}">
                <a16:creationId xmlns:a16="http://schemas.microsoft.com/office/drawing/2014/main" id="{C73B96EB-BC47-0FF6-7E6D-607BE97914C4}"/>
              </a:ext>
            </a:extLst>
          </p:cNvPr>
          <p:cNvSpPr/>
          <p:nvPr/>
        </p:nvSpPr>
        <p:spPr>
          <a:xfrm rot="6146240">
            <a:off x="5190448" y="5140800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3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การเพิ่ม </a:t>
            </a:r>
            <a:r>
              <a:rPr lang="th-TH" b="1" dirty="0"/>
              <a:t>ข้อมูลหน่วยงานภายนอก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63E9FB-1158-AC15-3FD4-024A8B59F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6" y="455234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087393-CF26-3B69-8DFB-5DA369A86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67" y="1209574"/>
            <a:ext cx="402280" cy="430510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F46EDD1-5DD5-52E3-DA8E-679F4EF4C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507" y="2071254"/>
            <a:ext cx="7644573" cy="4431146"/>
          </a:xfrm>
          <a:prstGeom prst="rect">
            <a:avLst/>
          </a:prstGeom>
        </p:spPr>
      </p:pic>
      <p:sp>
        <p:nvSpPr>
          <p:cNvPr id="6" name="Arrow: Down 13">
            <a:extLst>
              <a:ext uri="{FF2B5EF4-FFF2-40B4-BE49-F238E27FC236}">
                <a16:creationId xmlns:a16="http://schemas.microsoft.com/office/drawing/2014/main" id="{9947C7FD-A342-2E20-EC70-606DBC15893D}"/>
              </a:ext>
            </a:extLst>
          </p:cNvPr>
          <p:cNvSpPr/>
          <p:nvPr/>
        </p:nvSpPr>
        <p:spPr>
          <a:xfrm rot="6146240">
            <a:off x="7546741" y="3331593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7" name="Arrow: Down 13">
            <a:extLst>
              <a:ext uri="{FF2B5EF4-FFF2-40B4-BE49-F238E27FC236}">
                <a16:creationId xmlns:a16="http://schemas.microsoft.com/office/drawing/2014/main" id="{40F2B664-A5CB-498D-9D2E-AE7576DECAD9}"/>
              </a:ext>
            </a:extLst>
          </p:cNvPr>
          <p:cNvSpPr/>
          <p:nvPr/>
        </p:nvSpPr>
        <p:spPr>
          <a:xfrm rot="6146240">
            <a:off x="7546742" y="4868295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1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การเพิ่ม </a:t>
            </a:r>
            <a:r>
              <a:rPr lang="th-TH" b="1" dirty="0"/>
              <a:t>ข้อมูลหน่วยงานภายนอก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63E9FB-1158-AC15-3FD4-024A8B59F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6" y="455234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087393-CF26-3B69-8DFB-5DA369A86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67" y="1209574"/>
            <a:ext cx="402280" cy="43051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60424C4-8B2B-23B3-5FD4-0C61F5E84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343" y="1927360"/>
            <a:ext cx="8709231" cy="4646464"/>
          </a:xfrm>
          <a:prstGeom prst="rect">
            <a:avLst/>
          </a:prstGeom>
        </p:spPr>
      </p:pic>
      <p:sp>
        <p:nvSpPr>
          <p:cNvPr id="9" name="Arrow: Down 13">
            <a:extLst>
              <a:ext uri="{FF2B5EF4-FFF2-40B4-BE49-F238E27FC236}">
                <a16:creationId xmlns:a16="http://schemas.microsoft.com/office/drawing/2014/main" id="{AE63036F-680D-B086-AE28-9B9C4016869E}"/>
              </a:ext>
            </a:extLst>
          </p:cNvPr>
          <p:cNvSpPr/>
          <p:nvPr/>
        </p:nvSpPr>
        <p:spPr>
          <a:xfrm rot="6146240">
            <a:off x="5934346" y="2994127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0" name="Arrow: Down 13">
            <a:extLst>
              <a:ext uri="{FF2B5EF4-FFF2-40B4-BE49-F238E27FC236}">
                <a16:creationId xmlns:a16="http://schemas.microsoft.com/office/drawing/2014/main" id="{71121FB4-7B29-075E-E495-4731E655B03D}"/>
              </a:ext>
            </a:extLst>
          </p:cNvPr>
          <p:cNvSpPr/>
          <p:nvPr/>
        </p:nvSpPr>
        <p:spPr>
          <a:xfrm rot="6146240">
            <a:off x="3667464" y="3699926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1" name="Arrow: Down 13">
            <a:extLst>
              <a:ext uri="{FF2B5EF4-FFF2-40B4-BE49-F238E27FC236}">
                <a16:creationId xmlns:a16="http://schemas.microsoft.com/office/drawing/2014/main" id="{39B04A02-1AE3-0106-D1EA-A4DA20BEE432}"/>
              </a:ext>
            </a:extLst>
          </p:cNvPr>
          <p:cNvSpPr/>
          <p:nvPr/>
        </p:nvSpPr>
        <p:spPr>
          <a:xfrm rot="16200000">
            <a:off x="8881392" y="3926555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0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3082576-55E4-9712-BA92-D9AC4F0AE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4" y="1884078"/>
            <a:ext cx="7181146" cy="4733028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การเพิ่ม </a:t>
            </a:r>
            <a:r>
              <a:rPr lang="th-TH" b="1" dirty="0"/>
              <a:t>ข้อมูลหน่วยงานภายนอก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63E9FB-1158-AC15-3FD4-024A8B59F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86" y="455234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087393-CF26-3B69-8DFB-5DA369A86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67" y="1209574"/>
            <a:ext cx="402280" cy="430510"/>
          </a:xfrm>
          <a:prstGeom prst="rect">
            <a:avLst/>
          </a:prstGeom>
        </p:spPr>
      </p:pic>
      <p:sp>
        <p:nvSpPr>
          <p:cNvPr id="9" name="Arrow: Down 13">
            <a:extLst>
              <a:ext uri="{FF2B5EF4-FFF2-40B4-BE49-F238E27FC236}">
                <a16:creationId xmlns:a16="http://schemas.microsoft.com/office/drawing/2014/main" id="{AE63036F-680D-B086-AE28-9B9C4016869E}"/>
              </a:ext>
            </a:extLst>
          </p:cNvPr>
          <p:cNvSpPr/>
          <p:nvPr/>
        </p:nvSpPr>
        <p:spPr>
          <a:xfrm rot="6146240">
            <a:off x="7667526" y="3926555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0" name="Arrow: Down 13">
            <a:extLst>
              <a:ext uri="{FF2B5EF4-FFF2-40B4-BE49-F238E27FC236}">
                <a16:creationId xmlns:a16="http://schemas.microsoft.com/office/drawing/2014/main" id="{71121FB4-7B29-075E-E495-4731E655B03D}"/>
              </a:ext>
            </a:extLst>
          </p:cNvPr>
          <p:cNvSpPr/>
          <p:nvPr/>
        </p:nvSpPr>
        <p:spPr>
          <a:xfrm rot="6146240">
            <a:off x="6426674" y="4338412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1" name="Arrow: Down 13">
            <a:extLst>
              <a:ext uri="{FF2B5EF4-FFF2-40B4-BE49-F238E27FC236}">
                <a16:creationId xmlns:a16="http://schemas.microsoft.com/office/drawing/2014/main" id="{39B04A02-1AE3-0106-D1EA-A4DA20BEE432}"/>
              </a:ext>
            </a:extLst>
          </p:cNvPr>
          <p:cNvSpPr/>
          <p:nvPr/>
        </p:nvSpPr>
        <p:spPr>
          <a:xfrm rot="6527966">
            <a:off x="5575840" y="4821506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3" name="Arrow: Down 13">
            <a:extLst>
              <a:ext uri="{FF2B5EF4-FFF2-40B4-BE49-F238E27FC236}">
                <a16:creationId xmlns:a16="http://schemas.microsoft.com/office/drawing/2014/main" id="{36364E38-30E2-C8BE-99F8-0468F6181333}"/>
              </a:ext>
            </a:extLst>
          </p:cNvPr>
          <p:cNvSpPr/>
          <p:nvPr/>
        </p:nvSpPr>
        <p:spPr>
          <a:xfrm rot="6527966">
            <a:off x="5303367" y="5860597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9C62D6E-0585-C4AF-2640-94B359872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1969564"/>
            <a:ext cx="9678239" cy="4747671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การเพิ่ม </a:t>
            </a:r>
            <a:r>
              <a:rPr lang="th-TH" b="1" dirty="0"/>
              <a:t>ข้อมูลหน่วยงานภายนอก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63E9FB-1158-AC15-3FD4-024A8B59F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86" y="455234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087393-CF26-3B69-8DFB-5DA369A86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67" y="1209574"/>
            <a:ext cx="402280" cy="430510"/>
          </a:xfrm>
          <a:prstGeom prst="rect">
            <a:avLst/>
          </a:prstGeom>
        </p:spPr>
      </p:pic>
      <p:sp>
        <p:nvSpPr>
          <p:cNvPr id="9" name="Arrow: Down 13">
            <a:extLst>
              <a:ext uri="{FF2B5EF4-FFF2-40B4-BE49-F238E27FC236}">
                <a16:creationId xmlns:a16="http://schemas.microsoft.com/office/drawing/2014/main" id="{AE63036F-680D-B086-AE28-9B9C4016869E}"/>
              </a:ext>
            </a:extLst>
          </p:cNvPr>
          <p:cNvSpPr/>
          <p:nvPr/>
        </p:nvSpPr>
        <p:spPr>
          <a:xfrm rot="6146240">
            <a:off x="3603527" y="5552155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การตรวจสอบสิทธิ์การใช้งานบุคลากรหน่วยงานภายนอก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63E9FB-1158-AC15-3FD4-024A8B59F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6" y="455234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087393-CF26-3B69-8DFB-5DA369A86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67" y="1209574"/>
            <a:ext cx="402280" cy="43051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4318728-A3E3-117C-4AB6-6FF71EA24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341" y="1937341"/>
            <a:ext cx="8843500" cy="4636483"/>
          </a:xfrm>
          <a:prstGeom prst="rect">
            <a:avLst/>
          </a:prstGeom>
        </p:spPr>
      </p:pic>
      <p:sp>
        <p:nvSpPr>
          <p:cNvPr id="7" name="Arrow: Down 13">
            <a:extLst>
              <a:ext uri="{FF2B5EF4-FFF2-40B4-BE49-F238E27FC236}">
                <a16:creationId xmlns:a16="http://schemas.microsoft.com/office/drawing/2014/main" id="{B5DE2EF0-23D8-EED4-D36B-889252EBE5F9}"/>
              </a:ext>
            </a:extLst>
          </p:cNvPr>
          <p:cNvSpPr/>
          <p:nvPr/>
        </p:nvSpPr>
        <p:spPr>
          <a:xfrm rot="6146240">
            <a:off x="4499454" y="3252301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8" name="Arrow: Down 13">
            <a:extLst>
              <a:ext uri="{FF2B5EF4-FFF2-40B4-BE49-F238E27FC236}">
                <a16:creationId xmlns:a16="http://schemas.microsoft.com/office/drawing/2014/main" id="{9052E9A0-DB84-23C8-0247-341E962201E7}"/>
              </a:ext>
            </a:extLst>
          </p:cNvPr>
          <p:cNvSpPr/>
          <p:nvPr/>
        </p:nvSpPr>
        <p:spPr>
          <a:xfrm rot="6146240">
            <a:off x="4246893" y="4495431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F15ADAA-A7F6-E6B3-9394-39A4D2E54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083" y="1888602"/>
            <a:ext cx="10402082" cy="4816998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การตรวจสอบสิทธิ์การใช้งานบุคลากรหน่วยงานภายนอก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63E9FB-1158-AC15-3FD4-024A8B59F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86" y="455234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087393-CF26-3B69-8DFB-5DA369A86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67" y="1209574"/>
            <a:ext cx="402280" cy="430510"/>
          </a:xfrm>
          <a:prstGeom prst="rect">
            <a:avLst/>
          </a:prstGeom>
        </p:spPr>
      </p:pic>
      <p:sp>
        <p:nvSpPr>
          <p:cNvPr id="7" name="Arrow: Down 13">
            <a:extLst>
              <a:ext uri="{FF2B5EF4-FFF2-40B4-BE49-F238E27FC236}">
                <a16:creationId xmlns:a16="http://schemas.microsoft.com/office/drawing/2014/main" id="{B5DE2EF0-23D8-EED4-D36B-889252EBE5F9}"/>
              </a:ext>
            </a:extLst>
          </p:cNvPr>
          <p:cNvSpPr/>
          <p:nvPr/>
        </p:nvSpPr>
        <p:spPr>
          <a:xfrm rot="6146240">
            <a:off x="5229127" y="3973064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8" name="Arrow: Down 13">
            <a:extLst>
              <a:ext uri="{FF2B5EF4-FFF2-40B4-BE49-F238E27FC236}">
                <a16:creationId xmlns:a16="http://schemas.microsoft.com/office/drawing/2014/main" id="{9052E9A0-DB84-23C8-0247-341E962201E7}"/>
              </a:ext>
            </a:extLst>
          </p:cNvPr>
          <p:cNvSpPr/>
          <p:nvPr/>
        </p:nvSpPr>
        <p:spPr>
          <a:xfrm rot="6146240">
            <a:off x="5221648" y="4295359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0" name="Arrow: Down 13">
            <a:extLst>
              <a:ext uri="{FF2B5EF4-FFF2-40B4-BE49-F238E27FC236}">
                <a16:creationId xmlns:a16="http://schemas.microsoft.com/office/drawing/2014/main" id="{E4A51AEC-53C5-BF32-C7D6-D8A82CDCB770}"/>
              </a:ext>
            </a:extLst>
          </p:cNvPr>
          <p:cNvSpPr/>
          <p:nvPr/>
        </p:nvSpPr>
        <p:spPr>
          <a:xfrm rot="6146240">
            <a:off x="2852521" y="4891104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6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45765C8-7EEA-0F17-21BB-8F8456F1D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1" y="1634331"/>
            <a:ext cx="12192000" cy="5325537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การตรวจสอบสิทธิ์การใช้งานบุคลากรหน่วยงานภายนอก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63E9FB-1158-AC15-3FD4-024A8B59F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86" y="455234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087393-CF26-3B69-8DFB-5DA369A86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67" y="1209574"/>
            <a:ext cx="402280" cy="430510"/>
          </a:xfrm>
          <a:prstGeom prst="rect">
            <a:avLst/>
          </a:prstGeom>
        </p:spPr>
      </p:pic>
      <p:sp>
        <p:nvSpPr>
          <p:cNvPr id="10" name="Arrow: Down 13">
            <a:extLst>
              <a:ext uri="{FF2B5EF4-FFF2-40B4-BE49-F238E27FC236}">
                <a16:creationId xmlns:a16="http://schemas.microsoft.com/office/drawing/2014/main" id="{E4A51AEC-53C5-BF32-C7D6-D8A82CDCB770}"/>
              </a:ext>
            </a:extLst>
          </p:cNvPr>
          <p:cNvSpPr/>
          <p:nvPr/>
        </p:nvSpPr>
        <p:spPr>
          <a:xfrm rot="6146240">
            <a:off x="2067430" y="5260558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6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45765C8-7EEA-0F17-21BB-8F8456F1D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1" y="1634331"/>
            <a:ext cx="12192000" cy="5325537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การตรวจสอบสิทธิ์การใช้งานบุคลากรหน่วยงานภายนอก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63E9FB-1158-AC15-3FD4-024A8B59F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86" y="455234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087393-CF26-3B69-8DFB-5DA369A86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67" y="1209574"/>
            <a:ext cx="402280" cy="430510"/>
          </a:xfrm>
          <a:prstGeom prst="rect">
            <a:avLst/>
          </a:prstGeom>
        </p:spPr>
      </p:pic>
      <p:sp>
        <p:nvSpPr>
          <p:cNvPr id="10" name="Arrow: Down 13">
            <a:extLst>
              <a:ext uri="{FF2B5EF4-FFF2-40B4-BE49-F238E27FC236}">
                <a16:creationId xmlns:a16="http://schemas.microsoft.com/office/drawing/2014/main" id="{E4A51AEC-53C5-BF32-C7D6-D8A82CDCB770}"/>
              </a:ext>
            </a:extLst>
          </p:cNvPr>
          <p:cNvSpPr/>
          <p:nvPr/>
        </p:nvSpPr>
        <p:spPr>
          <a:xfrm rot="18132826">
            <a:off x="10592595" y="5941164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0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CC2E53F-3170-220C-2D87-8B74FC4DE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03" y="1848872"/>
            <a:ext cx="9313268" cy="5009128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การตรวจสอบสิทธิ์การใช้งานบุคลากรหน่วยงานภายนอก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63E9FB-1158-AC15-3FD4-024A8B59F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86" y="455234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087393-CF26-3B69-8DFB-5DA369A86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67" y="1209574"/>
            <a:ext cx="402280" cy="43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4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3FD22BE-24DB-F375-AAF1-60ACF541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000" b="1" dirty="0"/>
              <a:t>ระบบที่เกี่ยวข้อง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AEB77FA-6DC9-19E3-FE4D-7FBA5E11D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085" y="2450666"/>
            <a:ext cx="2295238" cy="2180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F1C46F9-824A-4441-C2C7-80F5CFEC4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478" y="2450666"/>
            <a:ext cx="2472962" cy="2180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F59FB38-4027-8FAA-50C6-3697961A9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695" y="2450666"/>
            <a:ext cx="2305304" cy="2180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5378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การตรวจสอบสิทธิ์การใช้งานบุคลากรหน่วยงานภายนอก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63E9FB-1158-AC15-3FD4-024A8B59F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6" y="455234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087393-CF26-3B69-8DFB-5DA369A86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67" y="1209574"/>
            <a:ext cx="402280" cy="43051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D75EBB4B-B1FB-394A-AB44-D1550CD3F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455" y="1811408"/>
            <a:ext cx="7925491" cy="502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28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การเพิ่ม</a:t>
            </a:r>
            <a:r>
              <a:rPr lang="th-TH" b="1" dirty="0"/>
              <a:t>สิทธิ์การใช้งานระบบให้กับบุคลากรหน่วยงานภายนอก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63E9FB-1158-AC15-3FD4-024A8B59F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6" y="455234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087393-CF26-3B69-8DFB-5DA369A86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67" y="1209574"/>
            <a:ext cx="402280" cy="430510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229A51E-1693-4A65-A425-E056F7B16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886" y="1937341"/>
            <a:ext cx="8843500" cy="4636483"/>
          </a:xfrm>
          <a:prstGeom prst="rect">
            <a:avLst/>
          </a:prstGeom>
        </p:spPr>
      </p:pic>
      <p:sp>
        <p:nvSpPr>
          <p:cNvPr id="6" name="Arrow: Down 13">
            <a:extLst>
              <a:ext uri="{FF2B5EF4-FFF2-40B4-BE49-F238E27FC236}">
                <a16:creationId xmlns:a16="http://schemas.microsoft.com/office/drawing/2014/main" id="{1EF97F4B-DF4C-46BC-1A84-DEEB903BD205}"/>
              </a:ext>
            </a:extLst>
          </p:cNvPr>
          <p:cNvSpPr/>
          <p:nvPr/>
        </p:nvSpPr>
        <p:spPr>
          <a:xfrm rot="6146240">
            <a:off x="4637999" y="3252301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7" name="Arrow: Down 13">
            <a:extLst>
              <a:ext uri="{FF2B5EF4-FFF2-40B4-BE49-F238E27FC236}">
                <a16:creationId xmlns:a16="http://schemas.microsoft.com/office/drawing/2014/main" id="{882E2352-D1EF-686F-5FF9-817D401B09E0}"/>
              </a:ext>
            </a:extLst>
          </p:cNvPr>
          <p:cNvSpPr/>
          <p:nvPr/>
        </p:nvSpPr>
        <p:spPr>
          <a:xfrm rot="6146240">
            <a:off x="4385438" y="4495431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7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B9E9022D-13F2-ACEF-4C8C-141161FCC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65" y="1848352"/>
            <a:ext cx="8228365" cy="4920639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การเพิ่ม</a:t>
            </a:r>
            <a:r>
              <a:rPr lang="th-TH" b="1" dirty="0"/>
              <a:t>สิทธิ์การใช้งานระบบให้กับบุคลากรหน่วยงานภายนอก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63E9FB-1158-AC15-3FD4-024A8B59F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86" y="455234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087393-CF26-3B69-8DFB-5DA369A86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67" y="1209574"/>
            <a:ext cx="402280" cy="430510"/>
          </a:xfrm>
          <a:prstGeom prst="rect">
            <a:avLst/>
          </a:prstGeom>
        </p:spPr>
      </p:pic>
      <p:sp>
        <p:nvSpPr>
          <p:cNvPr id="6" name="Arrow: Down 13">
            <a:extLst>
              <a:ext uri="{FF2B5EF4-FFF2-40B4-BE49-F238E27FC236}">
                <a16:creationId xmlns:a16="http://schemas.microsoft.com/office/drawing/2014/main" id="{1EF97F4B-DF4C-46BC-1A84-DEEB903BD205}"/>
              </a:ext>
            </a:extLst>
          </p:cNvPr>
          <p:cNvSpPr/>
          <p:nvPr/>
        </p:nvSpPr>
        <p:spPr>
          <a:xfrm rot="6146240">
            <a:off x="6614464" y="4268802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7" name="Arrow: Down 13">
            <a:extLst>
              <a:ext uri="{FF2B5EF4-FFF2-40B4-BE49-F238E27FC236}">
                <a16:creationId xmlns:a16="http://schemas.microsoft.com/office/drawing/2014/main" id="{882E2352-D1EF-686F-5FF9-817D401B09E0}"/>
              </a:ext>
            </a:extLst>
          </p:cNvPr>
          <p:cNvSpPr/>
          <p:nvPr/>
        </p:nvSpPr>
        <p:spPr>
          <a:xfrm rot="6146240">
            <a:off x="6614465" y="4633978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22" name="Arrow: Down 13">
            <a:extLst>
              <a:ext uri="{FF2B5EF4-FFF2-40B4-BE49-F238E27FC236}">
                <a16:creationId xmlns:a16="http://schemas.microsoft.com/office/drawing/2014/main" id="{2A4FE4A5-B1DE-5CA2-60E4-B2BD6A276459}"/>
              </a:ext>
            </a:extLst>
          </p:cNvPr>
          <p:cNvSpPr/>
          <p:nvPr/>
        </p:nvSpPr>
        <p:spPr>
          <a:xfrm rot="6146240">
            <a:off x="3746574" y="5359032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23" name="Arrow: Down 13">
            <a:extLst>
              <a:ext uri="{FF2B5EF4-FFF2-40B4-BE49-F238E27FC236}">
                <a16:creationId xmlns:a16="http://schemas.microsoft.com/office/drawing/2014/main" id="{377B538D-2CA8-F333-8024-FCF48441AA72}"/>
              </a:ext>
            </a:extLst>
          </p:cNvPr>
          <p:cNvSpPr/>
          <p:nvPr/>
        </p:nvSpPr>
        <p:spPr>
          <a:xfrm rot="12520748">
            <a:off x="9002066" y="2902162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1E94F94-3B3E-C566-0A7E-F6AEF01DC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544" y="1883381"/>
            <a:ext cx="7822469" cy="4853881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การเพิ่ม</a:t>
            </a:r>
            <a:r>
              <a:rPr lang="th-TH" b="1" dirty="0"/>
              <a:t>สิทธิ์การใช้งานระบบให้กับบุคลากรหน่วยงานภายนอก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63E9FB-1158-AC15-3FD4-024A8B59F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86" y="455234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087393-CF26-3B69-8DFB-5DA369A86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67" y="1209574"/>
            <a:ext cx="402280" cy="430510"/>
          </a:xfrm>
          <a:prstGeom prst="rect">
            <a:avLst/>
          </a:prstGeom>
        </p:spPr>
      </p:pic>
      <p:sp>
        <p:nvSpPr>
          <p:cNvPr id="6" name="Arrow: Down 13">
            <a:extLst>
              <a:ext uri="{FF2B5EF4-FFF2-40B4-BE49-F238E27FC236}">
                <a16:creationId xmlns:a16="http://schemas.microsoft.com/office/drawing/2014/main" id="{1EF97F4B-DF4C-46BC-1A84-DEEB903BD205}"/>
              </a:ext>
            </a:extLst>
          </p:cNvPr>
          <p:cNvSpPr/>
          <p:nvPr/>
        </p:nvSpPr>
        <p:spPr>
          <a:xfrm rot="6146240">
            <a:off x="6540575" y="4869165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7" name="Arrow: Down 13">
            <a:extLst>
              <a:ext uri="{FF2B5EF4-FFF2-40B4-BE49-F238E27FC236}">
                <a16:creationId xmlns:a16="http://schemas.microsoft.com/office/drawing/2014/main" id="{882E2352-D1EF-686F-5FF9-817D401B09E0}"/>
              </a:ext>
            </a:extLst>
          </p:cNvPr>
          <p:cNvSpPr/>
          <p:nvPr/>
        </p:nvSpPr>
        <p:spPr>
          <a:xfrm rot="6146240">
            <a:off x="6540576" y="5186239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22" name="Arrow: Down 13">
            <a:extLst>
              <a:ext uri="{FF2B5EF4-FFF2-40B4-BE49-F238E27FC236}">
                <a16:creationId xmlns:a16="http://schemas.microsoft.com/office/drawing/2014/main" id="{2A4FE4A5-B1DE-5CA2-60E4-B2BD6A276459}"/>
              </a:ext>
            </a:extLst>
          </p:cNvPr>
          <p:cNvSpPr/>
          <p:nvPr/>
        </p:nvSpPr>
        <p:spPr>
          <a:xfrm rot="6146240">
            <a:off x="5450785" y="6307334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9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22" grpId="0" animBg="1"/>
      <p:bldP spid="2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492B678-69FC-9ABD-3A0E-4AB3514B9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487" y="1836279"/>
            <a:ext cx="9892487" cy="4984937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การเพิ่ม</a:t>
            </a:r>
            <a:r>
              <a:rPr lang="th-TH" b="1" dirty="0"/>
              <a:t>สิทธิ์การใช้งานระบบให้กับบุคลากรหน่วยงานภายนอก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63E9FB-1158-AC15-3FD4-024A8B59F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86" y="455234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087393-CF26-3B69-8DFB-5DA369A86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67" y="1209574"/>
            <a:ext cx="402280" cy="430510"/>
          </a:xfrm>
          <a:prstGeom prst="rect">
            <a:avLst/>
          </a:prstGeom>
        </p:spPr>
      </p:pic>
      <p:sp>
        <p:nvSpPr>
          <p:cNvPr id="6" name="Arrow: Down 13">
            <a:extLst>
              <a:ext uri="{FF2B5EF4-FFF2-40B4-BE49-F238E27FC236}">
                <a16:creationId xmlns:a16="http://schemas.microsoft.com/office/drawing/2014/main" id="{1EF97F4B-DF4C-46BC-1A84-DEEB903BD205}"/>
              </a:ext>
            </a:extLst>
          </p:cNvPr>
          <p:cNvSpPr/>
          <p:nvPr/>
        </p:nvSpPr>
        <p:spPr>
          <a:xfrm rot="6146240">
            <a:off x="6919831" y="4008502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7" name="Arrow: Down 13">
            <a:extLst>
              <a:ext uri="{FF2B5EF4-FFF2-40B4-BE49-F238E27FC236}">
                <a16:creationId xmlns:a16="http://schemas.microsoft.com/office/drawing/2014/main" id="{882E2352-D1EF-686F-5FF9-817D401B09E0}"/>
              </a:ext>
            </a:extLst>
          </p:cNvPr>
          <p:cNvSpPr/>
          <p:nvPr/>
        </p:nvSpPr>
        <p:spPr>
          <a:xfrm rot="6146240">
            <a:off x="2486840" y="5906481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22" name="Arrow: Down 13">
            <a:extLst>
              <a:ext uri="{FF2B5EF4-FFF2-40B4-BE49-F238E27FC236}">
                <a16:creationId xmlns:a16="http://schemas.microsoft.com/office/drawing/2014/main" id="{2A4FE4A5-B1DE-5CA2-60E4-B2BD6A276459}"/>
              </a:ext>
            </a:extLst>
          </p:cNvPr>
          <p:cNvSpPr/>
          <p:nvPr/>
        </p:nvSpPr>
        <p:spPr>
          <a:xfrm rot="6146240">
            <a:off x="2255797" y="6331181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22" grpId="0" animBg="1"/>
      <p:bldP spid="2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26" y="339592"/>
            <a:ext cx="9784080" cy="1508760"/>
          </a:xfrm>
        </p:spPr>
        <p:txBody>
          <a:bodyPr>
            <a:normAutofit/>
          </a:bodyPr>
          <a:lstStyle/>
          <a:p>
            <a:r>
              <a:rPr lang="th-TH" b="1" dirty="0"/>
              <a:t>การใช้งานระบบฐานข้อมูลการพัฒนากำลังคนระดับจังหวัด (กพร.ปจ.)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DFBA5F7-5AFA-5CC9-0C7E-BD8BD688E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2" y="339592"/>
            <a:ext cx="1439964" cy="1439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BA58501-D3CC-2777-48D8-99B88E920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51" y="2422957"/>
            <a:ext cx="2295238" cy="2180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1DC4864C-F050-9093-E024-EC34026F0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370" y="2319424"/>
            <a:ext cx="6218459" cy="4198984"/>
          </a:xfrm>
          <a:prstGeom prst="rect">
            <a:avLst/>
          </a:prstGeom>
        </p:spPr>
      </p:pic>
      <p:sp>
        <p:nvSpPr>
          <p:cNvPr id="12" name="Arrow: Down 13">
            <a:extLst>
              <a:ext uri="{FF2B5EF4-FFF2-40B4-BE49-F238E27FC236}">
                <a16:creationId xmlns:a16="http://schemas.microsoft.com/office/drawing/2014/main" id="{1766F3DC-C35C-A2E1-8619-A80DC649B51D}"/>
              </a:ext>
            </a:extLst>
          </p:cNvPr>
          <p:cNvSpPr/>
          <p:nvPr/>
        </p:nvSpPr>
        <p:spPr>
          <a:xfrm rot="6146240">
            <a:off x="8434924" y="4816416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0543071D-39D8-DE71-E751-675DD484487E}"/>
              </a:ext>
            </a:extLst>
          </p:cNvPr>
          <p:cNvSpPr txBox="1"/>
          <p:nvPr/>
        </p:nvSpPr>
        <p:spPr>
          <a:xfrm>
            <a:off x="2979919" y="19439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https</a:t>
            </a:r>
            <a:r>
              <a:rPr lang="en-US" dirty="0"/>
              <a:t>://e-report60.dsd.go.th/OccTrainingReport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24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C3CF8FE-2F46-5A2E-6C7A-FE46388D8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82" y="1848352"/>
            <a:ext cx="8939035" cy="3269263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26" y="339592"/>
            <a:ext cx="9784080" cy="1508760"/>
          </a:xfrm>
        </p:spPr>
        <p:txBody>
          <a:bodyPr>
            <a:normAutofit/>
          </a:bodyPr>
          <a:lstStyle/>
          <a:p>
            <a:r>
              <a:rPr lang="th-TH" b="1" dirty="0"/>
              <a:t>การใช้งานระบบฐานข้อมูลการพัฒนากำลังคนระดับจังหวัด (กพร.ปจ.)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DFBA5F7-5AFA-5CC9-0C7E-BD8BD688E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2" y="339592"/>
            <a:ext cx="1439964" cy="1439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Arrow: Down 13">
            <a:extLst>
              <a:ext uri="{FF2B5EF4-FFF2-40B4-BE49-F238E27FC236}">
                <a16:creationId xmlns:a16="http://schemas.microsoft.com/office/drawing/2014/main" id="{1766F3DC-C35C-A2E1-8619-A80DC649B51D}"/>
              </a:ext>
            </a:extLst>
          </p:cNvPr>
          <p:cNvSpPr/>
          <p:nvPr/>
        </p:nvSpPr>
        <p:spPr>
          <a:xfrm rot="6146240">
            <a:off x="4742895" y="3231996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26" y="339592"/>
            <a:ext cx="9784080" cy="1508760"/>
          </a:xfrm>
        </p:spPr>
        <p:txBody>
          <a:bodyPr>
            <a:normAutofit/>
          </a:bodyPr>
          <a:lstStyle/>
          <a:p>
            <a:r>
              <a:rPr lang="th-TH" b="1" dirty="0"/>
              <a:t>การใช้งานระบบฐานข้อมูลการพัฒนากำลังคนระดับจังหวัด (กพร.ปจ.)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DFBA5F7-5AFA-5CC9-0C7E-BD8BD688E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2" y="339592"/>
            <a:ext cx="1439964" cy="1439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0A06A03-372C-8CB7-DDD0-15FF99337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8352"/>
            <a:ext cx="12192000" cy="5009648"/>
          </a:xfrm>
          <a:prstGeom prst="rect">
            <a:avLst/>
          </a:prstGeom>
        </p:spPr>
      </p:pic>
      <p:sp>
        <p:nvSpPr>
          <p:cNvPr id="7" name="Arrow: Down 13">
            <a:extLst>
              <a:ext uri="{FF2B5EF4-FFF2-40B4-BE49-F238E27FC236}">
                <a16:creationId xmlns:a16="http://schemas.microsoft.com/office/drawing/2014/main" id="{279EE190-2F8F-BD36-5F10-8186F3EE26D3}"/>
              </a:ext>
            </a:extLst>
          </p:cNvPr>
          <p:cNvSpPr/>
          <p:nvPr/>
        </p:nvSpPr>
        <p:spPr>
          <a:xfrm rot="6146240">
            <a:off x="1140713" y="4876069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26" y="339592"/>
            <a:ext cx="9784080" cy="1508760"/>
          </a:xfrm>
        </p:spPr>
        <p:txBody>
          <a:bodyPr>
            <a:normAutofit/>
          </a:bodyPr>
          <a:lstStyle/>
          <a:p>
            <a:r>
              <a:rPr lang="th-TH" b="1" dirty="0"/>
              <a:t>การใช้งานระบบฐานข้อมูลการพัฒนากำลังคนระดับจังหวัด (กพร.ปจ.)</a:t>
            </a:r>
            <a:br>
              <a:rPr lang="th-TH" b="1" dirty="0"/>
            </a:br>
            <a:r>
              <a:rPr lang="th-TH" b="1" dirty="0">
                <a:solidFill>
                  <a:srgbClr val="FF0000"/>
                </a:solidFill>
              </a:rPr>
              <a:t>(บันทึกแผน)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DFBA5F7-5AFA-5CC9-0C7E-BD8BD688E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2" y="339592"/>
            <a:ext cx="1439964" cy="1439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0A06A03-372C-8CB7-DDD0-15FF99337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8352"/>
            <a:ext cx="12192000" cy="5009648"/>
          </a:xfrm>
          <a:prstGeom prst="rect">
            <a:avLst/>
          </a:prstGeom>
        </p:spPr>
      </p:pic>
      <p:sp>
        <p:nvSpPr>
          <p:cNvPr id="3" name="Arrow: Down 13">
            <a:extLst>
              <a:ext uri="{FF2B5EF4-FFF2-40B4-BE49-F238E27FC236}">
                <a16:creationId xmlns:a16="http://schemas.microsoft.com/office/drawing/2014/main" id="{F2BA8F59-099D-5ED1-EE3D-D343E2DE806B}"/>
              </a:ext>
            </a:extLst>
          </p:cNvPr>
          <p:cNvSpPr/>
          <p:nvPr/>
        </p:nvSpPr>
        <p:spPr>
          <a:xfrm rot="6146240">
            <a:off x="1297732" y="5347124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B372C5F-32E0-F142-C99F-A66DA3A8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C1E6AEF-6F95-406A-7BA6-5DECEAB84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297384C-891F-435B-8F97-F308641C7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077" y="0"/>
            <a:ext cx="7449845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5664315-FB24-8BE4-7482-048E31546E2F}"/>
                  </a:ext>
                </a:extLst>
              </p14:cNvPr>
              <p14:cNvContentPartPr/>
              <p14:nvPr/>
            </p14:nvContentPartPr>
            <p14:xfrm>
              <a:off x="4545849" y="2190457"/>
              <a:ext cx="92232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5664315-FB24-8BE4-7482-048E31546E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1849" y="2082817"/>
                <a:ext cx="1029960" cy="2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4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026DD1C-5A1C-3AD9-CB65-1E3363A5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บุคคลากรที่เกี่ยวข้อง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25117DD-39D6-9DE3-E0E2-91CAD956C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61" y="1988759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EA15403-FA11-B98D-E9E4-01D6CC837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26" y="5356453"/>
            <a:ext cx="875832" cy="114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D6F5C911-E914-FBE1-BE9D-2A57EB35B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42" y="2743099"/>
            <a:ext cx="402280" cy="430510"/>
          </a:xfrm>
          <a:prstGeom prst="rect">
            <a:avLst/>
          </a:prstGeom>
        </p:spPr>
      </p:pic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66463F7F-EA13-1B70-FF69-C5DE1E87B90C}"/>
              </a:ext>
            </a:extLst>
          </p:cNvPr>
          <p:cNvSpPr/>
          <p:nvPr/>
        </p:nvSpPr>
        <p:spPr>
          <a:xfrm>
            <a:off x="1985738" y="2290204"/>
            <a:ext cx="60360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tabLst>
                <a:tab pos="895350" algn="l"/>
              </a:tabLst>
            </a:pP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NiramitIT๙" panose="02000506000000020004" pitchFamily="2" charset="-34"/>
              </a:rPr>
              <a:t>Admin </a:t>
            </a:r>
            <a:r>
              <a:rPr lang="th-TH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NiramitIT๙" panose="02000506000000020004" pitchFamily="2" charset="-34"/>
              </a:rPr>
              <a:t>ประจำหน</a:t>
            </a:r>
            <a:r>
              <a:rPr lang="th-TH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NiramitIT๙" panose="02000506000000020004" pitchFamily="2" charset="-34"/>
              </a:rPr>
              <a:t>่</a:t>
            </a:r>
            <a:r>
              <a:rPr lang="th-TH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NiramitIT๙" panose="02000506000000020004" pitchFamily="2" charset="-34"/>
              </a:rPr>
              <a:t>วยงาน สพร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NiramitIT๙" panose="02000506000000020004" pitchFamily="2" charset="-34"/>
              </a:rPr>
              <a:t>. 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/</a:t>
            </a:r>
            <a:r>
              <a:rPr lang="th-TH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NiramitIT๙" panose="02000506000000020004" pitchFamily="2" charset="-34"/>
              </a:rPr>
              <a:t>สนพ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NiramitIT๙" panose="02000506000000020004" pitchFamily="2" charset="-34"/>
              </a:rPr>
              <a:t>.</a:t>
            </a:r>
            <a:endParaRPr lang="th-TH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NiramitIT๙" panose="02000506000000020004" pitchFamily="2" charset="-34"/>
            </a:endParaRP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D3F06354-2BBA-B87A-97A1-F57066D5AD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8" y="3155529"/>
            <a:ext cx="1096239" cy="1096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32F7B8CA-9096-1AF9-793F-317358AD8C34}"/>
              </a:ext>
            </a:extLst>
          </p:cNvPr>
          <p:cNvSpPr/>
          <p:nvPr/>
        </p:nvSpPr>
        <p:spPr>
          <a:xfrm>
            <a:off x="1985738" y="3349705"/>
            <a:ext cx="49084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เจ้าหน้าที่หน่วยงานภายนอก</a:t>
            </a: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29F5F7A6-BA1F-9FCA-9EE6-04B044A9CCA4}"/>
              </a:ext>
            </a:extLst>
          </p:cNvPr>
          <p:cNvSpPr/>
          <p:nvPr/>
        </p:nvSpPr>
        <p:spPr>
          <a:xfrm>
            <a:off x="1985738" y="4409206"/>
            <a:ext cx="60079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เจ้าหน้าที่หน่วยงานเลขานุการ กพร.ปจ. </a:t>
            </a: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A935796A-8E27-5066-7504-9D0F0ED243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4" y="4105692"/>
            <a:ext cx="1007992" cy="114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EA408AD6-7514-6E2B-8411-C55B5274D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240" y="4831635"/>
            <a:ext cx="402280" cy="430510"/>
          </a:xfrm>
          <a:prstGeom prst="rect">
            <a:avLst/>
          </a:prstGeom>
        </p:spPr>
      </p:pic>
      <p:sp>
        <p:nvSpPr>
          <p:cNvPr id="29" name="สี่เหลี่ยมผืนผ้า 28">
            <a:extLst>
              <a:ext uri="{FF2B5EF4-FFF2-40B4-BE49-F238E27FC236}">
                <a16:creationId xmlns:a16="http://schemas.microsoft.com/office/drawing/2014/main" id="{9003805E-8AEA-D5A6-F6D1-A519E967288E}"/>
              </a:ext>
            </a:extLst>
          </p:cNvPr>
          <p:cNvSpPr/>
          <p:nvPr/>
        </p:nvSpPr>
        <p:spPr>
          <a:xfrm>
            <a:off x="1985738" y="5716708"/>
            <a:ext cx="58983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เจ้าหน้าที่กองแผนงานและสารสนเทศ</a:t>
            </a:r>
          </a:p>
        </p:txBody>
      </p:sp>
    </p:spTree>
    <p:extLst>
      <p:ext uri="{BB962C8B-B14F-4D97-AF65-F5344CB8AC3E}">
        <p14:creationId xmlns:p14="http://schemas.microsoft.com/office/powerpoint/2010/main" val="4159601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06F98B9-1DD4-4FF1-3276-39A82BABF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46" y="1848352"/>
            <a:ext cx="7800383" cy="29798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26" y="339592"/>
            <a:ext cx="9784080" cy="1508760"/>
          </a:xfrm>
        </p:spPr>
        <p:txBody>
          <a:bodyPr>
            <a:normAutofit/>
          </a:bodyPr>
          <a:lstStyle/>
          <a:p>
            <a:r>
              <a:rPr lang="th-TH" b="1" dirty="0"/>
              <a:t>การใช้งานระบบฐานข้อมูลการพัฒนากำลังคนระดับจังหวัด (กพร.ปจ.)</a:t>
            </a:r>
            <a:br>
              <a:rPr lang="th-TH" b="1" dirty="0"/>
            </a:br>
            <a:r>
              <a:rPr lang="th-TH" b="1" dirty="0">
                <a:solidFill>
                  <a:srgbClr val="FF0000"/>
                </a:solidFill>
              </a:rPr>
              <a:t>(บันทึกแผน)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DFBA5F7-5AFA-5CC9-0C7E-BD8BD688E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2" y="339592"/>
            <a:ext cx="1439964" cy="1439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192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06F98B9-1DD4-4FF1-3276-39A82BABF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46" y="1848352"/>
            <a:ext cx="7800383" cy="29798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26" y="339592"/>
            <a:ext cx="9784080" cy="1508760"/>
          </a:xfrm>
        </p:spPr>
        <p:txBody>
          <a:bodyPr>
            <a:normAutofit/>
          </a:bodyPr>
          <a:lstStyle/>
          <a:p>
            <a:r>
              <a:rPr lang="th-TH" b="1" dirty="0"/>
              <a:t>การใช้งานระบบฐานข้อมูลการพัฒนากำลังคนระดับจังหวัด (กพร.ปจ.)</a:t>
            </a:r>
            <a:br>
              <a:rPr lang="th-TH" b="1" dirty="0"/>
            </a:br>
            <a:r>
              <a:rPr lang="th-TH" b="1" dirty="0">
                <a:solidFill>
                  <a:srgbClr val="FF0000"/>
                </a:solidFill>
              </a:rPr>
              <a:t>(บันทึกแผน)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DFBA5F7-5AFA-5CC9-0C7E-BD8BD688E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2" y="339592"/>
            <a:ext cx="1439964" cy="1439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3944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26" y="339592"/>
            <a:ext cx="9784080" cy="1508760"/>
          </a:xfrm>
        </p:spPr>
        <p:txBody>
          <a:bodyPr>
            <a:normAutofit/>
          </a:bodyPr>
          <a:lstStyle/>
          <a:p>
            <a:r>
              <a:rPr lang="th-TH" b="1" dirty="0"/>
              <a:t>การใช้งานระบบฐานข้อมูลการพัฒนากำลังคนระดับจังหวัด (กพร.ปจ.)</a:t>
            </a:r>
            <a:br>
              <a:rPr lang="th-TH" b="1" dirty="0"/>
            </a:br>
            <a:r>
              <a:rPr lang="th-TH" b="1" dirty="0">
                <a:solidFill>
                  <a:srgbClr val="FF0000"/>
                </a:solidFill>
              </a:rPr>
              <a:t>(บันทึกแผน)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DFBA5F7-5AFA-5CC9-0C7E-BD8BD688E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2" y="339592"/>
            <a:ext cx="1439964" cy="1439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4CD44F5-B69F-0190-5287-67E73C3AF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79" y="1848352"/>
            <a:ext cx="10979242" cy="49850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38E12A0-4A31-AA6E-E639-8FBB6E5987CE}"/>
                  </a:ext>
                </a:extLst>
              </p14:cNvPr>
              <p14:cNvContentPartPr/>
              <p14:nvPr/>
            </p14:nvContentPartPr>
            <p14:xfrm>
              <a:off x="8229369" y="6115897"/>
              <a:ext cx="482400" cy="34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38E12A0-4A31-AA6E-E639-8FBB6E5987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75729" y="6007897"/>
                <a:ext cx="5900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14:cNvPr>
              <p14:cNvContentPartPr/>
              <p14:nvPr/>
            </p14:nvContentPartPr>
            <p14:xfrm>
              <a:off x="7521969" y="369165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3969" y="3584017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0683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26" y="339592"/>
            <a:ext cx="9784080" cy="1508760"/>
          </a:xfrm>
        </p:spPr>
        <p:txBody>
          <a:bodyPr>
            <a:normAutofit/>
          </a:bodyPr>
          <a:lstStyle/>
          <a:p>
            <a:r>
              <a:rPr lang="th-TH" b="1" dirty="0"/>
              <a:t>การใช้งานระบบฐานข้อมูลการพัฒนากำลังคนระดับจังหวัด (กพร.ปจ.)</a:t>
            </a:r>
            <a:br>
              <a:rPr lang="th-TH" b="1" dirty="0"/>
            </a:br>
            <a:r>
              <a:rPr lang="th-TH" b="1">
                <a:solidFill>
                  <a:srgbClr val="FF0000"/>
                </a:solidFill>
              </a:rPr>
              <a:t>(บันทึกผล)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DFBA5F7-5AFA-5CC9-0C7E-BD8BD688E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2" y="339592"/>
            <a:ext cx="1439964" cy="1439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14:cNvPr>
              <p14:cNvContentPartPr/>
              <p14:nvPr/>
            </p14:nvContentPartPr>
            <p14:xfrm>
              <a:off x="7521969" y="369165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3969" y="3584017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9A44E9C-6902-EEDF-84AB-F23D48A8EA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4095" y="1913267"/>
            <a:ext cx="9123809" cy="2876190"/>
          </a:xfrm>
          <a:prstGeom prst="rect">
            <a:avLst/>
          </a:prstGeom>
        </p:spPr>
      </p:pic>
      <p:sp>
        <p:nvSpPr>
          <p:cNvPr id="5" name="Arrow: Down 13">
            <a:extLst>
              <a:ext uri="{FF2B5EF4-FFF2-40B4-BE49-F238E27FC236}">
                <a16:creationId xmlns:a16="http://schemas.microsoft.com/office/drawing/2014/main" id="{90BD7A4E-15B8-EFB2-C52C-2F833DCF42AE}"/>
              </a:ext>
            </a:extLst>
          </p:cNvPr>
          <p:cNvSpPr/>
          <p:nvPr/>
        </p:nvSpPr>
        <p:spPr>
          <a:xfrm rot="6146240">
            <a:off x="4687914" y="3253955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9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26" y="339592"/>
            <a:ext cx="9784080" cy="1508760"/>
          </a:xfrm>
        </p:spPr>
        <p:txBody>
          <a:bodyPr>
            <a:normAutofit/>
          </a:bodyPr>
          <a:lstStyle/>
          <a:p>
            <a:r>
              <a:rPr lang="th-TH" b="1" dirty="0"/>
              <a:t>การใช้งานระบบฐานข้อมูลการพัฒนากำลังคนระดับจังหวัด (กพร.ปจ.)</a:t>
            </a:r>
            <a:br>
              <a:rPr lang="th-TH" b="1" dirty="0"/>
            </a:br>
            <a:r>
              <a:rPr lang="th-TH" b="1" dirty="0">
                <a:solidFill>
                  <a:srgbClr val="FF0000"/>
                </a:solidFill>
              </a:rPr>
              <a:t>(บันทึกผล)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DFBA5F7-5AFA-5CC9-0C7E-BD8BD688E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2" y="339592"/>
            <a:ext cx="1439964" cy="1439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14:cNvPr>
              <p14:cNvContentPartPr/>
              <p14:nvPr/>
            </p14:nvContentPartPr>
            <p14:xfrm>
              <a:off x="7521969" y="369165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3969" y="3584017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Arrow: Down 13">
            <a:extLst>
              <a:ext uri="{FF2B5EF4-FFF2-40B4-BE49-F238E27FC236}">
                <a16:creationId xmlns:a16="http://schemas.microsoft.com/office/drawing/2014/main" id="{90BD7A4E-15B8-EFB2-C52C-2F833DCF42AE}"/>
              </a:ext>
            </a:extLst>
          </p:cNvPr>
          <p:cNvSpPr/>
          <p:nvPr/>
        </p:nvSpPr>
        <p:spPr>
          <a:xfrm rot="6146240">
            <a:off x="4687914" y="3253955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7FF672A-2900-10D4-2AE2-258CB890EB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294" y="1837970"/>
            <a:ext cx="10979242" cy="4985004"/>
          </a:xfrm>
          <a:prstGeom prst="rect">
            <a:avLst/>
          </a:prstGeom>
        </p:spPr>
      </p:pic>
      <p:sp>
        <p:nvSpPr>
          <p:cNvPr id="6" name="Arrow: Down 13">
            <a:extLst>
              <a:ext uri="{FF2B5EF4-FFF2-40B4-BE49-F238E27FC236}">
                <a16:creationId xmlns:a16="http://schemas.microsoft.com/office/drawing/2014/main" id="{1A5BDD72-E294-F134-894F-778B9CEE6929}"/>
              </a:ext>
            </a:extLst>
          </p:cNvPr>
          <p:cNvSpPr/>
          <p:nvPr/>
        </p:nvSpPr>
        <p:spPr>
          <a:xfrm rot="19471942">
            <a:off x="10326713" y="5338669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84F196B-0BB3-A283-554C-A626AD69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AA57B4F-0404-7951-4B73-608CFA640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DB1CD30-6F49-F79E-2A6A-0E55B67DB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281" y="0"/>
            <a:ext cx="7479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25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44F6917-FEC9-46C5-2FD5-914D4019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AB5C9E4-8281-E0AC-8818-E9A6A4C51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CFFC074-42DD-9857-3608-4EAFA5B5F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54" y="0"/>
            <a:ext cx="9914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03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65D61B-0F5E-14C7-3809-066D95BB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0ED281A-A405-1492-9050-612187FB1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328DAA2-A14D-87CD-0ED5-A2034994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14" y="0"/>
            <a:ext cx="10008972" cy="6858000"/>
          </a:xfrm>
          <a:prstGeom prst="rect">
            <a:avLst/>
          </a:prstGeom>
        </p:spPr>
      </p:pic>
      <p:sp>
        <p:nvSpPr>
          <p:cNvPr id="6" name="Arrow: Down 13">
            <a:extLst>
              <a:ext uri="{FF2B5EF4-FFF2-40B4-BE49-F238E27FC236}">
                <a16:creationId xmlns:a16="http://schemas.microsoft.com/office/drawing/2014/main" id="{F2F421C6-E6C9-C5D1-F8F6-DEAAF2E00C4D}"/>
              </a:ext>
            </a:extLst>
          </p:cNvPr>
          <p:cNvSpPr/>
          <p:nvPr/>
        </p:nvSpPr>
        <p:spPr>
          <a:xfrm rot="16200000">
            <a:off x="4969710" y="5502572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9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F75DACF-8800-7041-7E04-B9C25B70A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7F3387E-0279-609C-E237-4AF41DC92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06404BD-87C0-ED23-3153-28884C076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14" y="0"/>
            <a:ext cx="10008972" cy="6858000"/>
          </a:xfrm>
          <a:prstGeom prst="rect">
            <a:avLst/>
          </a:prstGeom>
        </p:spPr>
      </p:pic>
      <p:sp>
        <p:nvSpPr>
          <p:cNvPr id="6" name="Arrow: Down 13">
            <a:extLst>
              <a:ext uri="{FF2B5EF4-FFF2-40B4-BE49-F238E27FC236}">
                <a16:creationId xmlns:a16="http://schemas.microsoft.com/office/drawing/2014/main" id="{4890B16E-21A1-8918-8A21-BA11AECD4364}"/>
              </a:ext>
            </a:extLst>
          </p:cNvPr>
          <p:cNvSpPr/>
          <p:nvPr/>
        </p:nvSpPr>
        <p:spPr>
          <a:xfrm rot="13876760">
            <a:off x="7145919" y="5224645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7" name="Arrow: Down 13">
            <a:extLst>
              <a:ext uri="{FF2B5EF4-FFF2-40B4-BE49-F238E27FC236}">
                <a16:creationId xmlns:a16="http://schemas.microsoft.com/office/drawing/2014/main" id="{A7E5BEB3-6C26-AEBE-075A-767E3B99EB0C}"/>
              </a:ext>
            </a:extLst>
          </p:cNvPr>
          <p:cNvSpPr/>
          <p:nvPr/>
        </p:nvSpPr>
        <p:spPr>
          <a:xfrm rot="13876760">
            <a:off x="9764430" y="5158142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9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1BB4114-F757-0869-95FC-912C6D08A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D52E65C-3EA5-DE01-CA92-1AB1C5D16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0EB6C0FE-01E6-0F2B-2A00-69FE6A71E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11" y="49237"/>
            <a:ext cx="11057578" cy="6759526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198353C-1AB1-AE93-4381-7B040D33D2D1}"/>
              </a:ext>
            </a:extLst>
          </p:cNvPr>
          <p:cNvSpPr txBox="1"/>
          <p:nvPr/>
        </p:nvSpPr>
        <p:spPr>
          <a:xfrm>
            <a:off x="4928055" y="2419927"/>
            <a:ext cx="701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***</a:t>
            </a:r>
            <a:r>
              <a:rPr lang="th-TH" dirty="0">
                <a:solidFill>
                  <a:srgbClr val="FF0000"/>
                </a:solidFill>
              </a:rPr>
              <a:t>ตรวจสอบยอดผู้เข้า ผู้ผ่าน งบประมาณที่ได้รับให้ถูกต้อง ถ้ายังไม่ถึงปีที่กำหนดต้องลบตัวเลขออก และบันทึก</a:t>
            </a:r>
          </a:p>
        </p:txBody>
      </p:sp>
    </p:spTree>
    <p:extLst>
      <p:ext uri="{BB962C8B-B14F-4D97-AF65-F5344CB8AC3E}">
        <p14:creationId xmlns:p14="http://schemas.microsoft.com/office/powerpoint/2010/main" val="164808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1F84486-8AB8-CA2C-21AB-CAF9843B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000" b="1" dirty="0"/>
              <a:t>หัวข้อการบรรยาย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9BE87EB-EB98-4DB1-779F-8DB0A6948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การตรวจสอบ ข้อมูลหน่วยงานภายนอก</a:t>
            </a:r>
          </a:p>
          <a:p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การเพิ่ม ข้อมูลหน่วยงานภายนอก</a:t>
            </a:r>
          </a:p>
          <a:p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การตรวจสอบสิทธิ์การใช้งานบุคลากรหน่วยงานภายนอก</a:t>
            </a:r>
          </a:p>
          <a:p>
            <a:r>
              <a:rPr lang="th-TH" sz="3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การเพิ่มสิทธิ์การใช้งานระบบให้กับ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บุคลากรหน่วยงานภายนอก</a:t>
            </a:r>
          </a:p>
          <a:p>
            <a:r>
              <a:rPr lang="th-TH" sz="3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การใช้งานระบบฐานข้อมูลการพัฒนากำลังคนระดับจังหวัด (กพร.ปจ.)</a:t>
            </a:r>
          </a:p>
          <a:p>
            <a:r>
              <a:rPr lang="th-TH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การเรียกดูรายงานสรุปแผน</a:t>
            </a:r>
            <a:r>
              <a:rPr lang="en-US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/</a:t>
            </a:r>
            <a:r>
              <a:rPr lang="th-TH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ผลการดำเนินงาน จากระบบรายงานการพัฒนากำลังคน</a:t>
            </a:r>
            <a:br>
              <a:rPr lang="th-TH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ระดับจังหวัด </a:t>
            </a:r>
            <a:r>
              <a:rPr lang="en-US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Dashboard</a:t>
            </a:r>
          </a:p>
          <a:p>
            <a:endParaRPr lang="th-TH" sz="3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3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884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07CAD16-366F-7087-E2FA-EA58A872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2E6B8C-957D-1608-5627-B44541831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6A40C3E-88AC-BA1B-3D07-E3DAD91D2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44"/>
            <a:ext cx="12192000" cy="564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58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26" y="339592"/>
            <a:ext cx="9784080" cy="1508760"/>
          </a:xfrm>
        </p:spPr>
        <p:txBody>
          <a:bodyPr>
            <a:normAutofit/>
          </a:bodyPr>
          <a:lstStyle/>
          <a:p>
            <a:r>
              <a:rPr lang="th-TH" b="1" dirty="0"/>
              <a:t>รายงานสรุปภาพรวมผลการดำเนินงานตามแผนพัฒนากำลังคน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DFBA5F7-5AFA-5CC9-0C7E-BD8BD688E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2" y="339592"/>
            <a:ext cx="1439964" cy="1439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14:cNvPr>
              <p14:cNvContentPartPr/>
              <p14:nvPr/>
            </p14:nvContentPartPr>
            <p14:xfrm>
              <a:off x="7521969" y="369165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3969" y="3584017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42147C8-2E73-7156-8901-28F3E4BCF2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08" y="1848352"/>
            <a:ext cx="10838298" cy="3340868"/>
          </a:xfrm>
          <a:prstGeom prst="rect">
            <a:avLst/>
          </a:prstGeom>
        </p:spPr>
      </p:pic>
      <p:sp>
        <p:nvSpPr>
          <p:cNvPr id="9" name="Arrow: Down 13">
            <a:extLst>
              <a:ext uri="{FF2B5EF4-FFF2-40B4-BE49-F238E27FC236}">
                <a16:creationId xmlns:a16="http://schemas.microsoft.com/office/drawing/2014/main" id="{E163E3E5-8F30-4EB9-5BDF-1AE8C8FF674A}"/>
              </a:ext>
            </a:extLst>
          </p:cNvPr>
          <p:cNvSpPr/>
          <p:nvPr/>
        </p:nvSpPr>
        <p:spPr>
          <a:xfrm rot="4417183">
            <a:off x="6113878" y="3613094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26" y="339592"/>
            <a:ext cx="9784080" cy="1508760"/>
          </a:xfrm>
        </p:spPr>
        <p:txBody>
          <a:bodyPr>
            <a:normAutofit/>
          </a:bodyPr>
          <a:lstStyle/>
          <a:p>
            <a:r>
              <a:rPr lang="th-TH" b="1" dirty="0"/>
              <a:t>รายงานสรุปภาพรวมผลการดำเนินงานตามแผนพัฒนากำลังคน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DFBA5F7-5AFA-5CC9-0C7E-BD8BD688E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2" y="339592"/>
            <a:ext cx="1439964" cy="1439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14:cNvPr>
              <p14:cNvContentPartPr/>
              <p14:nvPr/>
            </p14:nvContentPartPr>
            <p14:xfrm>
              <a:off x="7521969" y="369165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3969" y="3584017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51093A0-9290-12B3-00D6-1B7EE91E2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26" y="1848352"/>
            <a:ext cx="8139771" cy="508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13">
            <a:extLst>
              <a:ext uri="{FF2B5EF4-FFF2-40B4-BE49-F238E27FC236}">
                <a16:creationId xmlns:a16="http://schemas.microsoft.com/office/drawing/2014/main" id="{C014CA67-171C-C137-77D9-DED08E0AAEE1}"/>
              </a:ext>
            </a:extLst>
          </p:cNvPr>
          <p:cNvSpPr/>
          <p:nvPr/>
        </p:nvSpPr>
        <p:spPr>
          <a:xfrm rot="4417183">
            <a:off x="2931001" y="6194372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8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DDB5C9F-FE26-54E1-2BC9-5FD7BC6F2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C76AA3F-70FE-D872-3F5E-3049D9C69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DA22969-D44D-C80E-F1CE-E0A41AD3B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1" y="131734"/>
            <a:ext cx="12192000" cy="580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861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76" y="339592"/>
            <a:ext cx="10180530" cy="1508760"/>
          </a:xfrm>
        </p:spPr>
        <p:txBody>
          <a:bodyPr>
            <a:normAutofit/>
          </a:bodyPr>
          <a:lstStyle/>
          <a:p>
            <a:r>
              <a:rPr lang="th-TH" b="1" dirty="0"/>
              <a:t>การใช้งานระบบฐานข้อมูลการพัฒนากำลังคนระดับจังหวัด (กพร.ปจ.)</a:t>
            </a:r>
            <a:br>
              <a:rPr lang="th-TH" b="1" dirty="0"/>
            </a:br>
            <a:r>
              <a:rPr lang="th-TH" b="1" dirty="0">
                <a:solidFill>
                  <a:srgbClr val="FF0000"/>
                </a:solidFill>
              </a:rPr>
              <a:t>(สำหรับ เจ้าหน้าที่หน่วยงานเลขานุการ กพร.ปจ.)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14:cNvPr>
              <p14:cNvContentPartPr/>
              <p14:nvPr/>
            </p14:nvContentPartPr>
            <p14:xfrm>
              <a:off x="7521969" y="369165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3969" y="3584017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B7C7A4C-8BF6-B259-E3F2-A150224F10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1" y="431159"/>
            <a:ext cx="1007992" cy="114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A10D10A-C35A-55F9-C8A2-2595F6B405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837" y="1157102"/>
            <a:ext cx="402280" cy="430510"/>
          </a:xfrm>
          <a:prstGeom prst="rect">
            <a:avLst/>
          </a:prstGeom>
        </p:spPr>
      </p:pic>
      <p:sp>
        <p:nvSpPr>
          <p:cNvPr id="7" name="Arrow: Down 13">
            <a:extLst>
              <a:ext uri="{FF2B5EF4-FFF2-40B4-BE49-F238E27FC236}">
                <a16:creationId xmlns:a16="http://schemas.microsoft.com/office/drawing/2014/main" id="{3F20214C-30BF-B202-7492-C562FB25C371}"/>
              </a:ext>
            </a:extLst>
          </p:cNvPr>
          <p:cNvSpPr/>
          <p:nvPr/>
        </p:nvSpPr>
        <p:spPr>
          <a:xfrm rot="7171425">
            <a:off x="1196932" y="7067076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585CDE7-F098-8982-9EF2-D483866A6C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2666" y="2007042"/>
            <a:ext cx="9352381" cy="3723809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332ED1BF-C355-90E1-6E11-42D4E1667B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53" y="2007042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E6EB73BB-A92F-7CA1-3FCA-232101FD13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334" y="2761382"/>
            <a:ext cx="402280" cy="430510"/>
          </a:xfrm>
          <a:prstGeom prst="rect">
            <a:avLst/>
          </a:prstGeom>
        </p:spPr>
      </p:pic>
      <p:sp>
        <p:nvSpPr>
          <p:cNvPr id="13" name="Arrow: Down 13">
            <a:extLst>
              <a:ext uri="{FF2B5EF4-FFF2-40B4-BE49-F238E27FC236}">
                <a16:creationId xmlns:a16="http://schemas.microsoft.com/office/drawing/2014/main" id="{C2597407-7E8A-82AC-F7EC-D8E2797200E7}"/>
              </a:ext>
            </a:extLst>
          </p:cNvPr>
          <p:cNvSpPr/>
          <p:nvPr/>
        </p:nvSpPr>
        <p:spPr>
          <a:xfrm rot="16200000">
            <a:off x="1595999" y="2285520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C813F27-BBCB-59CB-C2FF-0CB61D8B1E2C}"/>
              </a:ext>
            </a:extLst>
          </p:cNvPr>
          <p:cNvSpPr/>
          <p:nvPr/>
        </p:nvSpPr>
        <p:spPr>
          <a:xfrm rot="5893280">
            <a:off x="3948136" y="4638614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5" name="Arrow: Down 13">
            <a:extLst>
              <a:ext uri="{FF2B5EF4-FFF2-40B4-BE49-F238E27FC236}">
                <a16:creationId xmlns:a16="http://schemas.microsoft.com/office/drawing/2014/main" id="{13B10429-DE20-4EF2-CB34-66355D18DE22}"/>
              </a:ext>
            </a:extLst>
          </p:cNvPr>
          <p:cNvSpPr/>
          <p:nvPr/>
        </p:nvSpPr>
        <p:spPr>
          <a:xfrm rot="5893280">
            <a:off x="3729600" y="5125363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8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76" y="339592"/>
            <a:ext cx="10180530" cy="1508760"/>
          </a:xfrm>
        </p:spPr>
        <p:txBody>
          <a:bodyPr>
            <a:normAutofit/>
          </a:bodyPr>
          <a:lstStyle/>
          <a:p>
            <a:r>
              <a:rPr lang="th-TH" b="1" dirty="0"/>
              <a:t>การใช้งานระบบฐานข้อมูลการพัฒนากำลังคนระดับจังหวัด (กพร.ปจ.)</a:t>
            </a:r>
            <a:br>
              <a:rPr lang="th-TH" b="1" dirty="0"/>
            </a:br>
            <a:r>
              <a:rPr lang="th-TH" b="1" dirty="0">
                <a:solidFill>
                  <a:srgbClr val="FF0000"/>
                </a:solidFill>
              </a:rPr>
              <a:t>(สำหรับ เจ้าหน้าที่หน่วยงานเลขานุการ กพร.ปจ.)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14:cNvPr>
              <p14:cNvContentPartPr/>
              <p14:nvPr/>
            </p14:nvContentPartPr>
            <p14:xfrm>
              <a:off x="7521969" y="369165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3969" y="3584017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B7C7A4C-8BF6-B259-E3F2-A150224F10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1" y="431159"/>
            <a:ext cx="1007992" cy="114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A10D10A-C35A-55F9-C8A2-2595F6B405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837" y="1157102"/>
            <a:ext cx="402280" cy="43051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027B473-15BC-9FB1-5321-6FA53E6BCE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777530"/>
            <a:ext cx="12192000" cy="5649324"/>
          </a:xfrm>
          <a:prstGeom prst="rect">
            <a:avLst/>
          </a:prstGeom>
        </p:spPr>
      </p:pic>
      <p:sp>
        <p:nvSpPr>
          <p:cNvPr id="5" name="Arrow: Down 13">
            <a:extLst>
              <a:ext uri="{FF2B5EF4-FFF2-40B4-BE49-F238E27FC236}">
                <a16:creationId xmlns:a16="http://schemas.microsoft.com/office/drawing/2014/main" id="{879B6606-4FBF-048E-97D0-33EA511FC41C}"/>
              </a:ext>
            </a:extLst>
          </p:cNvPr>
          <p:cNvSpPr/>
          <p:nvPr/>
        </p:nvSpPr>
        <p:spPr>
          <a:xfrm rot="7171425">
            <a:off x="3999399" y="3261689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7" name="Arrow: Down 13">
            <a:extLst>
              <a:ext uri="{FF2B5EF4-FFF2-40B4-BE49-F238E27FC236}">
                <a16:creationId xmlns:a16="http://schemas.microsoft.com/office/drawing/2014/main" id="{3F20214C-30BF-B202-7492-C562FB25C371}"/>
              </a:ext>
            </a:extLst>
          </p:cNvPr>
          <p:cNvSpPr/>
          <p:nvPr/>
        </p:nvSpPr>
        <p:spPr>
          <a:xfrm rot="7171425">
            <a:off x="1196932" y="7067076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1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F09A8A9-B0E1-D215-0A10-DEB36E1A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C6B53BC-47B9-35D2-DD36-B99934E37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E964B32-D71C-F5A7-9B2E-9905E997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178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76" y="339592"/>
            <a:ext cx="10180530" cy="1508760"/>
          </a:xfrm>
        </p:spPr>
        <p:txBody>
          <a:bodyPr>
            <a:normAutofit/>
          </a:bodyPr>
          <a:lstStyle/>
          <a:p>
            <a:r>
              <a:rPr lang="th-TH" b="1" dirty="0"/>
              <a:t>การใช้งานระบบฐานข้อมูลการพัฒนากำลังคนระดับจังหวัด (กพร.ปจ.)</a:t>
            </a:r>
            <a:br>
              <a:rPr lang="th-TH" b="1" dirty="0"/>
            </a:br>
            <a:r>
              <a:rPr lang="th-TH" b="1" dirty="0">
                <a:solidFill>
                  <a:srgbClr val="FF0000"/>
                </a:solidFill>
              </a:rPr>
              <a:t>(สำหรับ เจ้าหน้าที่หน่วยงานเลขานุการ กพร.ปจ.)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14:cNvPr>
              <p14:cNvContentPartPr/>
              <p14:nvPr/>
            </p14:nvContentPartPr>
            <p14:xfrm>
              <a:off x="7521969" y="369165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3969" y="3584017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B7C7A4C-8BF6-B259-E3F2-A150224F10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1" y="431159"/>
            <a:ext cx="1007992" cy="114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A10D10A-C35A-55F9-C8A2-2595F6B405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837" y="1157102"/>
            <a:ext cx="402280" cy="43051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EF4ACC3-D5BA-AEF2-53F1-EFD73B350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8351"/>
            <a:ext cx="12162100" cy="291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Down 13">
            <a:extLst>
              <a:ext uri="{FF2B5EF4-FFF2-40B4-BE49-F238E27FC236}">
                <a16:creationId xmlns:a16="http://schemas.microsoft.com/office/drawing/2014/main" id="{CAF0FD25-19C9-2C97-97D4-37441EED0590}"/>
              </a:ext>
            </a:extLst>
          </p:cNvPr>
          <p:cNvSpPr/>
          <p:nvPr/>
        </p:nvSpPr>
        <p:spPr>
          <a:xfrm rot="7171425">
            <a:off x="3154009" y="3367621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8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76" y="339592"/>
            <a:ext cx="10180530" cy="1508760"/>
          </a:xfrm>
        </p:spPr>
        <p:txBody>
          <a:bodyPr>
            <a:normAutofit/>
          </a:bodyPr>
          <a:lstStyle/>
          <a:p>
            <a:r>
              <a:rPr lang="th-TH" b="1" dirty="0"/>
              <a:t>การใช้งานระบบฐานข้อมูลการพัฒนากำลังคนระดับจังหวัด (กพร.ปจ.)</a:t>
            </a:r>
            <a:br>
              <a:rPr lang="th-TH" b="1" dirty="0"/>
            </a:br>
            <a:r>
              <a:rPr lang="th-TH" b="1" dirty="0">
                <a:solidFill>
                  <a:srgbClr val="FF0000"/>
                </a:solidFill>
              </a:rPr>
              <a:t>(สำหรับ เจ้าหน้าที่หน่วยงานเลขานุการ กพร.ปจ.)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14:cNvPr>
              <p14:cNvContentPartPr/>
              <p14:nvPr/>
            </p14:nvContentPartPr>
            <p14:xfrm>
              <a:off x="7521969" y="369165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3969" y="3584017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B7C7A4C-8BF6-B259-E3F2-A150224F10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1" y="431159"/>
            <a:ext cx="1007992" cy="114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A10D10A-C35A-55F9-C8A2-2595F6B405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837" y="1157102"/>
            <a:ext cx="402280" cy="43051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059D1F1-B361-8A15-5FAF-BFAED021E7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117" y="1848352"/>
            <a:ext cx="10084279" cy="4950588"/>
          </a:xfrm>
          <a:prstGeom prst="rect">
            <a:avLst/>
          </a:prstGeom>
        </p:spPr>
      </p:pic>
      <p:sp>
        <p:nvSpPr>
          <p:cNvPr id="7" name="Arrow: Down 13">
            <a:extLst>
              <a:ext uri="{FF2B5EF4-FFF2-40B4-BE49-F238E27FC236}">
                <a16:creationId xmlns:a16="http://schemas.microsoft.com/office/drawing/2014/main" id="{8F4479B6-338C-3F8B-CDE3-0B03CD662460}"/>
              </a:ext>
            </a:extLst>
          </p:cNvPr>
          <p:cNvSpPr/>
          <p:nvPr/>
        </p:nvSpPr>
        <p:spPr>
          <a:xfrm rot="7171425">
            <a:off x="1929058" y="5894936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76" y="339592"/>
            <a:ext cx="10180530" cy="1508760"/>
          </a:xfrm>
        </p:spPr>
        <p:txBody>
          <a:bodyPr>
            <a:normAutofit/>
          </a:bodyPr>
          <a:lstStyle/>
          <a:p>
            <a:r>
              <a:rPr lang="th-TH" b="1" dirty="0"/>
              <a:t>การใช้งานระบบฐานข้อมูลการพัฒนากำลังคนระดับจังหวัด (กพร.ปจ.)</a:t>
            </a:r>
            <a:br>
              <a:rPr lang="th-TH" b="1" dirty="0"/>
            </a:br>
            <a:r>
              <a:rPr lang="th-TH" b="1" dirty="0">
                <a:solidFill>
                  <a:srgbClr val="FF0000"/>
                </a:solidFill>
              </a:rPr>
              <a:t>(สำหรับ เจ้าหน้าที่หน่วยงานเลขานุการ กพร.ปจ.)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14:cNvPr>
              <p14:cNvContentPartPr/>
              <p14:nvPr/>
            </p14:nvContentPartPr>
            <p14:xfrm>
              <a:off x="7521969" y="369165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3969" y="3584017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B7C7A4C-8BF6-B259-E3F2-A150224F10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1" y="431159"/>
            <a:ext cx="1007992" cy="114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A10D10A-C35A-55F9-C8A2-2595F6B405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837" y="1157102"/>
            <a:ext cx="402280" cy="43051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D2B68CD-F55F-7B33-0D46-9195E83288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294" y="1846811"/>
            <a:ext cx="10827639" cy="4881910"/>
          </a:xfrm>
          <a:prstGeom prst="rect">
            <a:avLst/>
          </a:prstGeom>
        </p:spPr>
      </p:pic>
      <p:sp>
        <p:nvSpPr>
          <p:cNvPr id="8" name="Arrow: Down 13">
            <a:extLst>
              <a:ext uri="{FF2B5EF4-FFF2-40B4-BE49-F238E27FC236}">
                <a16:creationId xmlns:a16="http://schemas.microsoft.com/office/drawing/2014/main" id="{306B80C4-E831-E734-8B8A-B9C4C464FC01}"/>
              </a:ext>
            </a:extLst>
          </p:cNvPr>
          <p:cNvSpPr/>
          <p:nvPr/>
        </p:nvSpPr>
        <p:spPr>
          <a:xfrm rot="7171425">
            <a:off x="10555474" y="4386177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8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การตรวจสอบ ข้อมูลหน่วยงานภายนอก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63E9FB-1158-AC15-3FD4-024A8B59F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6" y="455234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087393-CF26-3B69-8DFB-5DA369A86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67" y="1209574"/>
            <a:ext cx="402280" cy="43051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015299B-F5B9-3B4B-FFC7-E14B3E334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6" y="1924556"/>
            <a:ext cx="1994274" cy="1758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DA260A4F-3303-B9A0-F507-B507A4692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7226" y="1924556"/>
            <a:ext cx="6675698" cy="4176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09890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B95ED24-4B67-1927-4B7B-95C92CD7E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8F3019D-FE9D-D8E2-EF61-8D77F0600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7CC7FCC-B76A-EF1B-479A-4CE1313A8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854" y="0"/>
            <a:ext cx="9558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07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5DFDC78-8D65-B4F1-9C26-8292ACE5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FED1FF8-4592-EF23-55A5-B3E9C448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FEC3696C-BC08-17F4-FDF2-B85AC6074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55" y="0"/>
            <a:ext cx="9565690" cy="6858000"/>
          </a:xfrm>
          <a:prstGeom prst="rect">
            <a:avLst/>
          </a:prstGeom>
        </p:spPr>
      </p:pic>
      <p:sp>
        <p:nvSpPr>
          <p:cNvPr id="12" name="Arrow: Down 13">
            <a:extLst>
              <a:ext uri="{FF2B5EF4-FFF2-40B4-BE49-F238E27FC236}">
                <a16:creationId xmlns:a16="http://schemas.microsoft.com/office/drawing/2014/main" id="{E2612B07-48A9-E5FA-F146-B505F4F8CC66}"/>
              </a:ext>
            </a:extLst>
          </p:cNvPr>
          <p:cNvSpPr/>
          <p:nvPr/>
        </p:nvSpPr>
        <p:spPr>
          <a:xfrm rot="7171425">
            <a:off x="1911805" y="5368725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3" name="Arrow: Down 13">
            <a:extLst>
              <a:ext uri="{FF2B5EF4-FFF2-40B4-BE49-F238E27FC236}">
                <a16:creationId xmlns:a16="http://schemas.microsoft.com/office/drawing/2014/main" id="{D051C665-3D56-FAE9-ADD8-90D884DE00F1}"/>
              </a:ext>
            </a:extLst>
          </p:cNvPr>
          <p:cNvSpPr/>
          <p:nvPr/>
        </p:nvSpPr>
        <p:spPr>
          <a:xfrm>
            <a:off x="5647045" y="5902778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76" y="339592"/>
            <a:ext cx="10180530" cy="1508760"/>
          </a:xfrm>
        </p:spPr>
        <p:txBody>
          <a:bodyPr>
            <a:normAutofit/>
          </a:bodyPr>
          <a:lstStyle/>
          <a:p>
            <a:r>
              <a:rPr lang="th-TH" b="1" dirty="0"/>
              <a:t>การใช้งานระบบฐานข้อมูลการพัฒนากำลังคนระดับจังหวัด (กพร.ปจ.)</a:t>
            </a:r>
            <a:br>
              <a:rPr lang="th-TH" b="1" dirty="0"/>
            </a:br>
            <a:r>
              <a:rPr lang="th-TH" b="1" dirty="0">
                <a:solidFill>
                  <a:srgbClr val="FF0000"/>
                </a:solidFill>
              </a:rPr>
              <a:t>(สำหรับ เจ้าหน้าที่หน่วยงานเลขานุการ กพร.ปจ.)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14:cNvPr>
              <p14:cNvContentPartPr/>
              <p14:nvPr/>
            </p14:nvContentPartPr>
            <p14:xfrm>
              <a:off x="7521969" y="369165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3969" y="3584017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B7C7A4C-8BF6-B259-E3F2-A150224F10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1" y="431159"/>
            <a:ext cx="1007992" cy="114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A10D10A-C35A-55F9-C8A2-2595F6B405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837" y="1157102"/>
            <a:ext cx="402280" cy="43051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96AE7F8-C217-DDA7-382E-DEE3F5F006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964" y="1848352"/>
            <a:ext cx="10778072" cy="5009648"/>
          </a:xfrm>
          <a:prstGeom prst="rect">
            <a:avLst/>
          </a:prstGeom>
        </p:spPr>
      </p:pic>
      <p:sp>
        <p:nvSpPr>
          <p:cNvPr id="9" name="Arrow: Down 13">
            <a:extLst>
              <a:ext uri="{FF2B5EF4-FFF2-40B4-BE49-F238E27FC236}">
                <a16:creationId xmlns:a16="http://schemas.microsoft.com/office/drawing/2014/main" id="{F66C1A26-7AE5-09F9-6708-1A42397A32CD}"/>
              </a:ext>
            </a:extLst>
          </p:cNvPr>
          <p:cNvSpPr/>
          <p:nvPr/>
        </p:nvSpPr>
        <p:spPr>
          <a:xfrm rot="7508937">
            <a:off x="1462777" y="4142989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1" name="Arrow: Down 13">
            <a:extLst>
              <a:ext uri="{FF2B5EF4-FFF2-40B4-BE49-F238E27FC236}">
                <a16:creationId xmlns:a16="http://schemas.microsoft.com/office/drawing/2014/main" id="{3335670A-F13A-0F1C-77B2-74C5D95CE535}"/>
              </a:ext>
            </a:extLst>
          </p:cNvPr>
          <p:cNvSpPr/>
          <p:nvPr/>
        </p:nvSpPr>
        <p:spPr>
          <a:xfrm rot="7508937">
            <a:off x="9836149" y="4142989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2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C140B9-3EBB-8BDA-B505-7E5AE10C5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80C6013-68E8-72D3-9066-1D38E7F17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9CD5B05-4244-63A1-43D0-F78B43F13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52" y="0"/>
            <a:ext cx="10585895" cy="6858000"/>
          </a:xfrm>
          <a:prstGeom prst="rect">
            <a:avLst/>
          </a:prstGeom>
        </p:spPr>
      </p:pic>
      <p:sp>
        <p:nvSpPr>
          <p:cNvPr id="8" name="Arrow: Down 13">
            <a:extLst>
              <a:ext uri="{FF2B5EF4-FFF2-40B4-BE49-F238E27FC236}">
                <a16:creationId xmlns:a16="http://schemas.microsoft.com/office/drawing/2014/main" id="{D0344236-0E11-117C-3591-69D47EF417D7}"/>
              </a:ext>
            </a:extLst>
          </p:cNvPr>
          <p:cNvSpPr/>
          <p:nvPr/>
        </p:nvSpPr>
        <p:spPr>
          <a:xfrm rot="7508937">
            <a:off x="1928603" y="1786773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7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76" y="339592"/>
            <a:ext cx="10180530" cy="1508760"/>
          </a:xfrm>
        </p:spPr>
        <p:txBody>
          <a:bodyPr>
            <a:normAutofit/>
          </a:bodyPr>
          <a:lstStyle/>
          <a:p>
            <a:r>
              <a:rPr lang="th-TH" b="1" dirty="0"/>
              <a:t>การใช้งานระบบฐานข้อมูลการพัฒนากำลังคนระดับจังหวัด (กพร.ปจ.)</a:t>
            </a:r>
            <a:br>
              <a:rPr lang="th-TH" b="1" dirty="0"/>
            </a:br>
            <a:r>
              <a:rPr lang="th-TH" b="1" dirty="0">
                <a:solidFill>
                  <a:srgbClr val="FF0000"/>
                </a:solidFill>
              </a:rPr>
              <a:t>(สำหรับ เจ้าหน้าที่กองแผนงานและสารสนเทศ)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14:cNvPr>
              <p14:cNvContentPartPr/>
              <p14:nvPr/>
            </p14:nvContentPartPr>
            <p14:xfrm>
              <a:off x="7521969" y="369165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3969" y="3584017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35842EB-5BA5-003A-7F36-AF7A4AEDB8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048" y="457181"/>
            <a:ext cx="875832" cy="114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EA1D0B0-FF5C-2213-9286-62773EA706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1901" y="1848352"/>
            <a:ext cx="9240136" cy="3496958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C5E489B-8ED5-2FA8-CCFF-1264D67355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9509" y="1848352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CE507E3-558C-F359-AFC7-5A955F9853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9890" y="2602692"/>
            <a:ext cx="402280" cy="430510"/>
          </a:xfrm>
          <a:prstGeom prst="rect">
            <a:avLst/>
          </a:prstGeom>
        </p:spPr>
      </p:pic>
      <p:sp>
        <p:nvSpPr>
          <p:cNvPr id="8" name="Arrow: Down 13">
            <a:extLst>
              <a:ext uri="{FF2B5EF4-FFF2-40B4-BE49-F238E27FC236}">
                <a16:creationId xmlns:a16="http://schemas.microsoft.com/office/drawing/2014/main" id="{10D61796-D113-9DAA-BE03-B899F9BE0F9C}"/>
              </a:ext>
            </a:extLst>
          </p:cNvPr>
          <p:cNvSpPr/>
          <p:nvPr/>
        </p:nvSpPr>
        <p:spPr>
          <a:xfrm rot="16200000">
            <a:off x="2248555" y="2126830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9" name="Arrow: Down 13">
            <a:extLst>
              <a:ext uri="{FF2B5EF4-FFF2-40B4-BE49-F238E27FC236}">
                <a16:creationId xmlns:a16="http://schemas.microsoft.com/office/drawing/2014/main" id="{FDAD7FB7-6281-8898-98F4-24B8F2BDBA9B}"/>
              </a:ext>
            </a:extLst>
          </p:cNvPr>
          <p:cNvSpPr/>
          <p:nvPr/>
        </p:nvSpPr>
        <p:spPr>
          <a:xfrm rot="16200000">
            <a:off x="3065327" y="4197199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3" name="Arrow: Down 13">
            <a:extLst>
              <a:ext uri="{FF2B5EF4-FFF2-40B4-BE49-F238E27FC236}">
                <a16:creationId xmlns:a16="http://schemas.microsoft.com/office/drawing/2014/main" id="{859E8DFE-6523-E39F-BCF4-740E52567D4D}"/>
              </a:ext>
            </a:extLst>
          </p:cNvPr>
          <p:cNvSpPr/>
          <p:nvPr/>
        </p:nvSpPr>
        <p:spPr>
          <a:xfrm rot="16200000">
            <a:off x="3065328" y="4652738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210DB46B-CDB6-CE02-3FCB-7E1C5BEDE029}"/>
              </a:ext>
            </a:extLst>
          </p:cNvPr>
          <p:cNvSpPr/>
          <p:nvPr/>
        </p:nvSpPr>
        <p:spPr>
          <a:xfrm>
            <a:off x="1028689" y="2956545"/>
            <a:ext cx="9685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Admin</a:t>
            </a:r>
            <a:br>
              <a:rPr lang="en-US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h-TH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กองแผนฯ</a:t>
            </a:r>
          </a:p>
        </p:txBody>
      </p:sp>
    </p:spTree>
    <p:extLst>
      <p:ext uri="{BB962C8B-B14F-4D97-AF65-F5344CB8AC3E}">
        <p14:creationId xmlns:p14="http://schemas.microsoft.com/office/powerpoint/2010/main" val="31197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F1DAC1C8-4447-EC9B-BAC9-894634752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" y="1848352"/>
            <a:ext cx="12123991" cy="4139042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76" y="339592"/>
            <a:ext cx="10180530" cy="1508760"/>
          </a:xfrm>
        </p:spPr>
        <p:txBody>
          <a:bodyPr>
            <a:normAutofit/>
          </a:bodyPr>
          <a:lstStyle/>
          <a:p>
            <a:r>
              <a:rPr lang="th-TH" b="1" dirty="0"/>
              <a:t>การใช้งานระบบฐานข้อมูลการพัฒนากำลังคนระดับจังหวัด (กพร.ปจ.)</a:t>
            </a:r>
            <a:br>
              <a:rPr lang="th-TH" b="1" dirty="0"/>
            </a:br>
            <a:r>
              <a:rPr lang="th-TH" b="1" dirty="0">
                <a:solidFill>
                  <a:srgbClr val="FF0000"/>
                </a:solidFill>
              </a:rPr>
              <a:t>(สำหรับ เจ้าหน้าที่กองแผนงานและสารสนเทศ)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14:cNvPr>
              <p14:cNvContentPartPr/>
              <p14:nvPr/>
            </p14:nvContentPartPr>
            <p14:xfrm>
              <a:off x="7521969" y="369165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3969" y="3584017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35842EB-5BA5-003A-7F36-AF7A4AEDB8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048" y="457181"/>
            <a:ext cx="875832" cy="114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Arrow: Down 13">
            <a:extLst>
              <a:ext uri="{FF2B5EF4-FFF2-40B4-BE49-F238E27FC236}">
                <a16:creationId xmlns:a16="http://schemas.microsoft.com/office/drawing/2014/main" id="{F45123DA-CD0B-AFFE-7B56-17C2CE183248}"/>
              </a:ext>
            </a:extLst>
          </p:cNvPr>
          <p:cNvSpPr/>
          <p:nvPr/>
        </p:nvSpPr>
        <p:spPr>
          <a:xfrm rot="7508937">
            <a:off x="5786366" y="4178311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1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76" y="339592"/>
            <a:ext cx="10180530" cy="1508760"/>
          </a:xfrm>
        </p:spPr>
        <p:txBody>
          <a:bodyPr>
            <a:normAutofit/>
          </a:bodyPr>
          <a:lstStyle/>
          <a:p>
            <a:r>
              <a:rPr lang="th-TH" b="1" dirty="0"/>
              <a:t>การใช้งานระบบฐานข้อมูลการพัฒนากำลังคนระดับจังหวัด (กพร.ปจ.)</a:t>
            </a:r>
            <a:br>
              <a:rPr lang="th-TH" b="1" dirty="0"/>
            </a:br>
            <a:r>
              <a:rPr lang="th-TH" b="1" dirty="0">
                <a:solidFill>
                  <a:srgbClr val="FF0000"/>
                </a:solidFill>
              </a:rPr>
              <a:t>(สำหรับ เจ้าหน้าที่กองแผนงานและสารสนเทศ)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14:cNvPr>
              <p14:cNvContentPartPr/>
              <p14:nvPr/>
            </p14:nvContentPartPr>
            <p14:xfrm>
              <a:off x="7521969" y="369165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3969" y="3584017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35842EB-5BA5-003A-7F36-AF7A4AEDB8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048" y="457181"/>
            <a:ext cx="875832" cy="114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7F79B00-C4BE-A2AD-6A84-0542A809B3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9028" y="0"/>
            <a:ext cx="9393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266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C76530A-0AF3-3457-8C4E-D50427BD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ADFF492-3F57-116F-4E81-0BF45555C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8D1108F-775B-6C17-9B0B-7324481C8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299"/>
            <a:ext cx="12192000" cy="61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567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76" y="339592"/>
            <a:ext cx="10180530" cy="1508760"/>
          </a:xfrm>
        </p:spPr>
        <p:txBody>
          <a:bodyPr>
            <a:normAutofit/>
          </a:bodyPr>
          <a:lstStyle/>
          <a:p>
            <a:r>
              <a:rPr lang="th-TH" b="1" dirty="0"/>
              <a:t>การใช้งานระบบฐานข้อมูลการพัฒนากำลังคนระดับจังหวัด (กพร.ปจ.)</a:t>
            </a:r>
            <a:br>
              <a:rPr lang="th-TH" b="1" dirty="0"/>
            </a:br>
            <a:r>
              <a:rPr lang="th-TH" b="1" dirty="0">
                <a:solidFill>
                  <a:srgbClr val="FF0000"/>
                </a:solidFill>
              </a:rPr>
              <a:t>(สำหรับ เจ้าหน้าที่กองแผนงานและสารสนเทศ)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14:cNvPr>
              <p14:cNvContentPartPr/>
              <p14:nvPr/>
            </p14:nvContentPartPr>
            <p14:xfrm>
              <a:off x="7521969" y="369165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3969" y="3584017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35842EB-5BA5-003A-7F36-AF7A4AEDB8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048" y="457181"/>
            <a:ext cx="875832" cy="114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C4A24AA-3F5A-0D10-6BD0-9AA9E398EC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848352"/>
            <a:ext cx="12192000" cy="3938530"/>
          </a:xfrm>
          <a:prstGeom prst="rect">
            <a:avLst/>
          </a:prstGeom>
        </p:spPr>
      </p:pic>
      <p:sp>
        <p:nvSpPr>
          <p:cNvPr id="11" name="Arrow: Down 13">
            <a:extLst>
              <a:ext uri="{FF2B5EF4-FFF2-40B4-BE49-F238E27FC236}">
                <a16:creationId xmlns:a16="http://schemas.microsoft.com/office/drawing/2014/main" id="{BC24CF6D-375F-3135-1A41-9824FC159DB7}"/>
              </a:ext>
            </a:extLst>
          </p:cNvPr>
          <p:cNvSpPr/>
          <p:nvPr/>
        </p:nvSpPr>
        <p:spPr>
          <a:xfrm rot="7508937">
            <a:off x="3647016" y="3685494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6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6CE9CE7-086E-6C4E-BDFC-694A5B22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D84755D-3E1F-2E61-8F58-EE8F2EC35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404812-58E4-7537-7077-388A75948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0"/>
            <a:ext cx="11622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42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A8389B1D-3C81-B0DB-3CC9-C0676C204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216" y="2145145"/>
            <a:ext cx="6889077" cy="3993226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การตรวจสอบ ข้อมูลหน่วยงานภายนอก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63E9FB-1158-AC15-3FD4-024A8B59F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86" y="455234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087393-CF26-3B69-8DFB-5DA369A86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67" y="1209574"/>
            <a:ext cx="402280" cy="430510"/>
          </a:xfrm>
          <a:prstGeom prst="rect">
            <a:avLst/>
          </a:prstGeom>
        </p:spPr>
      </p:pic>
      <p:sp>
        <p:nvSpPr>
          <p:cNvPr id="11" name="Arrow: Down 13">
            <a:extLst>
              <a:ext uri="{FF2B5EF4-FFF2-40B4-BE49-F238E27FC236}">
                <a16:creationId xmlns:a16="http://schemas.microsoft.com/office/drawing/2014/main" id="{BF7D4A6F-4D6E-600B-66BA-84085B01D4C5}"/>
              </a:ext>
            </a:extLst>
          </p:cNvPr>
          <p:cNvSpPr/>
          <p:nvPr/>
        </p:nvSpPr>
        <p:spPr>
          <a:xfrm rot="6146240">
            <a:off x="7038737" y="3314677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C364173A-1D6B-EB9F-230A-CE9C68F3B3B2}"/>
              </a:ext>
            </a:extLst>
          </p:cNvPr>
          <p:cNvSpPr/>
          <p:nvPr/>
        </p:nvSpPr>
        <p:spPr>
          <a:xfrm rot="6146240">
            <a:off x="7038739" y="4578348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1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7DB40A3-E886-251F-8743-CAB63FCF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54D955F-5501-9258-4256-9492FD813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B8F5A27-601D-958D-67EF-244CC77FD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0"/>
            <a:ext cx="11622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Down 13">
            <a:extLst>
              <a:ext uri="{FF2B5EF4-FFF2-40B4-BE49-F238E27FC236}">
                <a16:creationId xmlns:a16="http://schemas.microsoft.com/office/drawing/2014/main" id="{7083E44D-B608-B6AB-0959-0EF1F716AD71}"/>
              </a:ext>
            </a:extLst>
          </p:cNvPr>
          <p:cNvSpPr/>
          <p:nvPr/>
        </p:nvSpPr>
        <p:spPr>
          <a:xfrm rot="7508937">
            <a:off x="1516293" y="5576011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0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B7FFA7-1061-938E-F099-E5AD1893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2C43B6A-2713-0846-2D27-28615143A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98EA660-23EB-BCEB-7500-854B2AA6C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75"/>
            <a:ext cx="12192000" cy="6756650"/>
          </a:xfrm>
          <a:prstGeom prst="rect">
            <a:avLst/>
          </a:prstGeom>
        </p:spPr>
      </p:pic>
      <p:sp>
        <p:nvSpPr>
          <p:cNvPr id="6" name="Arrow: Down 13">
            <a:extLst>
              <a:ext uri="{FF2B5EF4-FFF2-40B4-BE49-F238E27FC236}">
                <a16:creationId xmlns:a16="http://schemas.microsoft.com/office/drawing/2014/main" id="{142E60EE-1E7A-F3EE-504B-FD61A31C9D56}"/>
              </a:ext>
            </a:extLst>
          </p:cNvPr>
          <p:cNvSpPr/>
          <p:nvPr/>
        </p:nvSpPr>
        <p:spPr>
          <a:xfrm rot="7508937">
            <a:off x="895191" y="6041837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7" name="Arrow: Down 13">
            <a:extLst>
              <a:ext uri="{FF2B5EF4-FFF2-40B4-BE49-F238E27FC236}">
                <a16:creationId xmlns:a16="http://schemas.microsoft.com/office/drawing/2014/main" id="{AA5F348D-991A-FF79-5E8C-C5A8EA0EA1AF}"/>
              </a:ext>
            </a:extLst>
          </p:cNvPr>
          <p:cNvSpPr/>
          <p:nvPr/>
        </p:nvSpPr>
        <p:spPr>
          <a:xfrm rot="7508937">
            <a:off x="9676881" y="6160479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8" name="Arrow: Down 13">
            <a:extLst>
              <a:ext uri="{FF2B5EF4-FFF2-40B4-BE49-F238E27FC236}">
                <a16:creationId xmlns:a16="http://schemas.microsoft.com/office/drawing/2014/main" id="{0DE2D4E0-EBB0-8521-B55C-3C361FC2575E}"/>
              </a:ext>
            </a:extLst>
          </p:cNvPr>
          <p:cNvSpPr/>
          <p:nvPr/>
        </p:nvSpPr>
        <p:spPr>
          <a:xfrm rot="7508937">
            <a:off x="10430341" y="6186119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9" name="Arrow: Down 13">
            <a:extLst>
              <a:ext uri="{FF2B5EF4-FFF2-40B4-BE49-F238E27FC236}">
                <a16:creationId xmlns:a16="http://schemas.microsoft.com/office/drawing/2014/main" id="{EA567638-EAD8-5721-826A-34F671C75D00}"/>
              </a:ext>
            </a:extLst>
          </p:cNvPr>
          <p:cNvSpPr/>
          <p:nvPr/>
        </p:nvSpPr>
        <p:spPr>
          <a:xfrm>
            <a:off x="10787756" y="5332606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3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30F6BA-6E22-ED0B-DB28-DB6F50F07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F2A6C20-861E-5B56-BC14-0EC411E90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F1ADDB7-99F0-B21D-5110-56BCD7B20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48" y="457181"/>
            <a:ext cx="875832" cy="114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AE3BACA-F13F-9BDB-7715-B8BF4C939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631" y="0"/>
            <a:ext cx="9380738" cy="6858000"/>
          </a:xfrm>
          <a:prstGeom prst="rect">
            <a:avLst/>
          </a:prstGeom>
        </p:spPr>
      </p:pic>
      <p:sp>
        <p:nvSpPr>
          <p:cNvPr id="10" name="Arrow: Down 13">
            <a:extLst>
              <a:ext uri="{FF2B5EF4-FFF2-40B4-BE49-F238E27FC236}">
                <a16:creationId xmlns:a16="http://schemas.microsoft.com/office/drawing/2014/main" id="{0E25F805-251C-60D1-FEFE-D0BD1FBAEC1F}"/>
              </a:ext>
            </a:extLst>
          </p:cNvPr>
          <p:cNvSpPr/>
          <p:nvPr/>
        </p:nvSpPr>
        <p:spPr>
          <a:xfrm rot="7509640">
            <a:off x="1992076" y="6112627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1" name="Arrow: Down 13">
            <a:extLst>
              <a:ext uri="{FF2B5EF4-FFF2-40B4-BE49-F238E27FC236}">
                <a16:creationId xmlns:a16="http://schemas.microsoft.com/office/drawing/2014/main" id="{066BD72F-8908-5BD8-9F23-DD84AFF912FA}"/>
              </a:ext>
            </a:extLst>
          </p:cNvPr>
          <p:cNvSpPr/>
          <p:nvPr/>
        </p:nvSpPr>
        <p:spPr>
          <a:xfrm>
            <a:off x="5637787" y="5889888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2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76" y="339592"/>
            <a:ext cx="10180530" cy="1508760"/>
          </a:xfrm>
        </p:spPr>
        <p:txBody>
          <a:bodyPr>
            <a:normAutofit/>
          </a:bodyPr>
          <a:lstStyle/>
          <a:p>
            <a:r>
              <a:rPr lang="th-TH" b="1" dirty="0"/>
              <a:t>การใช้งานระบบฐานข้อมูลการพัฒนากำลังคนระดับจังหวัด (กพร.ปจ.)</a:t>
            </a:r>
            <a:br>
              <a:rPr lang="th-TH" b="1" dirty="0"/>
            </a:br>
            <a:r>
              <a:rPr lang="th-TH" b="1" dirty="0">
                <a:solidFill>
                  <a:srgbClr val="FF0000"/>
                </a:solidFill>
              </a:rPr>
              <a:t>(สำหรับ เจ้าหน้าที่กองแผนงานและสารสนเทศ)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14:cNvPr>
              <p14:cNvContentPartPr/>
              <p14:nvPr/>
            </p14:nvContentPartPr>
            <p14:xfrm>
              <a:off x="7521969" y="369165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3969" y="3584017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35842EB-5BA5-003A-7F36-AF7A4AEDB8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048" y="457181"/>
            <a:ext cx="875832" cy="114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7A5D0A5-DC72-8312-7A66-FF40D128EF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848352"/>
            <a:ext cx="12343360" cy="5009648"/>
          </a:xfrm>
          <a:prstGeom prst="rect">
            <a:avLst/>
          </a:prstGeom>
        </p:spPr>
      </p:pic>
      <p:sp>
        <p:nvSpPr>
          <p:cNvPr id="6" name="Arrow: Down 13">
            <a:extLst>
              <a:ext uri="{FF2B5EF4-FFF2-40B4-BE49-F238E27FC236}">
                <a16:creationId xmlns:a16="http://schemas.microsoft.com/office/drawing/2014/main" id="{4E55CD30-79C4-794F-CD1A-210B85DDB19D}"/>
              </a:ext>
            </a:extLst>
          </p:cNvPr>
          <p:cNvSpPr/>
          <p:nvPr/>
        </p:nvSpPr>
        <p:spPr>
          <a:xfrm rot="7991469">
            <a:off x="638094" y="4233618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7" name="Arrow: Down 13">
            <a:extLst>
              <a:ext uri="{FF2B5EF4-FFF2-40B4-BE49-F238E27FC236}">
                <a16:creationId xmlns:a16="http://schemas.microsoft.com/office/drawing/2014/main" id="{3F05BB67-CE50-B86D-57A9-7A9DA4C69D37}"/>
              </a:ext>
            </a:extLst>
          </p:cNvPr>
          <p:cNvSpPr/>
          <p:nvPr/>
        </p:nvSpPr>
        <p:spPr>
          <a:xfrm rot="7896931">
            <a:off x="9873356" y="4364418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8" name="Arrow: Down 13">
            <a:extLst>
              <a:ext uri="{FF2B5EF4-FFF2-40B4-BE49-F238E27FC236}">
                <a16:creationId xmlns:a16="http://schemas.microsoft.com/office/drawing/2014/main" id="{AF9D4B9D-157C-C13D-7EAD-74856784817B}"/>
              </a:ext>
            </a:extLst>
          </p:cNvPr>
          <p:cNvSpPr/>
          <p:nvPr/>
        </p:nvSpPr>
        <p:spPr>
          <a:xfrm rot="7896931">
            <a:off x="10733122" y="4237221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9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14:cNvPr>
              <p14:cNvContentPartPr/>
              <p14:nvPr/>
            </p14:nvContentPartPr>
            <p14:xfrm>
              <a:off x="7521969" y="369165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3DF34F-B89B-104B-E2B5-5CAB55F088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3969" y="3584017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9CD4F2B-2960-B87C-A2BC-5AD5F705F25C}"/>
              </a:ext>
            </a:extLst>
          </p:cNvPr>
          <p:cNvSpPr txBox="1"/>
          <p:nvPr/>
        </p:nvSpPr>
        <p:spPr>
          <a:xfrm>
            <a:off x="1156119" y="4339656"/>
            <a:ext cx="92644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h-TH" sz="3500" b="1" dirty="0">
              <a:solidFill>
                <a:srgbClr val="FFC000"/>
              </a:solidFill>
              <a:latin typeface="TH SarabunIT๙" panose="020B0500040200020003" pitchFamily="34" charset="-34"/>
              <a:cs typeface="+mj-cs"/>
            </a:endParaRPr>
          </a:p>
          <a:p>
            <a:pPr algn="ctr"/>
            <a:r>
              <a:rPr lang="th-TH" sz="3500" b="1" dirty="0">
                <a:solidFill>
                  <a:srgbClr val="FFC000"/>
                </a:solidFill>
                <a:latin typeface="TH SarabunIT๙" panose="020B0500040200020003" pitchFamily="34" charset="-34"/>
                <a:cs typeface="+mj-cs"/>
              </a:rPr>
              <a:t>การเรียกดูรายงานสรุปแผน</a:t>
            </a:r>
            <a:r>
              <a:rPr lang="en-US" sz="3500" b="1" dirty="0">
                <a:solidFill>
                  <a:srgbClr val="FFC000"/>
                </a:solidFill>
                <a:latin typeface="TH SarabunIT๙" panose="020B0500040200020003" pitchFamily="34" charset="-34"/>
                <a:cs typeface="+mj-cs"/>
              </a:rPr>
              <a:t>/</a:t>
            </a:r>
            <a:r>
              <a:rPr lang="th-TH" sz="3500" b="1" dirty="0">
                <a:solidFill>
                  <a:srgbClr val="FFC000"/>
                </a:solidFill>
                <a:latin typeface="TH SarabunIT๙" panose="020B0500040200020003" pitchFamily="34" charset="-34"/>
                <a:cs typeface="+mj-cs"/>
              </a:rPr>
              <a:t>ผลการดำเนินงาน</a:t>
            </a:r>
            <a:br>
              <a:rPr lang="th-TH" sz="3500" b="1" dirty="0">
                <a:solidFill>
                  <a:srgbClr val="FFC000"/>
                </a:solidFill>
                <a:latin typeface="TH SarabunIT๙" panose="020B0500040200020003" pitchFamily="34" charset="-34"/>
                <a:cs typeface="+mj-cs"/>
              </a:rPr>
            </a:br>
            <a:r>
              <a:rPr lang="th-TH" sz="3500" b="1" dirty="0">
                <a:solidFill>
                  <a:srgbClr val="FFC000"/>
                </a:solidFill>
                <a:latin typeface="TH SarabunIT๙" panose="020B0500040200020003" pitchFamily="34" charset="-34"/>
                <a:cs typeface="+mj-cs"/>
              </a:rPr>
              <a:t> จากระบบรายงานการพัฒนากำลังคนระดับจังหวัด </a:t>
            </a:r>
            <a:br>
              <a:rPr lang="en-US" sz="3500" b="1" dirty="0">
                <a:solidFill>
                  <a:srgbClr val="FFC000"/>
                </a:solidFill>
                <a:latin typeface="TH SarabunIT๙" panose="020B0500040200020003" pitchFamily="34" charset="-34"/>
                <a:cs typeface="+mj-cs"/>
              </a:rPr>
            </a:br>
            <a:r>
              <a:rPr lang="en-US" sz="3500" b="1" u="sng" dirty="0">
                <a:solidFill>
                  <a:schemeClr val="bg2">
                    <a:lumMod val="40000"/>
                    <a:lumOff val="60000"/>
                  </a:schemeClr>
                </a:solidFill>
                <a:latin typeface="TH SarabunIT๙" panose="020B0500040200020003" pitchFamily="34" charset="-34"/>
                <a:cs typeface="+mj-cs"/>
              </a:rPr>
              <a:t>Dashboard</a:t>
            </a: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69A6D6E7-9B60-74FC-3201-31B30B7892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0920" cy="2474016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A48FDF3-065C-5EE5-DF12-6142CE2799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5672" y="2158704"/>
            <a:ext cx="2305304" cy="2180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2590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9FC60E9-C970-73AB-F404-DE8ACA4C2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343" y="1927360"/>
            <a:ext cx="8709231" cy="4646464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การตรวจสอบ ข้อมูลหน่วยงานภายนอก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63E9FB-1158-AC15-3FD4-024A8B59F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86" y="455234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087393-CF26-3B69-8DFB-5DA369A86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67" y="1209574"/>
            <a:ext cx="402280" cy="430510"/>
          </a:xfrm>
          <a:prstGeom prst="rect">
            <a:avLst/>
          </a:prstGeom>
        </p:spPr>
      </p:pic>
      <p:sp>
        <p:nvSpPr>
          <p:cNvPr id="11" name="Arrow: Down 13">
            <a:extLst>
              <a:ext uri="{FF2B5EF4-FFF2-40B4-BE49-F238E27FC236}">
                <a16:creationId xmlns:a16="http://schemas.microsoft.com/office/drawing/2014/main" id="{BF7D4A6F-4D6E-600B-66BA-84085B01D4C5}"/>
              </a:ext>
            </a:extLst>
          </p:cNvPr>
          <p:cNvSpPr/>
          <p:nvPr/>
        </p:nvSpPr>
        <p:spPr>
          <a:xfrm rot="6146240">
            <a:off x="5934346" y="2994127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C364173A-1D6B-EB9F-230A-CE9C68F3B3B2}"/>
              </a:ext>
            </a:extLst>
          </p:cNvPr>
          <p:cNvSpPr/>
          <p:nvPr/>
        </p:nvSpPr>
        <p:spPr>
          <a:xfrm rot="6146240">
            <a:off x="3667464" y="3699926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6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9FC60E9-C970-73AB-F404-DE8ACA4C2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343" y="1927360"/>
            <a:ext cx="8709231" cy="4646464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การตรวจสอบ ข้อมูลหน่วยงานภายนอก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63E9FB-1158-AC15-3FD4-024A8B59F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86" y="455234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087393-CF26-3B69-8DFB-5DA369A86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67" y="1209574"/>
            <a:ext cx="402280" cy="430510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C364173A-1D6B-EB9F-230A-CE9C68F3B3B2}"/>
              </a:ext>
            </a:extLst>
          </p:cNvPr>
          <p:cNvSpPr/>
          <p:nvPr/>
        </p:nvSpPr>
        <p:spPr>
          <a:xfrm rot="6146240">
            <a:off x="9937940" y="4623563"/>
            <a:ext cx="321221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3ED4A-D9E2-3DC4-E667-3ABDB617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การตรวจสอบ ข้อมูลหน่วยงานภายนอก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63E9FB-1158-AC15-3FD4-024A8B59F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6" y="455234"/>
            <a:ext cx="906897" cy="91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087393-CF26-3B69-8DFB-5DA369A86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67" y="1209574"/>
            <a:ext cx="402280" cy="43051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8EC32D5-3278-2BF7-2DE6-21D82010B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400" y="1925481"/>
            <a:ext cx="9336363" cy="43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46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ป็นแถบสี">
  <a:themeElements>
    <a:clrScheme name="เป็นแถบส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เป็นแถบส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เป็นแถบส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TM03090430[[fn=เป็นแถบสี]]</Template>
  <TotalTime>1706</TotalTime>
  <Words>720</Words>
  <Application>Microsoft Office PowerPoint</Application>
  <PresentationFormat>แบบจอกว้าง</PresentationFormat>
  <Paragraphs>66</Paragraphs>
  <Slides>64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64</vt:i4>
      </vt:variant>
    </vt:vector>
  </HeadingPairs>
  <TitlesOfParts>
    <vt:vector size="70" baseType="lpstr">
      <vt:lpstr>Angsana New</vt:lpstr>
      <vt:lpstr>Corbel</vt:lpstr>
      <vt:lpstr>TH NiramitIT๙</vt:lpstr>
      <vt:lpstr>TH SarabunIT๙</vt:lpstr>
      <vt:lpstr>Wingdings</vt:lpstr>
      <vt:lpstr>เป็นแถบสี</vt:lpstr>
      <vt:lpstr>ระบบฐานข้อมูลการพัฒนากำลังคน  และระบบรายงานการพัฒนากำลังคนระดับจังหวัด  </vt:lpstr>
      <vt:lpstr>ระบบที่เกี่ยวข้อง</vt:lpstr>
      <vt:lpstr>บุคคลากรที่เกี่ยวข้อง</vt:lpstr>
      <vt:lpstr>หัวข้อการบรรยาย</vt:lpstr>
      <vt:lpstr>การตรวจสอบ ข้อมูลหน่วยงานภายนอก</vt:lpstr>
      <vt:lpstr>การตรวจสอบ ข้อมูลหน่วยงานภายนอก</vt:lpstr>
      <vt:lpstr>การตรวจสอบ ข้อมูลหน่วยงานภายนอก</vt:lpstr>
      <vt:lpstr>การตรวจสอบ ข้อมูลหน่วยงานภายนอก</vt:lpstr>
      <vt:lpstr>การตรวจสอบ ข้อมูลหน่วยงานภายนอก</vt:lpstr>
      <vt:lpstr>การตรวจสอบ ข้อมูลหน่วยงานภายนอก</vt:lpstr>
      <vt:lpstr>การเพิ่ม ข้อมูลหน่วยงานภายนอก</vt:lpstr>
      <vt:lpstr>การเพิ่ม ข้อมูลหน่วยงานภายนอก</vt:lpstr>
      <vt:lpstr>การเพิ่ม ข้อมูลหน่วยงานภายนอก</vt:lpstr>
      <vt:lpstr>การเพิ่ม ข้อมูลหน่วยงานภายนอก</vt:lpstr>
      <vt:lpstr>การตรวจสอบสิทธิ์การใช้งานบุคลากรหน่วยงานภายนอก</vt:lpstr>
      <vt:lpstr>การตรวจสอบสิทธิ์การใช้งานบุคลากรหน่วยงานภายนอก</vt:lpstr>
      <vt:lpstr>การตรวจสอบสิทธิ์การใช้งานบุคลากรหน่วยงานภายนอก</vt:lpstr>
      <vt:lpstr>การตรวจสอบสิทธิ์การใช้งานบุคลากรหน่วยงานภายนอก</vt:lpstr>
      <vt:lpstr>การตรวจสอบสิทธิ์การใช้งานบุคลากรหน่วยงานภายนอก</vt:lpstr>
      <vt:lpstr>การตรวจสอบสิทธิ์การใช้งานบุคลากรหน่วยงานภายนอก</vt:lpstr>
      <vt:lpstr>การเพิ่มสิทธิ์การใช้งานระบบให้กับบุคลากรหน่วยงานภายนอก</vt:lpstr>
      <vt:lpstr>การเพิ่มสิทธิ์การใช้งานระบบให้กับบุคลากรหน่วยงานภายนอก</vt:lpstr>
      <vt:lpstr>การเพิ่มสิทธิ์การใช้งานระบบให้กับบุคลากรหน่วยงานภายนอก</vt:lpstr>
      <vt:lpstr>การเพิ่มสิทธิ์การใช้งานระบบให้กับบุคลากรหน่วยงานภายนอก</vt:lpstr>
      <vt:lpstr>การใช้งานระบบฐานข้อมูลการพัฒนากำลังคนระดับจังหวัด (กพร.ปจ.)</vt:lpstr>
      <vt:lpstr>การใช้งานระบบฐานข้อมูลการพัฒนากำลังคนระดับจังหวัด (กพร.ปจ.)</vt:lpstr>
      <vt:lpstr>การใช้งานระบบฐานข้อมูลการพัฒนากำลังคนระดับจังหวัด (กพร.ปจ.)</vt:lpstr>
      <vt:lpstr>การใช้งานระบบฐานข้อมูลการพัฒนากำลังคนระดับจังหวัด (กพร.ปจ.) (บันทึกแผน)</vt:lpstr>
      <vt:lpstr>งานนำเสนอ PowerPoint</vt:lpstr>
      <vt:lpstr>การใช้งานระบบฐานข้อมูลการพัฒนากำลังคนระดับจังหวัด (กพร.ปจ.) (บันทึกแผน)</vt:lpstr>
      <vt:lpstr>การใช้งานระบบฐานข้อมูลการพัฒนากำลังคนระดับจังหวัด (กพร.ปจ.) (บันทึกแผน)</vt:lpstr>
      <vt:lpstr>การใช้งานระบบฐานข้อมูลการพัฒนากำลังคนระดับจังหวัด (กพร.ปจ.) (บันทึกแผน)</vt:lpstr>
      <vt:lpstr>การใช้งานระบบฐานข้อมูลการพัฒนากำลังคนระดับจังหวัด (กพร.ปจ.) (บันทึกผล)</vt:lpstr>
      <vt:lpstr>การใช้งานระบบฐานข้อมูลการพัฒนากำลังคนระดับจังหวัด (กพร.ปจ.) (บันทึกผล)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รายงานสรุปภาพรวมผลการดำเนินงานตามแผนพัฒนากำลังคน</vt:lpstr>
      <vt:lpstr>รายงานสรุปภาพรวมผลการดำเนินงานตามแผนพัฒนากำลังคน</vt:lpstr>
      <vt:lpstr>งานนำเสนอ PowerPoint</vt:lpstr>
      <vt:lpstr>การใช้งานระบบฐานข้อมูลการพัฒนากำลังคนระดับจังหวัด (กพร.ปจ.) (สำหรับ เจ้าหน้าที่หน่วยงานเลขานุการ กพร.ปจ.)</vt:lpstr>
      <vt:lpstr>การใช้งานระบบฐานข้อมูลการพัฒนากำลังคนระดับจังหวัด (กพร.ปจ.) (สำหรับ เจ้าหน้าที่หน่วยงานเลขานุการ กพร.ปจ.)</vt:lpstr>
      <vt:lpstr>งานนำเสนอ PowerPoint</vt:lpstr>
      <vt:lpstr>การใช้งานระบบฐานข้อมูลการพัฒนากำลังคนระดับจังหวัด (กพร.ปจ.) (สำหรับ เจ้าหน้าที่หน่วยงานเลขานุการ กพร.ปจ.)</vt:lpstr>
      <vt:lpstr>การใช้งานระบบฐานข้อมูลการพัฒนากำลังคนระดับจังหวัด (กพร.ปจ.) (สำหรับ เจ้าหน้าที่หน่วยงานเลขานุการ กพร.ปจ.)</vt:lpstr>
      <vt:lpstr>การใช้งานระบบฐานข้อมูลการพัฒนากำลังคนระดับจังหวัด (กพร.ปจ.) (สำหรับ เจ้าหน้าที่หน่วยงานเลขานุการ กพร.ปจ.)</vt:lpstr>
      <vt:lpstr>งานนำเสนอ PowerPoint</vt:lpstr>
      <vt:lpstr>งานนำเสนอ PowerPoint</vt:lpstr>
      <vt:lpstr>การใช้งานระบบฐานข้อมูลการพัฒนากำลังคนระดับจังหวัด (กพร.ปจ.) (สำหรับ เจ้าหน้าที่หน่วยงานเลขานุการ กพร.ปจ.)</vt:lpstr>
      <vt:lpstr>งานนำเสนอ PowerPoint</vt:lpstr>
      <vt:lpstr>การใช้งานระบบฐานข้อมูลการพัฒนากำลังคนระดับจังหวัด (กพร.ปจ.) (สำหรับ เจ้าหน้าที่กองแผนงานและสารสนเทศ)</vt:lpstr>
      <vt:lpstr>การใช้งานระบบฐานข้อมูลการพัฒนากำลังคนระดับจังหวัด (กพร.ปจ.) (สำหรับ เจ้าหน้าที่กองแผนงานและสารสนเทศ)</vt:lpstr>
      <vt:lpstr>การใช้งานระบบฐานข้อมูลการพัฒนากำลังคนระดับจังหวัด (กพร.ปจ.) (สำหรับ เจ้าหน้าที่กองแผนงานและสารสนเทศ)</vt:lpstr>
      <vt:lpstr>งานนำเสนอ PowerPoint</vt:lpstr>
      <vt:lpstr>การใช้งานระบบฐานข้อมูลการพัฒนากำลังคนระดับจังหวัด (กพร.ปจ.) (สำหรับ เจ้าหน้าที่กองแผนงานและสารสนเทศ)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การใช้งานระบบฐานข้อมูลการพัฒนากำลังคนระดับจังหวัด (กพร.ปจ.) (สำหรับ เจ้าหน้าที่กองแผนงานและสารสนเทศ)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ระบบฐานข้อมูลการพัฒนากำลังคน  และระบบรายงานการพัฒนากำลังคนระดับจังหวัด</dc:title>
  <dc:creator>Yot_ictm 20</dc:creator>
  <cp:lastModifiedBy>Yot_ictm 20</cp:lastModifiedBy>
  <cp:revision>46</cp:revision>
  <dcterms:created xsi:type="dcterms:W3CDTF">2023-01-27T07:01:19Z</dcterms:created>
  <dcterms:modified xsi:type="dcterms:W3CDTF">2023-02-01T07:02:27Z</dcterms:modified>
</cp:coreProperties>
</file>