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58" r:id="rId4"/>
    <p:sldId id="261" r:id="rId5"/>
    <p:sldId id="262" r:id="rId6"/>
    <p:sldId id="263" r:id="rId7"/>
    <p:sldId id="264" r:id="rId8"/>
    <p:sldId id="269" r:id="rId9"/>
    <p:sldId id="270" r:id="rId10"/>
    <p:sldId id="271" r:id="rId11"/>
    <p:sldId id="265" r:id="rId12"/>
    <p:sldId id="272" r:id="rId13"/>
    <p:sldId id="266" r:id="rId14"/>
    <p:sldId id="276" r:id="rId15"/>
    <p:sldId id="279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453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008" y="2404534"/>
            <a:ext cx="9955850" cy="1646302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การติดตามและประเมินผลการพัฒนาฝีมือแรงงาน</a:t>
            </a:r>
            <a:b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en-US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ปีงบประมาณ พ.ศ. 2561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698" y="5272882"/>
            <a:ext cx="7766936" cy="1700486"/>
          </a:xfrm>
        </p:spPr>
        <p:txBody>
          <a:bodyPr>
            <a:noAutofit/>
          </a:bodyPr>
          <a:lstStyle/>
          <a:p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นางสาวนราภรณ์ สุวรรณประเสริฐ</a:t>
            </a:r>
          </a:p>
          <a:p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กลุ่มงานสถิติและประเมินผล</a:t>
            </a:r>
          </a:p>
          <a:p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กองแผนงานและสารสนเทศ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283061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ปัจจัยนำเข้า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Input) 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18" y="1465645"/>
            <a:ext cx="10258890" cy="539235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๑) สพร/สนพ มีการจัดทำแผนการดำเนินงานที่ชัดเจน ครอบคลุม และเหมาะสม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๒) เจ้าหน้าที่ สพร/สนพ สามารถชี้แจงข้อมูลการฝึกให้กับ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สถานประกอบกิจการและผู้เข้ารับการฝึกได้อย่างชัดเจนและถูกต้อง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๓) ขาดรายละเอียดของหลักสูตรการฝึกในฐานข้อมูลของกรมพัฒนาฝีมือแรงงาน (กรณีหลักสูตรในพื้นที่)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๔) เจ้าหน้าที่ สพร/สนพ ร้อยละ 72.97 เห็นว่างบประมาณที่ได้รับการจัดสรร และครุภัณฑ์การฝึก มีความเพียงพอและเหมาะสม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5) ผู้เข้ารับการฝึกเห็นว่าการประชาสัมพันธ์มีความเหมาะสมและหลากหลาย เข้าถึงกลุ่มเป้าหมายได้จริง</a:t>
            </a:r>
          </a:p>
        </p:txBody>
      </p:sp>
    </p:spTree>
    <p:extLst>
      <p:ext uri="{BB962C8B-B14F-4D97-AF65-F5344CB8AC3E}">
        <p14:creationId xmlns:p14="http://schemas.microsoft.com/office/powerpoint/2010/main" val="361987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๖. บริบท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Context) 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32620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ทุกโครงการสอดคล้องกับแผนยุทธศาสตร์ชาติ 20 ปี  แผนพัฒนาเศรษฐกิจและสังคมแห่งชาติ ฉบับที่ 12  นโยบายคณะรัฐมนตรี  แผนแม่บทด้านแรงงาน  และแผนยุทธศาสตร์กรมพัฒนาฝีมือแรงงาน </a:t>
            </a:r>
          </a:p>
        </p:txBody>
      </p:sp>
    </p:spTree>
    <p:extLst>
      <p:ext uri="{BB962C8B-B14F-4D97-AF65-F5344CB8AC3E}">
        <p14:creationId xmlns:p14="http://schemas.microsoft.com/office/powerpoint/2010/main" val="321826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๗. ข้อเสนอแนะ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3933"/>
            <a:ext cx="9307914" cy="49168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๗.1 ข้อเสนอแนะในการประเมินผลกระทบ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ตัวชี้วัดผลิตภาพแรงงานที่เพิ่มขึ้น เนื่องจากผลิตภาพแรงงาน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มีค่าแปรผันตาม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GDP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ซึ่งปัจจัยส่วนใหญ่อยู่นอกเหนือจากภารกิจของ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กรมพัฒนาฝีมือแรงงาน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ควรมีการพัฒนาดัชนีชี้วัดที่สะท้อนศักยภาพการทำงานของ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ผู้ผ่านการฝึก ได้แก่ ความรู้ ความสามารถ ทักษะ ทัศนคติ ความพึงพอใจ ขั้นตอนการทำงาน เวลาที่ใช้ในการทำงาน ความปลอดภัยในการทำงาน 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และการแก้ไขปัญหา เป็นต้น </a:t>
            </a:r>
          </a:p>
        </p:txBody>
      </p:sp>
    </p:spTree>
    <p:extLst>
      <p:ext uri="{BB962C8B-B14F-4D97-AF65-F5344CB8AC3E}">
        <p14:creationId xmlns:p14="http://schemas.microsoft.com/office/powerpoint/2010/main" val="380517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๗. ข้อเสนอแนะ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3701"/>
            <a:ext cx="9307914" cy="352697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๗.๒ ข้อเสนอแนะในการประเมินความคุ้มค่า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๑) ควรประเมินจากต้นทุนของ สพร/สนพ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2) ควรประเมินจากต้นทุนส่วนบุคคลของผู้เข้ารับการฝึกอบรม</a:t>
            </a:r>
          </a:p>
        </p:txBody>
      </p:sp>
    </p:spTree>
    <p:extLst>
      <p:ext uri="{BB962C8B-B14F-4D97-AF65-F5344CB8AC3E}">
        <p14:creationId xmlns:p14="http://schemas.microsoft.com/office/powerpoint/2010/main" val="287656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๗. ข้อเสนอแนะ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06" y="1514252"/>
            <a:ext cx="9902274" cy="51318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๗.๓ ข้อเสนอแนะด้านหลักสูตร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๑) ควรปรับปรุงฐานข้อมูลหลักสูตรให้เป็นปัจจุบัน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2) ควรมีการระบุรายละเอียดหลักสูตรของ สพร/สนพ ในฐานข้อมูล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3) ควรมีการทบทวนหลักสูตรกลางของกรมพัฒนาฝีมือแรงงาน 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การยุบ/รวม/ปรับปรุงหลักสูตรที่มีความซ้ำซ้อนกัน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4) ควรมีการปรับปรุงหลักสูตรตามรอบระยะเวลา เช่น 3 ปี หรือ 5 ปี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5) ควรกำหนดความชัดเจนของหลักสูตรการฝึกอาชีพเสริมให้มีกระบวนการฝึกหรือกลุ่มเป้าหมายที่ไม่ซ้ำซ้อนกับการฝึกของหน่วยงานอื่น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6) ควรกำหนดวิธีการวัดและประเมินผลการฝึกไว้ในหลักสูตร</a:t>
            </a:r>
          </a:p>
        </p:txBody>
      </p:sp>
    </p:spTree>
    <p:extLst>
      <p:ext uri="{BB962C8B-B14F-4D97-AF65-F5344CB8AC3E}">
        <p14:creationId xmlns:p14="http://schemas.microsoft.com/office/powerpoint/2010/main" val="225602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๗. ข้อเสนอแนะ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030" y="1954785"/>
            <a:ext cx="9408498" cy="39613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๗.๔ ข้อเสนอแนะด้านหลักสูตรการติดตามและประเมินผล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๑) ควรดำเนินการติดตามและประเมินผล ทั้งก่อนเริ่มโครงการ ระหว่างดำเนินการ และหลังสิ้นสุดโครงการ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๒) ควรมีการปรับวิธีการและเครื่องมือในการติดตามและประเมินผล ให้ครอบคลุมทั้งด้านผลผลิต ผลลัพธ์ และผลกระทบ เพื่อวิเคราะห์ความสำเร็จหรือความล้มเหลวในการดำเนินงาน</a:t>
            </a:r>
          </a:p>
        </p:txBody>
      </p:sp>
    </p:spTree>
    <p:extLst>
      <p:ext uri="{BB962C8B-B14F-4D97-AF65-F5344CB8AC3E}">
        <p14:creationId xmlns:p14="http://schemas.microsoft.com/office/powerpoint/2010/main" val="167006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46" y="2681797"/>
            <a:ext cx="8596668" cy="2127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6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ขอบคุณค่ะ</a:t>
            </a:r>
          </a:p>
        </p:txBody>
      </p:sp>
    </p:spTree>
    <p:extLst>
      <p:ext uri="{BB962C8B-B14F-4D97-AF65-F5344CB8AC3E}">
        <p14:creationId xmlns:p14="http://schemas.microsoft.com/office/powerpoint/2010/main" val="65448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10" y="463296"/>
            <a:ext cx="9198186" cy="834639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การติดตามและประเมินผลการพัฒนาฝีมือแรงงาน ปี 2561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795" y="1579098"/>
            <a:ext cx="6958297" cy="4876565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ผลกระทบ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Impact)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1) </a:t>
            </a:r>
            <a:r>
              <a:rPr lang="th-TH" sz="3200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ผลิตภาพแรงงาน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2) ความคุ้มค่าของโครงการ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ผลลัพธ์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Outcome)</a:t>
            </a:r>
            <a:endParaRPr lang="th-TH" sz="3200" b="1" dirty="0">
              <a:solidFill>
                <a:schemeClr val="accent5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3. ผลผลิต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Output)</a:t>
            </a:r>
            <a:endParaRPr lang="th-TH" sz="3200" b="1" dirty="0">
              <a:solidFill>
                <a:schemeClr val="accent5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กระบวนการในการดำเนินงานตามโครงการ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Process)</a:t>
            </a:r>
            <a:endParaRPr lang="th-TH" sz="3200" b="1" dirty="0">
              <a:solidFill>
                <a:schemeClr val="accent5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ปัจจัยนำเข้า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Input)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๖. บริบท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Context)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๗. ข้อเสนอแนะ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sz="3200" b="1" dirty="0">
              <a:solidFill>
                <a:schemeClr val="accent5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515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 ผลกระทบ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Impact)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9964"/>
            <a:ext cx="8596668" cy="476142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1.1 ผลิตภาพแรงงาน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ในปี 2561 มีผลิตภาพแรงงานเพิ่มขึ้นร้อยละ 2.55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จากการสัมภาษณ์เชิงลึก พบว่า ผู้ผ่านการฝึกอบรม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๑) มีการนำความรู้ และทักษะไปประยุกต์ใช้ในการทำงาน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	   ๒) คำนึงถึงความปลอดภัยในการทำงาน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๓) ทำงานได้อย่างถูกต้อง รวดเร็ว และเป็นระบบ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๔) สามารถแก้ปัญหาที่เกิดขึ้น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	   ๕) ทำงานได้หลากหลายมากขึ้น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th-TH" sz="3600" dirty="0">
              <a:solidFill>
                <a:schemeClr val="accent5">
                  <a:lumMod val="50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3600" dirty="0">
              <a:solidFill>
                <a:schemeClr val="accent5">
                  <a:lumMod val="50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019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 ผลกระทบ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Impact)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062" y="1575372"/>
            <a:ext cx="9627954" cy="5364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1.2 ความคุ้มค่าของโครงการ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1) โครงการเพิ่มศักยภาพแรงงานรองรับ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Thailand 4.0 </a:t>
            </a: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มีความคุ้มค่า 4.1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๒) โครงการเพิ่มทักษะกำลังแรงงานในพื้นที่ 10 จังหวัด ในพื้นที่เขตพัฒนาเศรษฐกิจพิเศษ มีความคุ้มค่า 3.27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3) โครงการฝึกอบรมพัฒนาทักษะแรงงานกลุ่มเป้าหมายเฉพาะ</a:t>
            </a:r>
            <a:b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เพื่อเพิ่มโอกาสในการประกอบอาชีพ มีความคุ้มค่า 2.59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๔) โครงการเพิ่มผลิตภาพแรงงานสู่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SME 4.0 </a:t>
            </a: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มีความคุ้มค่า 2.39</a:t>
            </a:r>
          </a:p>
        </p:txBody>
      </p:sp>
    </p:spTree>
    <p:extLst>
      <p:ext uri="{BB962C8B-B14F-4D97-AF65-F5344CB8AC3E}">
        <p14:creationId xmlns:p14="http://schemas.microsoft.com/office/powerpoint/2010/main" val="244200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 ผลกระทบ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Impact)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02220"/>
            <a:ext cx="9015984" cy="5172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1.2 ความคุ้มค่าของโครงการ </a:t>
            </a: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(ต่อ)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๕) โครงการฝึกอบรมแรงงานผู้สูงอายุเพื่อเพิ่มทักษะและโอกาส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ในการประกอบอาชีพ มีความคุ้มค่า 2.11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6) </a:t>
            </a:r>
            <a:r>
              <a:rPr lang="th-TH" sz="3600" spc="-5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โครงการพัฒนาฝีมือให้แก่กลุ่มวิสาหกิจชุมชนและผู้มีรายได้น้อย </a:t>
            </a:r>
            <a:br>
              <a:rPr lang="th-TH" sz="3600" spc="-5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มีความคุ้มค่า 1.7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7) โครงการศูนย์ฝึกอบรมเทคโนโลยีชั้นสูงรองรับอุตสาหกรรม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แห่งอนาคต มีความคุ้มค่า 1.32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8) โครงการยกระดับแรงงานไทยให้ได้มาตรฐานฝีมือแรงงาน 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มีความคุ้มค่า 1.10</a:t>
            </a:r>
          </a:p>
        </p:txBody>
      </p:sp>
    </p:spTree>
    <p:extLst>
      <p:ext uri="{BB962C8B-B14F-4D97-AF65-F5344CB8AC3E}">
        <p14:creationId xmlns:p14="http://schemas.microsoft.com/office/powerpoint/2010/main" val="3210993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59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ผลลัพธ์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Outcome)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094" y="1493077"/>
            <a:ext cx="8596668" cy="509060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2.1 </a:t>
            </a:r>
            <a:r>
              <a:rPr lang="th-TH" sz="36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ประเด็น</a:t>
            </a: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sz="36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มีงานทำ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โครงการเพิ่มทักษะกำลังแรงงานในพื้นที่ 10 จังหวัด ในพื้นที่</a:t>
            </a:r>
            <a:b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เขตพัฒนาเศรษฐกิจพิเศษ มีงานทำร้อยละ 61.17 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h-TH" sz="3600" b="1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2.2 ประเด็นการได้เลื่อนขั้น เลื่อนตำแหน่ง หรือได้รับค่าจ้างเพิ่มขึ้น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1. โครงการเพิ่มผลิตภาพแรงงานสู่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SME </a:t>
            </a: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 96.05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2. โครงการศูนย์ฝึกอบรมเทคโนโลยีชั้นสูงรองรับอุตสาหกรรม</a:t>
            </a:r>
            <a:b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แห่งอนาคต ร้อยละ 95.15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๓. โครงการยกระดับแรงงานไทยให้ได้มาตรฐานฝีมือแรงงาน </a:t>
            </a:r>
            <a:b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4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 93.57</a:t>
            </a:r>
          </a:p>
        </p:txBody>
      </p:sp>
    </p:spTree>
    <p:extLst>
      <p:ext uri="{BB962C8B-B14F-4D97-AF65-F5344CB8AC3E}">
        <p14:creationId xmlns:p14="http://schemas.microsoft.com/office/powerpoint/2010/main" val="268614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86269"/>
            <a:ext cx="9143322" cy="4359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2.3 ประเด็นการนำความรู้ไปใช้ในชีวิตประจำวัน    </a:t>
            </a:r>
          </a:p>
          <a:p>
            <a:pPr marL="0" indent="0"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๑. โครงการพัฒนาฝีมือให้แก่กลุ่มวิสาหกิจชุมชนและผู้มีรายได้น้อย ร้อยละ 90.39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2. โครงการฝึกอบรมแรงงานผู้สูงอายุเพื่อเพิ่มทักษะและโอกาส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ในการประกอบอาชีพ ร้อยละ 88.89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3. โครงการฝึกอบรมพัฒนาทักษะแรงงานกลุ่มเป้าหมายเฉพาะ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เพื่อเพิ่มโอกาสในการประกอบอาชีพ ร้อยละ 88.18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ผลลัพธ์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Outcome)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397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3.  ผลผลิต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Output) 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๑) ในภาพรวมและรายโครงการมีผู้เข้ารับการพัฒนาฝีมือแรงงาน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เป็นไปตามแผนการพัฒนาฝีมือแรงงาน คือ ร้อยละ 100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๒) หลักสูตรยกระดับฝีมือสอดคล้องกับความต้องการของ</a:t>
            </a:r>
            <a:b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สถานประกอบกิจการ </a:t>
            </a:r>
          </a:p>
        </p:txBody>
      </p:sp>
    </p:spTree>
    <p:extLst>
      <p:ext uri="{BB962C8B-B14F-4D97-AF65-F5344CB8AC3E}">
        <p14:creationId xmlns:p14="http://schemas.microsoft.com/office/powerpoint/2010/main" val="280703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78730" cy="1320800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 กระบวนการในการดำเนินงานตามโครงการ (</a:t>
            </a:r>
            <a:r>
              <a:rPr lang="en-US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Process)</a:t>
            </a:r>
            <a:endParaRPr lang="th-TH" sz="44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7873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๑) เจ้าหน้าที่ สพร/สนพ ร้อยละ 80 มีความคิดเห็นว่า การจัดประชุมชี้แจงโครงการในระดับกรม และระดับจังหวัด มีความชัดเจน และเหมาะสม  </a:t>
            </a:r>
          </a:p>
          <a:p>
            <a:pPr marL="0" indent="0">
              <a:buNone/>
            </a:pP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2) สพร/สนพ มีการกำกับดูแลการดำเนินโครงการผ่านการประชุม และมีการติดตามผลโครงการฯ โดยใช้แบบสอบถามที่กรมพัฒนาฝีมือแรงงานกำหนดไว้เป็นหลัก </a:t>
            </a:r>
          </a:p>
        </p:txBody>
      </p:sp>
    </p:spTree>
    <p:extLst>
      <p:ext uri="{BB962C8B-B14F-4D97-AF65-F5344CB8AC3E}">
        <p14:creationId xmlns:p14="http://schemas.microsoft.com/office/powerpoint/2010/main" val="13327622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622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TH SarabunIT๙</vt:lpstr>
      <vt:lpstr>Trebuchet MS</vt:lpstr>
      <vt:lpstr>Wingdings 3</vt:lpstr>
      <vt:lpstr>Facet</vt:lpstr>
      <vt:lpstr>การติดตามและประเมินผลการพัฒนาฝีมือแรงงาน  ปีงบประมาณ พ.ศ. 2561</vt:lpstr>
      <vt:lpstr>การติดตามและประเมินผลการพัฒนาฝีมือแรงงาน ปี 2561 </vt:lpstr>
      <vt:lpstr>1.  ผลกระทบ (Impact)</vt:lpstr>
      <vt:lpstr>1.  ผลกระทบ (Impact)</vt:lpstr>
      <vt:lpstr>1.  ผลกระทบ (Impact)</vt:lpstr>
      <vt:lpstr>2. ผลลัพธ์ (Outcome)</vt:lpstr>
      <vt:lpstr>2. ผลลัพธ์ (Outcome)</vt:lpstr>
      <vt:lpstr>3.  ผลผลิต (Output) </vt:lpstr>
      <vt:lpstr>4.  กระบวนการในการดำเนินงานตามโครงการ (Process)</vt:lpstr>
      <vt:lpstr>5. ปัจจัยนำเข้า (Input) </vt:lpstr>
      <vt:lpstr>๖. บริบท (Context) </vt:lpstr>
      <vt:lpstr>๗. ข้อเสนอแนะ</vt:lpstr>
      <vt:lpstr>๗. ข้อเสนอแนะ</vt:lpstr>
      <vt:lpstr>๗. ข้อเสนอแนะ</vt:lpstr>
      <vt:lpstr>๗. ข้อเสนอแนะ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การติดตามและประเมินผลการพัฒนาฝีมือแรงงาน  ปีงบประมาณ พ.ศ. 2561 และ 2562 </dc:title>
  <dc:creator>ภารินี หงษ์แพง</dc:creator>
  <cp:lastModifiedBy>ภารินี หงษ์แพง</cp:lastModifiedBy>
  <cp:revision>41</cp:revision>
  <dcterms:created xsi:type="dcterms:W3CDTF">2019-09-11T04:50:41Z</dcterms:created>
  <dcterms:modified xsi:type="dcterms:W3CDTF">2019-09-11T09:43:28Z</dcterms:modified>
</cp:coreProperties>
</file>