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18"/>
  </p:notesMasterIdLst>
  <p:handoutMasterIdLst>
    <p:handoutMasterId r:id="rId19"/>
  </p:handoutMasterIdLst>
  <p:sldIdLst>
    <p:sldId id="265" r:id="rId2"/>
    <p:sldId id="348" r:id="rId3"/>
    <p:sldId id="340" r:id="rId4"/>
    <p:sldId id="302" r:id="rId5"/>
    <p:sldId id="341" r:id="rId6"/>
    <p:sldId id="342" r:id="rId7"/>
    <p:sldId id="350" r:id="rId8"/>
    <p:sldId id="344" r:id="rId9"/>
    <p:sldId id="351" r:id="rId10"/>
    <p:sldId id="349" r:id="rId11"/>
    <p:sldId id="352" r:id="rId12"/>
    <p:sldId id="345" r:id="rId13"/>
    <p:sldId id="346" r:id="rId14"/>
    <p:sldId id="353" r:id="rId15"/>
    <p:sldId id="354" r:id="rId16"/>
    <p:sldId id="307" r:id="rId17"/>
  </p:sldIdLst>
  <p:sldSz cx="9144000" cy="6858000" type="screen4x3"/>
  <p:notesSz cx="6797675" cy="9928225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ndara" panose="020E0502030303020204" pitchFamily="34" charset="0"/>
        <a:ea typeface="+mn-ea"/>
        <a:cs typeface="Angsana New" panose="02020603050405020304" pitchFamily="18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ndara" panose="020E0502030303020204" pitchFamily="34" charset="0"/>
        <a:ea typeface="+mn-ea"/>
        <a:cs typeface="Angsana New" panose="02020603050405020304" pitchFamily="18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ndara" panose="020E0502030303020204" pitchFamily="34" charset="0"/>
        <a:ea typeface="+mn-ea"/>
        <a:cs typeface="Angsana New" panose="02020603050405020304" pitchFamily="18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ndara" panose="020E0502030303020204" pitchFamily="34" charset="0"/>
        <a:ea typeface="+mn-ea"/>
        <a:cs typeface="Angsana New" panose="02020603050405020304" pitchFamily="18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ndara" panose="020E0502030303020204" pitchFamily="34" charset="0"/>
        <a:ea typeface="+mn-ea"/>
        <a:cs typeface="Angsana New" panose="02020603050405020304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andara" panose="020E0502030303020204" pitchFamily="34" charset="0"/>
        <a:ea typeface="+mn-ea"/>
        <a:cs typeface="Angsana New" panose="02020603050405020304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andara" panose="020E0502030303020204" pitchFamily="34" charset="0"/>
        <a:ea typeface="+mn-ea"/>
        <a:cs typeface="Angsana New" panose="02020603050405020304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andara" panose="020E0502030303020204" pitchFamily="34" charset="0"/>
        <a:ea typeface="+mn-ea"/>
        <a:cs typeface="Angsana New" panose="02020603050405020304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andara" panose="020E0502030303020204" pitchFamily="34" charset="0"/>
        <a:ea typeface="+mn-ea"/>
        <a:cs typeface="Angsana New" panose="02020603050405020304" pitchFamily="18" charset="-34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3300"/>
    <a:srgbClr val="CCCCFF"/>
    <a:srgbClr val="000099"/>
    <a:srgbClr val="E7E7FF"/>
    <a:srgbClr val="B3B3FF"/>
    <a:srgbClr val="9999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ลักษณะสีอ่อน 2 - เน้น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ลักษณะสีปานกลาง 4 - เน้น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660"/>
  </p:normalViewPr>
  <p:slideViewPr>
    <p:cSldViewPr>
      <p:cViewPr varScale="1">
        <p:scale>
          <a:sx n="47" d="100"/>
          <a:sy n="47" d="100"/>
        </p:scale>
        <p:origin x="-13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>
            <a:extLst>
              <a:ext uri="{FF2B5EF4-FFF2-40B4-BE49-F238E27FC236}">
                <a16:creationId xmlns="" xmlns:a16="http://schemas.microsoft.com/office/drawing/2014/main" id="{B6639A9B-20CC-44FB-BA0F-B71B9948CE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="" xmlns:a16="http://schemas.microsoft.com/office/drawing/2014/main" id="{BDF0DDBD-AEFB-4B04-ADDD-1FB60D7B7A5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9AD994-1194-4111-BEC7-7EDD313A77A2}" type="datetimeFigureOut">
              <a:rPr lang="th-TH"/>
              <a:pPr>
                <a:defRPr/>
              </a:pPr>
              <a:t>11/09/62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="" xmlns:a16="http://schemas.microsoft.com/office/drawing/2014/main" id="{DB7B6250-4AC6-4D81-BE3C-BD41129BAC4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แทนหมายเลขภาพนิ่ง 4">
            <a:extLst>
              <a:ext uri="{FF2B5EF4-FFF2-40B4-BE49-F238E27FC236}">
                <a16:creationId xmlns="" xmlns:a16="http://schemas.microsoft.com/office/drawing/2014/main" id="{D059A49B-2EFC-45C7-9CFA-6735B19ED8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330" tIns="45665" rIns="91330" bIns="456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Cordia New" panose="020B0304020202020204" pitchFamily="34" charset="-34"/>
              </a:defRPr>
            </a:lvl1pPr>
          </a:lstStyle>
          <a:p>
            <a:pPr>
              <a:defRPr/>
            </a:pPr>
            <a:fld id="{EB2782E9-0B99-491C-A3E3-DB60F1C2883E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758893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>
            <a:extLst>
              <a:ext uri="{FF2B5EF4-FFF2-40B4-BE49-F238E27FC236}">
                <a16:creationId xmlns="" xmlns:a16="http://schemas.microsoft.com/office/drawing/2014/main" id="{82976EB5-DD70-4D2C-8D79-CE618878DB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="" xmlns:a16="http://schemas.microsoft.com/office/drawing/2014/main" id="{C0AC8818-A4BB-432F-B05F-2212BF30A04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B76F33F-7CD8-416B-BE52-ABE34D20467D}" type="datetimeFigureOut">
              <a:rPr lang="th-TH"/>
              <a:pPr>
                <a:defRPr/>
              </a:pPr>
              <a:t>11/09/62</a:t>
            </a:fld>
            <a:endParaRPr lang="th-TH"/>
          </a:p>
        </p:txBody>
      </p:sp>
      <p:sp>
        <p:nvSpPr>
          <p:cNvPr id="4" name="ตัวแทนรูปบนภาพนิ่ง 3">
            <a:extLst>
              <a:ext uri="{FF2B5EF4-FFF2-40B4-BE49-F238E27FC236}">
                <a16:creationId xmlns="" xmlns:a16="http://schemas.microsoft.com/office/drawing/2014/main" id="{6DEC668E-181B-4E60-BDC7-0B0DD562F2D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pPr lvl="0"/>
            <a:endParaRPr lang="th-TH" noProof="0"/>
          </a:p>
        </p:txBody>
      </p:sp>
      <p:sp>
        <p:nvSpPr>
          <p:cNvPr id="5" name="ตัวแทนบันทึกย่อ 4">
            <a:extLst>
              <a:ext uri="{FF2B5EF4-FFF2-40B4-BE49-F238E27FC236}">
                <a16:creationId xmlns="" xmlns:a16="http://schemas.microsoft.com/office/drawing/2014/main" id="{14FB4C65-ACCB-42E1-91D9-B1F70E1A49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16463"/>
            <a:ext cx="5437187" cy="4467225"/>
          </a:xfrm>
          <a:prstGeom prst="rect">
            <a:avLst/>
          </a:prstGeom>
        </p:spPr>
        <p:txBody>
          <a:bodyPr vert="horz" lIns="91330" tIns="45665" rIns="91330" bIns="45665" rtlCol="0"/>
          <a:lstStyle/>
          <a:p>
            <a:pPr lvl="0"/>
            <a:r>
              <a:rPr lang="th-TH" noProof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/>
              <a:t>ระดับที่สอง</a:t>
            </a:r>
          </a:p>
          <a:p>
            <a:pPr lvl="2"/>
            <a:r>
              <a:rPr lang="th-TH" noProof="0"/>
              <a:t>ระดับที่สาม</a:t>
            </a:r>
          </a:p>
          <a:p>
            <a:pPr lvl="3"/>
            <a:r>
              <a:rPr lang="th-TH" noProof="0"/>
              <a:t>ระดับที่สี่</a:t>
            </a:r>
          </a:p>
          <a:p>
            <a:pPr lvl="4"/>
            <a:r>
              <a:rPr lang="th-TH" noProof="0"/>
              <a:t>ระดับที่ห้า</a:t>
            </a:r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="" xmlns:a16="http://schemas.microsoft.com/office/drawing/2014/main" id="{868F7585-7C5E-4D7C-B0ED-756042BF660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แทนหมายเลขภาพนิ่ง 6">
            <a:extLst>
              <a:ext uri="{FF2B5EF4-FFF2-40B4-BE49-F238E27FC236}">
                <a16:creationId xmlns="" xmlns:a16="http://schemas.microsoft.com/office/drawing/2014/main" id="{5FBDC15C-968C-4948-9DB2-DE2120C5D9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330" tIns="45665" rIns="91330" bIns="456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F6B4855-4F72-4F7F-A688-D25EC46E7821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989429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รูปบนภาพนิ่ง 1">
            <a:extLst>
              <a:ext uri="{FF2B5EF4-FFF2-40B4-BE49-F238E27FC236}">
                <a16:creationId xmlns="" xmlns:a16="http://schemas.microsoft.com/office/drawing/2014/main" id="{93B91798-A4DD-4180-8DD6-80CED94429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ตัวแทนบันทึกย่อ 2">
            <a:extLst>
              <a:ext uri="{FF2B5EF4-FFF2-40B4-BE49-F238E27FC236}">
                <a16:creationId xmlns="" xmlns:a16="http://schemas.microsoft.com/office/drawing/2014/main" id="{82EB4B7F-6F78-4141-829A-75B6F09D42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  <p:sp>
        <p:nvSpPr>
          <p:cNvPr id="8196" name="ตัวแทนหมายเลขภาพนิ่ง 3">
            <a:extLst>
              <a:ext uri="{FF2B5EF4-FFF2-40B4-BE49-F238E27FC236}">
                <a16:creationId xmlns="" xmlns:a16="http://schemas.microsoft.com/office/drawing/2014/main" id="{DBFC1CCE-B7D4-4100-A1FF-F9F630BF85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1363" indent="-28416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1413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597025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4225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D820AB38-8826-4005-82CE-216790A056F0}" type="slidenum">
              <a:rPr lang="th-TH" altLang="en-US" smtClean="0">
                <a:latin typeface="Candara" panose="020E0502030303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1</a:t>
            </a:fld>
            <a:endParaRPr lang="th-TH" altLang="en-US">
              <a:latin typeface="Candara" panose="020E0502030303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4871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ตัวแทนรูปบนภาพนิ่ง 1">
            <a:extLst>
              <a:ext uri="{FF2B5EF4-FFF2-40B4-BE49-F238E27FC236}">
                <a16:creationId xmlns="" xmlns:a16="http://schemas.microsoft.com/office/drawing/2014/main" id="{59853463-CA7F-487B-90D9-AD79A115E5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ตัวแทนบันทึกย่อ 2">
            <a:extLst>
              <a:ext uri="{FF2B5EF4-FFF2-40B4-BE49-F238E27FC236}">
                <a16:creationId xmlns="" xmlns:a16="http://schemas.microsoft.com/office/drawing/2014/main" id="{001AC3C0-E7C6-4475-B7B5-689602EF17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  <p:sp>
        <p:nvSpPr>
          <p:cNvPr id="28676" name="ตัวแทนหมายเลขภาพนิ่ง 3">
            <a:extLst>
              <a:ext uri="{FF2B5EF4-FFF2-40B4-BE49-F238E27FC236}">
                <a16:creationId xmlns="" xmlns:a16="http://schemas.microsoft.com/office/drawing/2014/main" id="{870F46E2-A592-4A3A-ACAB-AE1E153976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1363" indent="-28416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1413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597025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4225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0F67FE25-137D-4304-9B3D-4D717499C509}" type="slidenum">
              <a:rPr lang="th-TH" altLang="en-US" smtClean="0">
                <a:solidFill>
                  <a:srgbClr val="000000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12</a:t>
            </a:fld>
            <a:endParaRPr lang="th-TH" altLang="en-US">
              <a:solidFill>
                <a:srgbClr val="000000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19468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ตัวแทนรูปบนภาพนิ่ง 1">
            <a:extLst>
              <a:ext uri="{FF2B5EF4-FFF2-40B4-BE49-F238E27FC236}">
                <a16:creationId xmlns="" xmlns:a16="http://schemas.microsoft.com/office/drawing/2014/main" id="{CD39655C-D0EA-4106-B31D-D43EEA430C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ตัวแทนบันทึกย่อ 2">
            <a:extLst>
              <a:ext uri="{FF2B5EF4-FFF2-40B4-BE49-F238E27FC236}">
                <a16:creationId xmlns="" xmlns:a16="http://schemas.microsoft.com/office/drawing/2014/main" id="{98BA9349-4BC2-43CE-83E8-E3B528F544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  <p:sp>
        <p:nvSpPr>
          <p:cNvPr id="30724" name="ตัวแทนหมายเลขภาพนิ่ง 3">
            <a:extLst>
              <a:ext uri="{FF2B5EF4-FFF2-40B4-BE49-F238E27FC236}">
                <a16:creationId xmlns="" xmlns:a16="http://schemas.microsoft.com/office/drawing/2014/main" id="{C8A14469-FCFA-452D-AC29-1C155D7E21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1363" indent="-28416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1413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597025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4225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53187551-A979-424D-A8EE-72F2C369769E}" type="slidenum">
              <a:rPr lang="th-TH" altLang="en-US" smtClean="0">
                <a:solidFill>
                  <a:srgbClr val="000000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13</a:t>
            </a:fld>
            <a:endParaRPr lang="th-TH" altLang="en-US">
              <a:solidFill>
                <a:srgbClr val="000000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921392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ตัวแทนรูปบนภาพนิ่ง 1">
            <a:extLst>
              <a:ext uri="{FF2B5EF4-FFF2-40B4-BE49-F238E27FC236}">
                <a16:creationId xmlns="" xmlns:a16="http://schemas.microsoft.com/office/drawing/2014/main" id="{9FC65C98-9345-42F4-AFE6-D4795EF69A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ตัวแทนบันทึกย่อ 2">
            <a:extLst>
              <a:ext uri="{FF2B5EF4-FFF2-40B4-BE49-F238E27FC236}">
                <a16:creationId xmlns="" xmlns:a16="http://schemas.microsoft.com/office/drawing/2014/main" id="{7AEE6BAB-FA7B-4F5A-BA89-E2217872B0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  <p:sp>
        <p:nvSpPr>
          <p:cNvPr id="32772" name="ตัวแทนหมายเลขภาพนิ่ง 3">
            <a:extLst>
              <a:ext uri="{FF2B5EF4-FFF2-40B4-BE49-F238E27FC236}">
                <a16:creationId xmlns="" xmlns:a16="http://schemas.microsoft.com/office/drawing/2014/main" id="{B6767D38-AAB6-4C29-AC77-F456159846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1363" indent="-28416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1413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597025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4225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73897D27-64C7-4E10-A487-5FA09DCA2845}" type="slidenum">
              <a:rPr lang="th-TH" altLang="en-US" smtClean="0">
                <a:solidFill>
                  <a:srgbClr val="000000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14</a:t>
            </a:fld>
            <a:endParaRPr lang="th-TH" altLang="en-US">
              <a:solidFill>
                <a:srgbClr val="000000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745632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ตัวแทนรูปบนภาพนิ่ง 1">
            <a:extLst>
              <a:ext uri="{FF2B5EF4-FFF2-40B4-BE49-F238E27FC236}">
                <a16:creationId xmlns="" xmlns:a16="http://schemas.microsoft.com/office/drawing/2014/main" id="{F0C0C074-78C9-4B7D-AB5F-50705A5E1AB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ตัวแทนบันทึกย่อ 2">
            <a:extLst>
              <a:ext uri="{FF2B5EF4-FFF2-40B4-BE49-F238E27FC236}">
                <a16:creationId xmlns="" xmlns:a16="http://schemas.microsoft.com/office/drawing/2014/main" id="{92730CBB-D985-480A-897C-AD6E761882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  <p:sp>
        <p:nvSpPr>
          <p:cNvPr id="34820" name="ตัวแทนหมายเลขภาพนิ่ง 3">
            <a:extLst>
              <a:ext uri="{FF2B5EF4-FFF2-40B4-BE49-F238E27FC236}">
                <a16:creationId xmlns="" xmlns:a16="http://schemas.microsoft.com/office/drawing/2014/main" id="{BF89E40E-B21B-4698-8AE5-BFE2768B44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1363" indent="-28416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1413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597025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4225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355C9AD3-2CBB-4D16-A00B-5A24AD02D0A8}" type="slidenum">
              <a:rPr lang="th-TH" altLang="en-US" smtClean="0">
                <a:solidFill>
                  <a:srgbClr val="000000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15</a:t>
            </a:fld>
            <a:endParaRPr lang="th-TH" altLang="en-US">
              <a:solidFill>
                <a:srgbClr val="000000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78467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ตัวแทนรูปบนภาพนิ่ง 1">
            <a:extLst>
              <a:ext uri="{FF2B5EF4-FFF2-40B4-BE49-F238E27FC236}">
                <a16:creationId xmlns="" xmlns:a16="http://schemas.microsoft.com/office/drawing/2014/main" id="{FBE285AC-01CC-4687-9405-04E63FCD92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ตัวแทนบันทึกย่อ 2">
            <a:extLst>
              <a:ext uri="{FF2B5EF4-FFF2-40B4-BE49-F238E27FC236}">
                <a16:creationId xmlns="" xmlns:a16="http://schemas.microsoft.com/office/drawing/2014/main" id="{2D395577-6B30-4DEF-B703-686E4BA467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  <p:sp>
        <p:nvSpPr>
          <p:cNvPr id="12292" name="ตัวแทนหมายเลขภาพนิ่ง 3">
            <a:extLst>
              <a:ext uri="{FF2B5EF4-FFF2-40B4-BE49-F238E27FC236}">
                <a16:creationId xmlns="" xmlns:a16="http://schemas.microsoft.com/office/drawing/2014/main" id="{2E6FD707-8828-4C94-B288-9E47BF43C1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1363" indent="-28416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1413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597025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4225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E480AE2F-656C-48B3-A313-D85D34D8A16C}" type="slidenum">
              <a:rPr lang="th-TH" altLang="en-US" smtClean="0">
                <a:solidFill>
                  <a:srgbClr val="000000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4</a:t>
            </a:fld>
            <a:endParaRPr lang="th-TH" altLang="en-US">
              <a:solidFill>
                <a:srgbClr val="000000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91349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ตัวแทนรูปบนภาพนิ่ง 1">
            <a:extLst>
              <a:ext uri="{FF2B5EF4-FFF2-40B4-BE49-F238E27FC236}">
                <a16:creationId xmlns="" xmlns:a16="http://schemas.microsoft.com/office/drawing/2014/main" id="{A05C1C81-6CD0-4E4D-B64A-C4633C19C61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ตัวแทนบันทึกย่อ 2">
            <a:extLst>
              <a:ext uri="{FF2B5EF4-FFF2-40B4-BE49-F238E27FC236}">
                <a16:creationId xmlns="" xmlns:a16="http://schemas.microsoft.com/office/drawing/2014/main" id="{8A351EC4-B2A7-4C9A-A640-6F8CE193A8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  <p:sp>
        <p:nvSpPr>
          <p:cNvPr id="14340" name="ตัวแทนหมายเลขภาพนิ่ง 3">
            <a:extLst>
              <a:ext uri="{FF2B5EF4-FFF2-40B4-BE49-F238E27FC236}">
                <a16:creationId xmlns="" xmlns:a16="http://schemas.microsoft.com/office/drawing/2014/main" id="{D24652DC-FFBF-4EAB-B72B-DE07C7E8F2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1363" indent="-28416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1413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597025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4225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5A1326C1-3001-46D0-A2A7-7B557AD58B10}" type="slidenum">
              <a:rPr lang="th-TH" altLang="en-US" smtClean="0">
                <a:solidFill>
                  <a:srgbClr val="000000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5</a:t>
            </a:fld>
            <a:endParaRPr lang="th-TH" altLang="en-US">
              <a:solidFill>
                <a:srgbClr val="000000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75436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ตัวแทนรูปบนภาพนิ่ง 1">
            <a:extLst>
              <a:ext uri="{FF2B5EF4-FFF2-40B4-BE49-F238E27FC236}">
                <a16:creationId xmlns="" xmlns:a16="http://schemas.microsoft.com/office/drawing/2014/main" id="{99CE7A4E-35A1-410A-AAB3-8E1B30D527F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ตัวแทนบันทึกย่อ 2">
            <a:extLst>
              <a:ext uri="{FF2B5EF4-FFF2-40B4-BE49-F238E27FC236}">
                <a16:creationId xmlns="" xmlns:a16="http://schemas.microsoft.com/office/drawing/2014/main" id="{87A24231-DE87-41A9-B53F-6963D4998B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  <p:sp>
        <p:nvSpPr>
          <p:cNvPr id="16388" name="ตัวแทนหมายเลขภาพนิ่ง 3">
            <a:extLst>
              <a:ext uri="{FF2B5EF4-FFF2-40B4-BE49-F238E27FC236}">
                <a16:creationId xmlns="" xmlns:a16="http://schemas.microsoft.com/office/drawing/2014/main" id="{599A8CA7-1A85-4EAA-BC0C-28B265A88A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1363" indent="-28416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1413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597025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4225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62779DAB-418B-4A1A-BF31-348ABB001B47}" type="slidenum">
              <a:rPr lang="th-TH" altLang="en-US" smtClean="0">
                <a:solidFill>
                  <a:srgbClr val="000000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6</a:t>
            </a:fld>
            <a:endParaRPr lang="th-TH" altLang="en-US">
              <a:solidFill>
                <a:srgbClr val="000000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2661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ตัวแทนรูปบนภาพนิ่ง 1">
            <a:extLst>
              <a:ext uri="{FF2B5EF4-FFF2-40B4-BE49-F238E27FC236}">
                <a16:creationId xmlns="" xmlns:a16="http://schemas.microsoft.com/office/drawing/2014/main" id="{BE83813F-D66E-40C9-AA70-937B642222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ตัวแทนบันทึกย่อ 2">
            <a:extLst>
              <a:ext uri="{FF2B5EF4-FFF2-40B4-BE49-F238E27FC236}">
                <a16:creationId xmlns="" xmlns:a16="http://schemas.microsoft.com/office/drawing/2014/main" id="{50E6C5C2-6301-4EDC-B617-136AE6B1D32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  <p:sp>
        <p:nvSpPr>
          <p:cNvPr id="18436" name="ตัวแทนหมายเลขภาพนิ่ง 3">
            <a:extLst>
              <a:ext uri="{FF2B5EF4-FFF2-40B4-BE49-F238E27FC236}">
                <a16:creationId xmlns="" xmlns:a16="http://schemas.microsoft.com/office/drawing/2014/main" id="{F0C98C2E-3349-4D74-9D7B-B591628D6B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1363" indent="-28416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1413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597025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4225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5A5F8C8A-68A1-4EAB-AA07-59970919953A}" type="slidenum">
              <a:rPr lang="th-TH" altLang="en-US" smtClean="0">
                <a:solidFill>
                  <a:srgbClr val="000000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7</a:t>
            </a:fld>
            <a:endParaRPr lang="th-TH" altLang="en-US">
              <a:solidFill>
                <a:srgbClr val="000000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30071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ตัวแทนรูปบนภาพนิ่ง 1">
            <a:extLst>
              <a:ext uri="{FF2B5EF4-FFF2-40B4-BE49-F238E27FC236}">
                <a16:creationId xmlns="" xmlns:a16="http://schemas.microsoft.com/office/drawing/2014/main" id="{71C046F5-95A0-4159-8D7A-8B1FCE726A7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ตัวแทนบันทึกย่อ 2">
            <a:extLst>
              <a:ext uri="{FF2B5EF4-FFF2-40B4-BE49-F238E27FC236}">
                <a16:creationId xmlns="" xmlns:a16="http://schemas.microsoft.com/office/drawing/2014/main" id="{FFFC6297-4E3A-4DD1-8E7F-DA284CCB43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  <p:sp>
        <p:nvSpPr>
          <p:cNvPr id="20484" name="ตัวแทนหมายเลขภาพนิ่ง 3">
            <a:extLst>
              <a:ext uri="{FF2B5EF4-FFF2-40B4-BE49-F238E27FC236}">
                <a16:creationId xmlns="" xmlns:a16="http://schemas.microsoft.com/office/drawing/2014/main" id="{3278AC58-FFBD-447B-80EA-E363CC0DAD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1363" indent="-28416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1413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597025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4225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3D5F4CDE-12C8-4CE4-9AEA-A7736AC44CFE}" type="slidenum">
              <a:rPr lang="th-TH" altLang="en-US" smtClean="0">
                <a:solidFill>
                  <a:srgbClr val="000000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8</a:t>
            </a:fld>
            <a:endParaRPr lang="th-TH" altLang="en-US">
              <a:solidFill>
                <a:srgbClr val="000000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36169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ตัวแทนรูปบนภาพนิ่ง 1">
            <a:extLst>
              <a:ext uri="{FF2B5EF4-FFF2-40B4-BE49-F238E27FC236}">
                <a16:creationId xmlns="" xmlns:a16="http://schemas.microsoft.com/office/drawing/2014/main" id="{694D25FE-33FE-4419-A1B3-42A070E721E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ตัวแทนบันทึกย่อ 2">
            <a:extLst>
              <a:ext uri="{FF2B5EF4-FFF2-40B4-BE49-F238E27FC236}">
                <a16:creationId xmlns="" xmlns:a16="http://schemas.microsoft.com/office/drawing/2014/main" id="{865BDEE4-5825-4D1D-863E-DD0977A5C3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  <p:sp>
        <p:nvSpPr>
          <p:cNvPr id="22532" name="ตัวแทนหมายเลขภาพนิ่ง 3">
            <a:extLst>
              <a:ext uri="{FF2B5EF4-FFF2-40B4-BE49-F238E27FC236}">
                <a16:creationId xmlns="" xmlns:a16="http://schemas.microsoft.com/office/drawing/2014/main" id="{6C72731C-5619-4364-857C-D14B498CEC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1363" indent="-28416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1413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597025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4225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F1AD8170-5D94-4C1C-B586-B5C79990BB03}" type="slidenum">
              <a:rPr lang="th-TH" altLang="en-US" smtClean="0">
                <a:solidFill>
                  <a:srgbClr val="000000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9</a:t>
            </a:fld>
            <a:endParaRPr lang="th-TH" altLang="en-US">
              <a:solidFill>
                <a:srgbClr val="000000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3493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ตัวแทนรูปบนภาพนิ่ง 1">
            <a:extLst>
              <a:ext uri="{FF2B5EF4-FFF2-40B4-BE49-F238E27FC236}">
                <a16:creationId xmlns="" xmlns:a16="http://schemas.microsoft.com/office/drawing/2014/main" id="{AB4440F5-0741-410E-B42E-4422BBD997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ตัวแทนบันทึกย่อ 2">
            <a:extLst>
              <a:ext uri="{FF2B5EF4-FFF2-40B4-BE49-F238E27FC236}">
                <a16:creationId xmlns="" xmlns:a16="http://schemas.microsoft.com/office/drawing/2014/main" id="{43BB51D9-42E0-4786-945D-18533917BA7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  <p:sp>
        <p:nvSpPr>
          <p:cNvPr id="24580" name="ตัวแทนหมายเลขภาพนิ่ง 3">
            <a:extLst>
              <a:ext uri="{FF2B5EF4-FFF2-40B4-BE49-F238E27FC236}">
                <a16:creationId xmlns="" xmlns:a16="http://schemas.microsoft.com/office/drawing/2014/main" id="{2A90435B-1AAC-460E-AE9C-C1CCE3FE13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1363" indent="-28416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1413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597025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4225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7F5E32D5-9F61-4FE0-93D0-E4168482B94F}" type="slidenum">
              <a:rPr lang="th-TH" altLang="en-US" smtClean="0">
                <a:solidFill>
                  <a:srgbClr val="000000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10</a:t>
            </a:fld>
            <a:endParaRPr lang="th-TH" altLang="en-US">
              <a:solidFill>
                <a:srgbClr val="000000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68157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ตัวแทนรูปบนภาพนิ่ง 1">
            <a:extLst>
              <a:ext uri="{FF2B5EF4-FFF2-40B4-BE49-F238E27FC236}">
                <a16:creationId xmlns="" xmlns:a16="http://schemas.microsoft.com/office/drawing/2014/main" id="{764481F7-4F0C-4715-A475-D0DFC56CB5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ตัวแทนบันทึกย่อ 2">
            <a:extLst>
              <a:ext uri="{FF2B5EF4-FFF2-40B4-BE49-F238E27FC236}">
                <a16:creationId xmlns="" xmlns:a16="http://schemas.microsoft.com/office/drawing/2014/main" id="{BB5709A7-AF89-4230-BE86-47E97D332B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  <p:sp>
        <p:nvSpPr>
          <p:cNvPr id="26628" name="ตัวแทนหมายเลขภาพนิ่ง 3">
            <a:extLst>
              <a:ext uri="{FF2B5EF4-FFF2-40B4-BE49-F238E27FC236}">
                <a16:creationId xmlns="" xmlns:a16="http://schemas.microsoft.com/office/drawing/2014/main" id="{6251DDFC-41EF-4540-8B51-EAF412912F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1363" indent="-28416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1413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597025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4225" indent="-227013">
              <a:spcBef>
                <a:spcPct val="3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A99C285B-967D-4A08-87DF-A728FAF19EBA}" type="slidenum">
              <a:rPr lang="th-TH" altLang="en-US" smtClean="0">
                <a:solidFill>
                  <a:srgbClr val="000000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11</a:t>
            </a:fld>
            <a:endParaRPr lang="th-TH" altLang="en-US">
              <a:solidFill>
                <a:srgbClr val="000000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25866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609D18C-7B11-487A-B15F-606CCFC3FE3B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F8361FA-5481-405F-8712-8D20B80BD86F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DCFC611-AE1B-4DCF-BBA7-657E59B26AB4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A3ECE413-92FD-4ED2-9681-A18486B29E15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80B95339-ADCE-4F42-A95E-464EBC25F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75293-9240-4B39-BFDC-7B6E680DBBCF}" type="datetimeFigureOut">
              <a:rPr lang="th-TH"/>
              <a:pPr>
                <a:defRPr/>
              </a:pPr>
              <a:t>11/09/62</a:t>
            </a:fld>
            <a:endParaRPr lang="th-TH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7A2E099A-C0D4-4066-B4AD-A7FAC94C6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" name="Slide Number Placeholder 5">
            <a:extLst>
              <a:ext uri="{FF2B5EF4-FFF2-40B4-BE49-F238E27FC236}">
                <a16:creationId xmlns="" xmlns:a16="http://schemas.microsoft.com/office/drawing/2014/main" id="{4DA856EE-BAC2-4BBD-A504-BA1E70D1F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9676A-392F-478A-9599-50D0383D931B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96721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9B693A8-EFEC-478F-96D2-BDE2DC34F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0ADB4-DD5E-4F07-93B6-9EFBC871FC7C}" type="datetimeFigureOut">
              <a:rPr lang="th-TH"/>
              <a:pPr>
                <a:defRPr/>
              </a:pPr>
              <a:t>11/09/62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F89B99E-CAF1-4F58-A7B8-4E352B09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315EDCE-8137-4AAF-A9C5-5496DACDC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17FAF-9F28-4B8D-8888-DAF8E7360A6F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03784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B15A3E-6600-4A4B-B7ED-684F4CD6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7AD4D-9EB6-4061-AC3B-9A5737027688}" type="datetimeFigureOut">
              <a:rPr lang="th-TH"/>
              <a:pPr>
                <a:defRPr/>
              </a:pPr>
              <a:t>11/09/62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8DBA0F3-8A15-4F90-AEEB-2C1D2AE25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94E6C7A-2C5E-42F3-A21B-43A5B01AA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5C339-704C-47EB-82EC-CB86AE01471A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97751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B117EBC-265F-46C9-978A-690260B5AE0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F2152-EC80-46D5-962B-304991E541CF}" type="datetimeFigureOut">
              <a:rPr lang="th-TH"/>
              <a:pPr>
                <a:defRPr/>
              </a:pPr>
              <a:t>11/09/62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544ECE0-7DA1-41A3-AF94-9A9B69B5374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1BC6114-7F14-461B-AB7C-3850E0DCD3A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36632-F277-4358-BE36-760BCF84CD0F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53924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B00C84B4-0473-47D8-9F0E-751287B2B592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E0A35DA1-AE5A-473D-A1A8-300DC3A1F358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97719B0A-496F-4B93-9BAC-DC160DD00978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9">
            <a:extLst>
              <a:ext uri="{FF2B5EF4-FFF2-40B4-BE49-F238E27FC236}">
                <a16:creationId xmlns="" xmlns:a16="http://schemas.microsoft.com/office/drawing/2014/main" id="{4C5154F1-30EF-43B6-9046-B0375E51ED6A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E0A9A7C8-ED9A-49B5-B05E-A132E9BD6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D3B23-412C-49F3-B711-C13031418932}" type="datetimeFigureOut">
              <a:rPr lang="th-TH"/>
              <a:pPr>
                <a:defRPr/>
              </a:pPr>
              <a:t>11/09/62</a:t>
            </a:fld>
            <a:endParaRPr lang="th-TH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7D8EE1DF-01D6-47CB-89D0-44119A2C3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" name="Slide Number Placeholder 5">
            <a:extLst>
              <a:ext uri="{FF2B5EF4-FFF2-40B4-BE49-F238E27FC236}">
                <a16:creationId xmlns="" xmlns:a16="http://schemas.microsoft.com/office/drawing/2014/main" id="{DB799328-6F96-4E2E-84B1-8408ABE6F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36584-C29A-4610-ACCA-4437AFADA5CB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0734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4CE54D69-8A66-4666-B36A-ED7EECB779A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EBC7E-B76A-405C-8869-F7A6D48BC071}" type="datetimeFigureOut">
              <a:rPr lang="th-TH"/>
              <a:pPr>
                <a:defRPr/>
              </a:pPr>
              <a:t>11/09/62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AAF79F92-85CB-4C6A-92C4-244E2165EC6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1268DD4D-8D0B-40C6-88A2-4345D88157F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12830-9741-43C9-A455-FD006D0A09D2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24828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3B58F4F9-8A9B-4949-BEE5-9D28135D8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9CCF6-DD1A-4D93-873B-6931A0E67601}" type="datetimeFigureOut">
              <a:rPr lang="th-TH"/>
              <a:pPr>
                <a:defRPr/>
              </a:pPr>
              <a:t>11/09/62</a:t>
            </a:fld>
            <a:endParaRPr lang="th-TH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A207EC1-6535-48E2-B9F2-D44D263A4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A5CB641F-527B-4C04-B9EC-D3B712EF5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EE351-A50F-4D62-B50F-0E3A566855F4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61695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ADC44717-626F-4C73-90DE-754F1950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AD88E-C3BD-4DD6-A4E0-A7397624DDF5}" type="datetimeFigureOut">
              <a:rPr lang="th-TH"/>
              <a:pPr>
                <a:defRPr/>
              </a:pPr>
              <a:t>11/09/62</a:t>
            </a:fld>
            <a:endParaRPr lang="th-TH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7FF60844-89E4-4782-9D59-9069E25CB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FA7959D2-8427-41D5-98DA-C40557895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92F19-C785-4E4C-AE1C-611432286DB5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74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7C5AF2A9-4790-4716-87A3-323F8EC5B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07ED8-FF13-4421-B1CC-9D05D78195C8}" type="datetimeFigureOut">
              <a:rPr lang="th-TH"/>
              <a:pPr>
                <a:defRPr/>
              </a:pPr>
              <a:t>11/09/62</a:t>
            </a:fld>
            <a:endParaRPr lang="th-TH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722E8744-9969-4C84-B88C-BD15CBC0A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01E3A4EC-B435-465A-8B9D-CE5BA5258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5B0E8-B710-45B7-AF75-25D34E6C5423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8354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86486181-B773-4119-92B9-4912AB024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DC9BC-D7DB-4885-B43C-9B668E6DFEC6}" type="datetimeFigureOut">
              <a:rPr lang="th-TH"/>
              <a:pPr>
                <a:defRPr/>
              </a:pPr>
              <a:t>11/09/62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332797ED-A8ED-4C46-94B9-D8E7552BE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2BAB0002-6244-43CA-8A7D-ACB76061D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31580-9D1F-4623-A5F1-848CFA99A9A8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07536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30389160-AA3C-478B-A904-9F865956AC55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3D612D2C-EAB0-41AB-A175-9ACD49DDDE59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9">
            <a:extLst>
              <a:ext uri="{FF2B5EF4-FFF2-40B4-BE49-F238E27FC236}">
                <a16:creationId xmlns="" xmlns:a16="http://schemas.microsoft.com/office/drawing/2014/main" id="{457EC220-D5C1-4025-93EF-F91B7CCBDC4F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10">
            <a:extLst>
              <a:ext uri="{FF2B5EF4-FFF2-40B4-BE49-F238E27FC236}">
                <a16:creationId xmlns="" xmlns:a16="http://schemas.microsoft.com/office/drawing/2014/main" id="{9C952265-7535-48A3-9589-6361BBCBB97E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h-TH" noProof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9" name="Date Placeholder 4">
            <a:extLst>
              <a:ext uri="{FF2B5EF4-FFF2-40B4-BE49-F238E27FC236}">
                <a16:creationId xmlns="" xmlns:a16="http://schemas.microsoft.com/office/drawing/2014/main" id="{D6C8A679-2874-4533-B4E9-0E0A793F1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2458A-EA28-4A75-824E-C31E8E2B8BDC}" type="datetimeFigureOut">
              <a:rPr lang="th-TH"/>
              <a:pPr>
                <a:defRPr/>
              </a:pPr>
              <a:t>11/09/62</a:t>
            </a:fld>
            <a:endParaRPr lang="th-TH"/>
          </a:p>
        </p:txBody>
      </p:sp>
      <p:sp>
        <p:nvSpPr>
          <p:cNvPr id="10" name="Footer Placeholder 5">
            <a:extLst>
              <a:ext uri="{FF2B5EF4-FFF2-40B4-BE49-F238E27FC236}">
                <a16:creationId xmlns="" xmlns:a16="http://schemas.microsoft.com/office/drawing/2014/main" id="{C204914E-380E-4A40-BA11-F5B33D8FC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" name="Slide Number Placeholder 6">
            <a:extLst>
              <a:ext uri="{FF2B5EF4-FFF2-40B4-BE49-F238E27FC236}">
                <a16:creationId xmlns="" xmlns:a16="http://schemas.microsoft.com/office/drawing/2014/main" id="{51F853C6-4A81-488A-8886-F5D47654E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162B4-1A5A-4F10-8530-35A8419B52CD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24437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5C02E51-6FB2-4AF5-B57E-5DFC69E3BC6F}"/>
              </a:ext>
            </a:extLst>
          </p:cNvPr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2BE9ED25-A631-44AF-AB1E-FF7474BA5261}"/>
              </a:ext>
            </a:extLst>
          </p:cNvPr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46D03660-4E24-4340-AB84-9BC1B1FDC0BC}"/>
              </a:ext>
            </a:extLst>
          </p:cNvPr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E260321E-5E97-4FC8-9E53-F0D7FBB24467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C40B164-156B-4F96-A7F9-33EAE2B5C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1037" name="Text Placeholder 2">
            <a:extLst>
              <a:ext uri="{FF2B5EF4-FFF2-40B4-BE49-F238E27FC236}">
                <a16:creationId xmlns="" xmlns:a16="http://schemas.microsoft.com/office/drawing/2014/main" id="{8AB56EA4-DC9B-45B2-B1EB-8478E196B4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en-US"/>
              <a:t>ระดับที่สอง</a:t>
            </a:r>
          </a:p>
          <a:p>
            <a:pPr lvl="2"/>
            <a:r>
              <a:rPr lang="th-TH" altLang="en-US"/>
              <a:t>ระดับที่สาม</a:t>
            </a:r>
          </a:p>
          <a:p>
            <a:pPr lvl="3"/>
            <a:r>
              <a:rPr lang="th-TH" altLang="en-US"/>
              <a:t>ระดับที่สี่</a:t>
            </a:r>
          </a:p>
          <a:p>
            <a:pPr lvl="4"/>
            <a:r>
              <a:rPr lang="th-TH" altLang="en-US"/>
              <a:t>ระดับที่ห้า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AA2DF0-BF88-4044-AF84-B730F035AE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92281C9F-43BB-4DD5-A83E-AA243035236D}" type="datetimeFigureOut">
              <a:rPr lang="th-TH"/>
              <a:pPr>
                <a:defRPr/>
              </a:pPr>
              <a:t>11/09/62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5807E5A-2629-443D-A44F-304FA1531F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8322566-5F4D-44CC-B389-C13E49AA67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778B7C30-D783-469A-BE10-B0E98D986101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0" r:id="rId1"/>
    <p:sldLayoutId id="2147484212" r:id="rId2"/>
    <p:sldLayoutId id="2147484221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22" r:id="rId9"/>
    <p:sldLayoutId id="2147484218" r:id="rId10"/>
    <p:sldLayoutId id="2147484219" r:id="rId11"/>
  </p:sldLayoutIdLst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A96D2B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A96D2B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  <a:cs typeface="IrisUPC" pitchFamily="34" charset="-34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A96D2B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  <a:cs typeface="IrisUPC" pitchFamily="34" charset="-34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A96D2B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  <a:cs typeface="IrisUPC" pitchFamily="34" charset="-34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A96D2B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  <a:cs typeface="IrisUPC" pitchFamily="34" charset="-34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A96D2B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A96D2B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A96D2B"/>
        </a:buClr>
        <a:buSzPct val="130000"/>
        <a:buFont typeface="Georgia" panose="02040502050405020303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A96D2B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A96D2B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="" xmlns:a16="http://schemas.microsoft.com/office/drawing/2014/main" id="{1152F475-D422-44BA-9E7E-E44FD82CAB0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00113" y="836613"/>
            <a:ext cx="7413625" cy="432117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Symbol" pitchFamily="18" charset="2"/>
              <a:buNone/>
              <a:defRPr/>
            </a:pPr>
            <a:r>
              <a:rPr lang="th-TH" sz="3600" b="1" dirty="0">
                <a:solidFill>
                  <a:srgbClr val="0E1EB2"/>
                </a:solidFill>
                <a:latin typeface="TH SarabunPSK" pitchFamily="34" charset="-34"/>
                <a:cs typeface="TH SarabunPSK" pitchFamily="34" charset="-34"/>
              </a:rPr>
              <a:t>โครงการสัมมนาทบทวน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Symbol" pitchFamily="18" charset="2"/>
              <a:buNone/>
              <a:defRPr/>
            </a:pPr>
            <a:r>
              <a:rPr lang="th-TH" sz="3600" b="1" dirty="0">
                <a:solidFill>
                  <a:srgbClr val="0E1EB2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 ประจำปีงบประมาณ พ.ศ. 2562 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Symbol" pitchFamily="18" charset="2"/>
              <a:buNone/>
              <a:defRPr/>
            </a:pPr>
            <a:r>
              <a:rPr lang="th-TH" sz="3600" b="1" dirty="0">
                <a:solidFill>
                  <a:srgbClr val="0E1EB2"/>
                </a:solidFill>
                <a:latin typeface="TH SarabunPSK" pitchFamily="34" charset="-34"/>
                <a:cs typeface="TH SarabunPSK" pitchFamily="34" charset="-34"/>
              </a:rPr>
              <a:t>และ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Symbol" pitchFamily="18" charset="2"/>
              <a:buNone/>
              <a:defRPr/>
            </a:pPr>
            <a:r>
              <a:rPr lang="th-TH" sz="3600" b="1" dirty="0">
                <a:solidFill>
                  <a:srgbClr val="0E1EB2"/>
                </a:solidFill>
                <a:latin typeface="TH SarabunPSK" pitchFamily="34" charset="-34"/>
                <a:cs typeface="TH SarabunPSK" pitchFamily="34" charset="-34"/>
              </a:rPr>
              <a:t>แนวทางการดำเนินงาน ประจำปีงบประมาณ พ.ศ. 2563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th-TH" sz="3600" b="1" dirty="0">
                <a:solidFill>
                  <a:srgbClr val="0E1EB2"/>
                </a:solidFill>
                <a:latin typeface="TH SarabunPSK" pitchFamily="34" charset="-34"/>
                <a:cs typeface="TH SarabunPSK" pitchFamily="34" charset="-34"/>
              </a:rPr>
              <a:t>ระหว่างวันที่ 11 – 12 กันยายน 2562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Symbol" pitchFamily="18" charset="2"/>
              <a:buNone/>
              <a:defRPr/>
            </a:pPr>
            <a:r>
              <a:rPr lang="th-TH" sz="3600" b="1" dirty="0">
                <a:solidFill>
                  <a:srgbClr val="0E1EB2"/>
                </a:solidFill>
                <a:latin typeface="TH SarabunPSK" pitchFamily="34" charset="-34"/>
                <a:cs typeface="TH SarabunPSK" pitchFamily="34" charset="-34"/>
              </a:rPr>
              <a:t>ณ โรงแรมแอมบาสซาเดอร์ ซิตี้ จอมเทียน จังหวัดชลบุรี</a:t>
            </a:r>
          </a:p>
        </p:txBody>
      </p:sp>
      <p:sp>
        <p:nvSpPr>
          <p:cNvPr id="2" name="สี่เหลี่ยมผืนผ้ามุมมน 1">
            <a:extLst>
              <a:ext uri="{FF2B5EF4-FFF2-40B4-BE49-F238E27FC236}">
                <a16:creationId xmlns="" xmlns:a16="http://schemas.microsoft.com/office/drawing/2014/main" id="{64E2EC9D-AA40-4B57-8A9C-D2E244406F54}"/>
              </a:ext>
            </a:extLst>
          </p:cNvPr>
          <p:cNvSpPr/>
          <p:nvPr/>
        </p:nvSpPr>
        <p:spPr>
          <a:xfrm>
            <a:off x="5376863" y="5373688"/>
            <a:ext cx="2936875" cy="792162"/>
          </a:xfrm>
          <a:prstGeom prst="round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กองบริหารการคลัง</a:t>
            </a:r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A122B1DB-53BE-4DE9-A051-CFD0BD5BCE51}"/>
              </a:ext>
            </a:extLst>
          </p:cNvPr>
          <p:cNvSpPr/>
          <p:nvPr/>
        </p:nvSpPr>
        <p:spPr>
          <a:xfrm>
            <a:off x="8675688" y="6453188"/>
            <a:ext cx="287337" cy="2889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endParaRPr lang="en-US" sz="2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="" xmlns:a16="http://schemas.microsoft.com/office/drawing/2014/main" id="{3B1B9084-996A-40B3-8CD3-4E313E3575C6}"/>
              </a:ext>
            </a:extLst>
          </p:cNvPr>
          <p:cNvSpPr/>
          <p:nvPr/>
        </p:nvSpPr>
        <p:spPr>
          <a:xfrm>
            <a:off x="249238" y="1557338"/>
            <a:ext cx="8640762" cy="32400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thaiDist" eaLnBrk="1" hangingPunct="1">
              <a:defRPr/>
            </a:pPr>
            <a:r>
              <a:rPr lang="th-TH" sz="4000" b="1" spc="-60" dirty="0">
                <a:solidFill>
                  <a:srgbClr val="003399"/>
                </a:solidFill>
                <a:latin typeface="TH SarabunPSK" pitchFamily="34" charset="-34"/>
                <a:cs typeface="TH SarabunPSK" pitchFamily="34" charset="-34"/>
              </a:rPr>
              <a:t>ร่าง พ.ร.บ. งบประมาณ ปี 2563</a:t>
            </a:r>
          </a:p>
          <a:p>
            <a:pPr algn="thaiDist" eaLnBrk="1" hangingPunct="1">
              <a:defRPr/>
            </a:pPr>
            <a:endParaRPr lang="th-TH" sz="4000" b="1" spc="-60" dirty="0">
              <a:solidFill>
                <a:srgbClr val="003399"/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 eaLnBrk="1" hangingPunct="1">
              <a:defRPr/>
            </a:pPr>
            <a:r>
              <a:rPr lang="th-TH" sz="4000" b="1" spc="-60" dirty="0">
                <a:solidFill>
                  <a:srgbClr val="003399"/>
                </a:solidFill>
                <a:latin typeface="TH SarabunPSK" pitchFamily="34" charset="-34"/>
                <a:cs typeface="TH SarabunPSK" pitchFamily="34" charset="-34"/>
              </a:rPr>
              <a:t>              ถือว่าหน่วยงานของรัฐได้รับความเห็นชอบ</a:t>
            </a:r>
          </a:p>
          <a:p>
            <a:pPr algn="thaiDist" eaLnBrk="1" hangingPunct="1">
              <a:defRPr/>
            </a:pPr>
            <a:r>
              <a:rPr lang="th-TH" sz="4000" b="1" spc="-60" dirty="0">
                <a:solidFill>
                  <a:srgbClr val="003399"/>
                </a:solidFill>
                <a:latin typeface="TH SarabunPSK" pitchFamily="34" charset="-34"/>
                <a:cs typeface="TH SarabunPSK" pitchFamily="34" charset="-34"/>
              </a:rPr>
              <a:t>              วงเงินงบประมาณ</a:t>
            </a:r>
          </a:p>
          <a:p>
            <a:pPr marL="571500" indent="-571500" algn="thaiDist" eaLnBrk="1" hangingPunct="1">
              <a:buFont typeface="Wingdings" panose="05000000000000000000" pitchFamily="2" charset="2"/>
              <a:buChar char="Ø"/>
              <a:defRPr/>
            </a:pPr>
            <a:r>
              <a:rPr lang="th-TH" sz="4000" b="1" spc="-60" dirty="0">
                <a:solidFill>
                  <a:srgbClr val="003399"/>
                </a:solidFill>
                <a:latin typeface="TH SarabunPSK" pitchFamily="34" charset="-34"/>
                <a:cs typeface="TH SarabunPSK" pitchFamily="34" charset="-34"/>
              </a:rPr>
              <a:t>ก่อนเสนอสภาผู้แทนราษฎรพิจารณาในวาระที่ 2</a:t>
            </a:r>
            <a:endParaRPr lang="th-TH" sz="4000" b="1" spc="-60" dirty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  <a:p>
            <a:pPr marL="457200" indent="-457200" algn="thaiDist" eaLnBrk="1" hangingPunct="1">
              <a:buFont typeface="Courier New" panose="02070309020205020404" pitchFamily="49" charset="0"/>
              <a:buChar char="o"/>
              <a:defRPr/>
            </a:pPr>
            <a:endParaRPr lang="th-TH" sz="2600" b="1" dirty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สี่เหลี่ยมผืนผ้ามุมมน 5">
            <a:extLst>
              <a:ext uri="{FF2B5EF4-FFF2-40B4-BE49-F238E27FC236}">
                <a16:creationId xmlns="" xmlns:a16="http://schemas.microsoft.com/office/drawing/2014/main" id="{7F2A8E47-990E-4EB1-90F8-34A897218A69}"/>
              </a:ext>
            </a:extLst>
          </p:cNvPr>
          <p:cNvSpPr/>
          <p:nvPr/>
        </p:nvSpPr>
        <p:spPr>
          <a:xfrm>
            <a:off x="442913" y="260350"/>
            <a:ext cx="8135937" cy="107473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แนวทางปฏิบัติเกี่ยวกับการเตรียมการจัดซื้อจัดจ้าง ตามระเบียบกระทรวงการคลัง</a:t>
            </a:r>
          </a:p>
          <a:p>
            <a:pPr algn="ctr" eaLnBrk="1" hangingPunct="1">
              <a:defRPr/>
            </a:pP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ว่าด้วยการจัดซื้อจัดจ้างและการบริหารพัสดุภาครัฐ พ.ศ. 2560</a:t>
            </a:r>
            <a:endParaRPr lang="th-TH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E7C911F7-E0FB-43BC-981B-2C0634264C61}"/>
              </a:ext>
            </a:extLst>
          </p:cNvPr>
          <p:cNvCxnSpPr/>
          <p:nvPr/>
        </p:nvCxnSpPr>
        <p:spPr>
          <a:xfrm>
            <a:off x="442913" y="2420938"/>
            <a:ext cx="787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>
            <a:extLst>
              <a:ext uri="{FF2B5EF4-FFF2-40B4-BE49-F238E27FC236}">
                <a16:creationId xmlns="" xmlns:a16="http://schemas.microsoft.com/office/drawing/2014/main" id="{653423E2-059B-43F7-AD39-ACEEC8F7A2CC}"/>
              </a:ext>
            </a:extLst>
          </p:cNvPr>
          <p:cNvSpPr/>
          <p:nvPr/>
        </p:nvSpPr>
        <p:spPr>
          <a:xfrm>
            <a:off x="473075" y="5049838"/>
            <a:ext cx="8039100" cy="1331912"/>
          </a:xfrm>
          <a:prstGeom prst="roundRect">
            <a:avLst/>
          </a:prstGeom>
          <a:solidFill>
            <a:srgbClr val="E7E7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ปฏิทินงบประมาณ 2563</a:t>
            </a:r>
          </a:p>
          <a:p>
            <a:pPr>
              <a:defRPr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วันที่ 8 -9 มกราคม 2563 สภาผู้แทนราษฎรพิจารณาในวาระที่ 2 - 3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915BC0CD-17C3-4393-86B7-D190C090DF55}"/>
              </a:ext>
            </a:extLst>
          </p:cNvPr>
          <p:cNvSpPr/>
          <p:nvPr/>
        </p:nvSpPr>
        <p:spPr>
          <a:xfrm>
            <a:off x="8459788" y="6308725"/>
            <a:ext cx="547687" cy="5048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10</a:t>
            </a:r>
            <a:endParaRPr lang="en-US" sz="2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="" xmlns:a16="http://schemas.microsoft.com/office/drawing/2014/main" id="{30C41626-ED29-4285-ABF5-DB113D56723F}"/>
              </a:ext>
            </a:extLst>
          </p:cNvPr>
          <p:cNvSpPr/>
          <p:nvPr/>
        </p:nvSpPr>
        <p:spPr>
          <a:xfrm>
            <a:off x="249238" y="1557338"/>
            <a:ext cx="8640762" cy="41751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thaiDist" eaLnBrk="1" hangingPunct="1">
              <a:defRPr/>
            </a:pPr>
            <a:r>
              <a:rPr lang="th-TH" sz="4000" b="1" spc="-60" dirty="0">
                <a:solidFill>
                  <a:srgbClr val="003399"/>
                </a:solidFill>
                <a:latin typeface="TH SarabunPSK" pitchFamily="34" charset="-34"/>
                <a:cs typeface="TH SarabunPSK" pitchFamily="34" charset="-34"/>
              </a:rPr>
              <a:t>งบประมาณปี พ.ศ. 2562 ไปพลางก่อน</a:t>
            </a:r>
          </a:p>
          <a:p>
            <a:pPr algn="thaiDist" eaLnBrk="1" hangingPunct="1">
              <a:defRPr/>
            </a:pPr>
            <a:endParaRPr lang="th-TH" sz="4000" b="1" spc="-60" dirty="0">
              <a:solidFill>
                <a:srgbClr val="003399"/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 eaLnBrk="1" hangingPunct="1">
              <a:defRPr/>
            </a:pPr>
            <a:r>
              <a:rPr lang="th-TH" sz="4000" b="1" spc="-60" dirty="0">
                <a:solidFill>
                  <a:srgbClr val="003399"/>
                </a:solidFill>
                <a:latin typeface="TH SarabunPSK" pitchFamily="34" charset="-34"/>
                <a:cs typeface="TH SarabunPSK" pitchFamily="34" charset="-34"/>
              </a:rPr>
              <a:t>              ถือว่าหน่วยงานของรัฐได้รับความเห็นชอบ</a:t>
            </a:r>
          </a:p>
          <a:p>
            <a:pPr algn="thaiDist" eaLnBrk="1" hangingPunct="1">
              <a:defRPr/>
            </a:pPr>
            <a:r>
              <a:rPr lang="th-TH" sz="4000" b="1" spc="-60" dirty="0">
                <a:solidFill>
                  <a:srgbClr val="003399"/>
                </a:solidFill>
                <a:latin typeface="TH SarabunPSK" pitchFamily="34" charset="-34"/>
                <a:cs typeface="TH SarabunPSK" pitchFamily="34" charset="-34"/>
              </a:rPr>
              <a:t>              วงเงินงบประมาณ</a:t>
            </a:r>
          </a:p>
          <a:p>
            <a:pPr marL="571500" indent="-571500" algn="thaiDist" eaLnBrk="1" hangingPunct="1">
              <a:buFont typeface="Wingdings" panose="05000000000000000000" pitchFamily="2" charset="2"/>
              <a:buChar char="Ø"/>
              <a:defRPr/>
            </a:pPr>
            <a:r>
              <a:rPr lang="th-TH" sz="4000" b="1" spc="-60" dirty="0">
                <a:solidFill>
                  <a:srgbClr val="003399"/>
                </a:solidFill>
                <a:latin typeface="TH SarabunPSK" pitchFamily="34" charset="-34"/>
                <a:cs typeface="TH SarabunPSK" pitchFamily="34" charset="-34"/>
              </a:rPr>
              <a:t>เมื่อสำนักงบประมาณเห็นชอบแผนการปฏิบัติงานและ</a:t>
            </a:r>
          </a:p>
          <a:p>
            <a:pPr algn="thaiDist" eaLnBrk="1" hangingPunct="1">
              <a:defRPr/>
            </a:pPr>
            <a:r>
              <a:rPr lang="th-TH" sz="4000" b="1" spc="-60" dirty="0">
                <a:solidFill>
                  <a:srgbClr val="003399"/>
                </a:solidFill>
                <a:latin typeface="TH SarabunPSK" pitchFamily="34" charset="-34"/>
                <a:cs typeface="TH SarabunPSK" pitchFamily="34" charset="-34"/>
              </a:rPr>
              <a:t>     แผนการใช้จ่ายงบประมาณของแต่ละหน่วยงาน</a:t>
            </a:r>
            <a:endParaRPr lang="th-TH" sz="4000" b="1" spc="-60" dirty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  <a:p>
            <a:pPr marL="457200" indent="-457200" algn="thaiDist" eaLnBrk="1" hangingPunct="1">
              <a:buFont typeface="Courier New" panose="02070309020205020404" pitchFamily="49" charset="0"/>
              <a:buChar char="o"/>
              <a:defRPr/>
            </a:pPr>
            <a:endParaRPr lang="th-TH" sz="2600" b="1" dirty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สี่เหลี่ยมผืนผ้ามุมมน 5">
            <a:extLst>
              <a:ext uri="{FF2B5EF4-FFF2-40B4-BE49-F238E27FC236}">
                <a16:creationId xmlns="" xmlns:a16="http://schemas.microsoft.com/office/drawing/2014/main" id="{5D062213-F379-47F6-B677-EBFD9FDE9387}"/>
              </a:ext>
            </a:extLst>
          </p:cNvPr>
          <p:cNvSpPr/>
          <p:nvPr/>
        </p:nvSpPr>
        <p:spPr>
          <a:xfrm>
            <a:off x="442913" y="260350"/>
            <a:ext cx="8135937" cy="107473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แนวทางปฏิบัติเกี่ยวกับการเตรียมการจัดซื้อจัดจ้าง ตามระเบียบกระทรวงการคลัง</a:t>
            </a:r>
          </a:p>
          <a:p>
            <a:pPr algn="ctr" eaLnBrk="1" hangingPunct="1">
              <a:defRPr/>
            </a:pP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ว่าด้วยการจัดซื้อจัดจ้างและการบริหารพัสดุภาครัฐ พ.ศ. 2560</a:t>
            </a:r>
            <a:endParaRPr lang="th-TH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C4E06C49-E63A-48BC-B8D9-E2F81C3BC455}"/>
              </a:ext>
            </a:extLst>
          </p:cNvPr>
          <p:cNvCxnSpPr/>
          <p:nvPr/>
        </p:nvCxnSpPr>
        <p:spPr>
          <a:xfrm>
            <a:off x="442913" y="2420938"/>
            <a:ext cx="787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="" xmlns:a16="http://schemas.microsoft.com/office/drawing/2014/main" id="{323C6494-4C7C-4E1A-B0E1-E394489ED9C9}"/>
              </a:ext>
            </a:extLst>
          </p:cNvPr>
          <p:cNvSpPr/>
          <p:nvPr/>
        </p:nvSpPr>
        <p:spPr>
          <a:xfrm>
            <a:off x="8459788" y="6308725"/>
            <a:ext cx="547687" cy="5048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11</a:t>
            </a:r>
            <a:endParaRPr lang="en-US" sz="2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="" xmlns:a16="http://schemas.microsoft.com/office/drawing/2014/main" id="{E6DA4F33-B8FF-446B-A3C0-F4B139908135}"/>
              </a:ext>
            </a:extLst>
          </p:cNvPr>
          <p:cNvSpPr/>
          <p:nvPr/>
        </p:nvSpPr>
        <p:spPr>
          <a:xfrm>
            <a:off x="274638" y="2636838"/>
            <a:ext cx="8640762" cy="37449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 algn="thaiDist" eaLnBrk="1" hangingPunct="1">
              <a:buFont typeface="Wingdings" panose="05000000000000000000" pitchFamily="2" charset="2"/>
              <a:buChar char="Ø"/>
              <a:defRPr/>
            </a:pPr>
            <a:r>
              <a:rPr lang="th-TH" sz="2400" b="1" spc="-60" dirty="0">
                <a:solidFill>
                  <a:srgbClr val="003399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200" b="1" spc="-60" dirty="0">
                <a:solidFill>
                  <a:srgbClr val="003399"/>
                </a:solidFill>
                <a:latin typeface="TH SarabunPSK" pitchFamily="34" charset="-34"/>
                <a:cs typeface="TH SarabunPSK" pitchFamily="34" charset="-34"/>
              </a:rPr>
              <a:t>จัดทำแผนการจัดซื้อจัดจ้างทั้งปี</a:t>
            </a:r>
          </a:p>
          <a:p>
            <a:pPr marL="342900" indent="-342900" algn="thaiDist" eaLnBrk="1" hangingPunct="1">
              <a:buFont typeface="Wingdings" panose="05000000000000000000" pitchFamily="2" charset="2"/>
              <a:buChar char="Ø"/>
              <a:defRPr/>
            </a:pPr>
            <a:r>
              <a:rPr lang="th-TH" sz="3200" b="1" spc="-60" dirty="0">
                <a:solidFill>
                  <a:srgbClr val="003399"/>
                </a:solidFill>
                <a:latin typeface="TH SarabunPSK" pitchFamily="34" charset="-34"/>
                <a:cs typeface="TH SarabunPSK" pitchFamily="34" charset="-34"/>
              </a:rPr>
              <a:t>  ประกาศเผยแพร่ในระบบเครือข่ายของกรมบัญชีกลาง</a:t>
            </a:r>
          </a:p>
          <a:p>
            <a:pPr marL="342900" indent="-342900" algn="thaiDist" eaLnBrk="1" hangingPunct="1">
              <a:buFont typeface="Wingdings" panose="05000000000000000000" pitchFamily="2" charset="2"/>
              <a:buChar char="Ø"/>
              <a:defRPr/>
            </a:pPr>
            <a:r>
              <a:rPr lang="th-TH" sz="3200" b="1" spc="-60" dirty="0">
                <a:solidFill>
                  <a:srgbClr val="003399"/>
                </a:solidFill>
                <a:latin typeface="TH SarabunPSK" pitchFamily="34" charset="-34"/>
                <a:cs typeface="TH SarabunPSK" pitchFamily="34" charset="-34"/>
              </a:rPr>
              <a:t>  หน่วยงานของรัฐ</a:t>
            </a:r>
          </a:p>
          <a:p>
            <a:pPr marL="342900" indent="-342900" algn="thaiDist" eaLnBrk="1" hangingPunct="1">
              <a:buFont typeface="Wingdings" panose="05000000000000000000" pitchFamily="2" charset="2"/>
              <a:buChar char="Ø"/>
              <a:defRPr/>
            </a:pPr>
            <a:r>
              <a:rPr lang="th-TH" sz="3200" b="1" spc="-60" dirty="0">
                <a:solidFill>
                  <a:srgbClr val="003399"/>
                </a:solidFill>
                <a:latin typeface="TH SarabunPSK" pitchFamily="34" charset="-34"/>
                <a:cs typeface="TH SarabunPSK" pitchFamily="34" charset="-34"/>
              </a:rPr>
              <a:t>  ปิดประกาศเปิดเผย ณ หน่วยงานของรัฐ</a:t>
            </a:r>
          </a:p>
          <a:p>
            <a:pPr algn="thaiDist" eaLnBrk="1" hangingPunct="1">
              <a:defRPr/>
            </a:pPr>
            <a:endParaRPr lang="th-TH" sz="3200" b="1" spc="-60" dirty="0">
              <a:solidFill>
                <a:srgbClr val="003399"/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 eaLnBrk="1" hangingPunct="1">
              <a:defRPr/>
            </a:pPr>
            <a:r>
              <a:rPr lang="th-TH" sz="3200" b="1" spc="-60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*** ให้หน่วยงานของรัฐดำเนินการจัดซื้อจัดจ้างถึงขั้นตอนได้ตัวผู้ขายหรือ</a:t>
            </a:r>
          </a:p>
          <a:p>
            <a:pPr algn="thaiDist" eaLnBrk="1" hangingPunct="1">
              <a:defRPr/>
            </a:pPr>
            <a:r>
              <a:rPr lang="th-TH" sz="3200" b="1" spc="-60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      ผู้รับจ้างไว้ก่อน เว้นแต่ขั้นตอนลงนามในสัญญาหรือข้อตกลง ***</a:t>
            </a:r>
            <a:endParaRPr lang="th-TH" sz="3200" b="1" spc="-60" dirty="0">
              <a:solidFill>
                <a:srgbClr val="003399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สี่เหลี่ยมผืนผ้ามุมมน 5">
            <a:extLst>
              <a:ext uri="{FF2B5EF4-FFF2-40B4-BE49-F238E27FC236}">
                <a16:creationId xmlns="" xmlns:a16="http://schemas.microsoft.com/office/drawing/2014/main" id="{E1063338-8C69-41AC-AB39-D2C6542936CD}"/>
              </a:ext>
            </a:extLst>
          </p:cNvPr>
          <p:cNvSpPr/>
          <p:nvPr/>
        </p:nvSpPr>
        <p:spPr>
          <a:xfrm>
            <a:off x="442913" y="260350"/>
            <a:ext cx="8135937" cy="107473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แนวทางปฏิบัติเกี่ยวกับการเตรียมการจัดซื้อจัดจ้าง ตามระเบียบกระทรวงการคลัง</a:t>
            </a:r>
          </a:p>
          <a:p>
            <a:pPr algn="ctr" eaLnBrk="1" hangingPunct="1">
              <a:defRPr/>
            </a:pP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ว่าด้วยการจัดซื้อจัดจ้างและการบริหารพัสดุภาครัฐ พ.ศ. 2560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="" xmlns:a16="http://schemas.microsoft.com/office/drawing/2014/main" id="{3B66D579-A318-48A6-BCBB-FB3D67598925}"/>
              </a:ext>
            </a:extLst>
          </p:cNvPr>
          <p:cNvSpPr/>
          <p:nvPr/>
        </p:nvSpPr>
        <p:spPr>
          <a:xfrm>
            <a:off x="827088" y="1484313"/>
            <a:ext cx="7535862" cy="9366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เมื่อหน่วยงานของรัฐได้รับความเห็นชอบวงเงินงบประมาณ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017215F1-8C77-41ED-8B88-50F11CC2C2EC}"/>
              </a:ext>
            </a:extLst>
          </p:cNvPr>
          <p:cNvSpPr/>
          <p:nvPr/>
        </p:nvSpPr>
        <p:spPr>
          <a:xfrm>
            <a:off x="8459788" y="6308725"/>
            <a:ext cx="547687" cy="5048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12</a:t>
            </a:r>
            <a:endParaRPr lang="en-US" sz="2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ransition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="" xmlns:a16="http://schemas.microsoft.com/office/drawing/2014/main" id="{DEED9B13-F492-4187-B45C-1FFEB0BCD2EF}"/>
              </a:ext>
            </a:extLst>
          </p:cNvPr>
          <p:cNvSpPr/>
          <p:nvPr/>
        </p:nvSpPr>
        <p:spPr>
          <a:xfrm>
            <a:off x="297679" y="1497110"/>
            <a:ext cx="8426404" cy="49501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57200" indent="-457200" algn="thaiDist" eaLnBrk="1" hangingPunct="1">
              <a:buFont typeface="Wingdings" panose="05000000000000000000" pitchFamily="2" charset="2"/>
              <a:buChar char="q"/>
              <a:defRPr/>
            </a:pPr>
            <a:r>
              <a:rPr lang="th-TH" sz="3400" b="1" spc="-60" dirty="0">
                <a:solidFill>
                  <a:srgbClr val="003399"/>
                </a:solidFill>
                <a:latin typeface="TH SarabunPSK" pitchFamily="34" charset="-34"/>
                <a:cs typeface="TH SarabunPSK" pitchFamily="34" charset="-34"/>
              </a:rPr>
              <a:t>กำหนดเงื่อนไขในเอกสารเชิญชวนการจัดซื้อจัดจ้างไว้ด้วยว่า </a:t>
            </a:r>
          </a:p>
          <a:p>
            <a:pPr algn="thaiDist" eaLnBrk="1" hangingPunct="1">
              <a:defRPr/>
            </a:pPr>
            <a:r>
              <a:rPr lang="th-TH" sz="3400" b="1" spc="-60" dirty="0">
                <a:solidFill>
                  <a:srgbClr val="003399"/>
                </a:solidFill>
                <a:latin typeface="TH SarabunPSK" pitchFamily="34" charset="-34"/>
                <a:cs typeface="TH SarabunPSK" pitchFamily="34" charset="-34"/>
              </a:rPr>
              <a:t>     การจัดซื้อจัดจ้างครั้งนี้จะมีการลงนามในสัญญาหรือข้อตกลง</a:t>
            </a:r>
          </a:p>
          <a:p>
            <a:pPr algn="thaiDist" eaLnBrk="1" hangingPunct="1">
              <a:defRPr/>
            </a:pPr>
            <a:r>
              <a:rPr lang="th-TH" sz="3400" b="1" spc="-60" dirty="0">
                <a:solidFill>
                  <a:srgbClr val="003399"/>
                </a:solidFill>
                <a:latin typeface="TH SarabunPSK" pitchFamily="34" charset="-34"/>
                <a:cs typeface="TH SarabunPSK" pitchFamily="34" charset="-34"/>
              </a:rPr>
              <a:t>     เป็นหนังสือได้ ต่อเมื่อพระราชบัญญัติงบประมาณรายจ่ายประจำปี</a:t>
            </a:r>
          </a:p>
          <a:p>
            <a:pPr algn="thaiDist" eaLnBrk="1" hangingPunct="1">
              <a:defRPr/>
            </a:pPr>
            <a:r>
              <a:rPr lang="th-TH" sz="3400" b="1" spc="-60" dirty="0">
                <a:solidFill>
                  <a:srgbClr val="003399"/>
                </a:solidFill>
                <a:latin typeface="TH SarabunPSK" pitchFamily="34" charset="-34"/>
                <a:cs typeface="TH SarabunPSK" pitchFamily="34" charset="-34"/>
              </a:rPr>
              <a:t>     งบประมาณ พ.ศ. 2563 มีผลใช้บังคับ และได้รับจัดสรรงบประมาณ</a:t>
            </a:r>
          </a:p>
          <a:p>
            <a:pPr algn="thaiDist" eaLnBrk="1" hangingPunct="1">
              <a:defRPr/>
            </a:pPr>
            <a:r>
              <a:rPr lang="th-TH" sz="3400" b="1" spc="-60" dirty="0">
                <a:solidFill>
                  <a:srgbClr val="003399"/>
                </a:solidFill>
                <a:latin typeface="TH SarabunPSK" pitchFamily="34" charset="-34"/>
                <a:cs typeface="TH SarabunPSK" pitchFamily="34" charset="-34"/>
              </a:rPr>
              <a:t>     จากสำนักงบประมาณแล้ว และกรณีที่ไม่ได้รับการจัดสรรงบประมาณ</a:t>
            </a:r>
          </a:p>
          <a:p>
            <a:pPr algn="thaiDist" eaLnBrk="1" hangingPunct="1">
              <a:defRPr/>
            </a:pPr>
            <a:r>
              <a:rPr lang="th-TH" sz="3400" b="1" spc="-60" dirty="0">
                <a:solidFill>
                  <a:srgbClr val="003399"/>
                </a:solidFill>
                <a:latin typeface="TH SarabunPSK" pitchFamily="34" charset="-34"/>
                <a:cs typeface="TH SarabunPSK" pitchFamily="34" charset="-34"/>
              </a:rPr>
              <a:t>     เพื่อการจัดซื้อจ้างในครั้งดังกล่าว หน่วยงานของรัฐสามารถยกเลิก</a:t>
            </a:r>
          </a:p>
          <a:p>
            <a:pPr algn="thaiDist" eaLnBrk="1" hangingPunct="1">
              <a:defRPr/>
            </a:pPr>
            <a:r>
              <a:rPr lang="th-TH" sz="3400" b="1" spc="-60" dirty="0">
                <a:solidFill>
                  <a:srgbClr val="003399"/>
                </a:solidFill>
                <a:latin typeface="TH SarabunPSK" pitchFamily="34" charset="-34"/>
                <a:cs typeface="TH SarabunPSK" pitchFamily="34" charset="-34"/>
              </a:rPr>
              <a:t>     การจัดซื้อจัดจ้างได้</a:t>
            </a:r>
          </a:p>
          <a:p>
            <a:pPr algn="thaiDist" eaLnBrk="1" hangingPunct="1">
              <a:defRPr/>
            </a:pPr>
            <a:r>
              <a:rPr lang="th-TH" sz="3400" b="1" spc="-60" dirty="0">
                <a:solidFill>
                  <a:srgbClr val="FF3399"/>
                </a:solidFill>
                <a:latin typeface="TH SarabunPSK" pitchFamily="34" charset="-34"/>
                <a:cs typeface="TH SarabunPSK" pitchFamily="34" charset="-34"/>
              </a:rPr>
              <a:t>         ทั้งนี้ การลงนามในสัญญาให้ปฏิบัติตาม พ.ร.บ. การจัดซื้อจัดจ้าง</a:t>
            </a:r>
          </a:p>
          <a:p>
            <a:pPr algn="thaiDist" eaLnBrk="1" hangingPunct="1">
              <a:defRPr/>
            </a:pPr>
            <a:r>
              <a:rPr lang="th-TH" sz="3400" b="1" spc="-60" dirty="0">
                <a:solidFill>
                  <a:srgbClr val="FF3399"/>
                </a:solidFill>
                <a:latin typeface="TH SarabunPSK" pitchFamily="34" charset="-34"/>
                <a:cs typeface="TH SarabunPSK" pitchFamily="34" charset="-34"/>
              </a:rPr>
              <a:t>     และการบริหารพัสดุภาครัฐ  พ.ศ. 2560 มาตรา 66 วรรคสอง</a:t>
            </a:r>
          </a:p>
        </p:txBody>
      </p:sp>
      <p:sp>
        <p:nvSpPr>
          <p:cNvPr id="6" name="สี่เหลี่ยมผืนผ้ามุมมน 5">
            <a:extLst>
              <a:ext uri="{FF2B5EF4-FFF2-40B4-BE49-F238E27FC236}">
                <a16:creationId xmlns="" xmlns:a16="http://schemas.microsoft.com/office/drawing/2014/main" id="{85375B40-466E-42E4-B078-7C27800F2DDF}"/>
              </a:ext>
            </a:extLst>
          </p:cNvPr>
          <p:cNvSpPr/>
          <p:nvPr/>
        </p:nvSpPr>
        <p:spPr>
          <a:xfrm>
            <a:off x="442913" y="260350"/>
            <a:ext cx="8135937" cy="107473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แนวทางปฏิบัติเกี่ยวกับการเตรียมการจัดซื้อจัดจ้าง ตามระเบียบกระทรวงการคลัง</a:t>
            </a:r>
          </a:p>
          <a:p>
            <a:pPr algn="ctr" eaLnBrk="1" hangingPunct="1">
              <a:defRPr/>
            </a:pP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ว่าด้วยการจัดซื้อจัดจ้างและการบริหารพัสดุภาครัฐ พ.ศ. 2560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501D5092-609A-43D1-81B3-02C117B77F36}"/>
              </a:ext>
            </a:extLst>
          </p:cNvPr>
          <p:cNvSpPr/>
          <p:nvPr/>
        </p:nvSpPr>
        <p:spPr>
          <a:xfrm>
            <a:off x="8459788" y="6308725"/>
            <a:ext cx="547687" cy="5048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13</a:t>
            </a:r>
            <a:endParaRPr lang="en-US" sz="2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ransition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="" xmlns:a16="http://schemas.microsoft.com/office/drawing/2014/main" id="{B760465C-40ED-42B0-9BEA-B11147CDF063}"/>
              </a:ext>
            </a:extLst>
          </p:cNvPr>
          <p:cNvSpPr/>
          <p:nvPr/>
        </p:nvSpPr>
        <p:spPr>
          <a:xfrm>
            <a:off x="323850" y="1125538"/>
            <a:ext cx="8496300" cy="5399087"/>
          </a:xfrm>
          <a:prstGeom prst="rect">
            <a:avLst/>
          </a:prstGeom>
          <a:solidFill>
            <a:srgbClr val="E7E7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514350" indent="-514350" eaLnBrk="1" hangingPunct="1">
              <a:buFont typeface="+mj-lt"/>
              <a:buAutoNum type="arabicParenR"/>
              <a:defRPr/>
            </a:pPr>
            <a:r>
              <a:rPr lang="th-TH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พ.ร.บ. วินัยการเงินการคลังของรัฐ พ.ศ. 2561</a:t>
            </a:r>
          </a:p>
          <a:p>
            <a:pPr marL="514350" indent="-514350" eaLnBrk="1" hangingPunct="1">
              <a:buFont typeface="+mj-lt"/>
              <a:buAutoNum type="arabicParenR"/>
              <a:defRPr/>
            </a:pPr>
            <a:r>
              <a:rPr lang="th-TH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พ.ร.บ. วิธีการงบประมาณ พ.ศ. 2561</a:t>
            </a:r>
          </a:p>
          <a:p>
            <a:pPr marL="514350" indent="-514350" eaLnBrk="1" hangingPunct="1">
              <a:buFont typeface="+mj-lt"/>
              <a:buAutoNum type="arabicParenR"/>
              <a:defRPr/>
            </a:pPr>
            <a:r>
              <a:rPr lang="th-TH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ระเบียบว่าด้วยการบริหารงบประมาณ พ.ศ. 2562</a:t>
            </a:r>
          </a:p>
          <a:p>
            <a:pPr eaLnBrk="1" hangingPunct="1">
              <a:defRPr/>
            </a:pPr>
            <a:r>
              <a:rPr lang="th-TH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</a:t>
            </a:r>
            <a:r>
              <a:rPr lang="th-TH" sz="3600" b="1" dirty="0">
                <a:solidFill>
                  <a:srgbClr val="FF3399"/>
                </a:solidFill>
                <a:latin typeface="TH SarabunPSK" pitchFamily="34" charset="-34"/>
                <a:cs typeface="TH SarabunPSK" pitchFamily="34" charset="-34"/>
              </a:rPr>
              <a:t>หลักเกณฑ์ว่าด้วยการใช้งบประมาณรายจ่าย การโอนเงิน</a:t>
            </a:r>
          </a:p>
          <a:p>
            <a:pPr eaLnBrk="1" hangingPunct="1">
              <a:defRPr/>
            </a:pPr>
            <a:r>
              <a:rPr lang="th-TH" sz="3600" b="1" dirty="0">
                <a:solidFill>
                  <a:srgbClr val="FF3399"/>
                </a:solidFill>
                <a:latin typeface="TH SarabunPSK" pitchFamily="34" charset="-34"/>
                <a:cs typeface="TH SarabunPSK" pitchFamily="34" charset="-34"/>
              </a:rPr>
              <a:t>      จัดสรรหรือการเปลี่ยนแปลงเงินจัดสรร พ.ศ. 2562</a:t>
            </a:r>
          </a:p>
          <a:p>
            <a:pPr eaLnBrk="1" hangingPunct="1">
              <a:defRPr/>
            </a:pPr>
            <a:r>
              <a:rPr lang="th-TH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4)   ระเบียบว่าด้วยการโอนงบประมาณรายจ่ายบูรณาการและ</a:t>
            </a:r>
          </a:p>
          <a:p>
            <a:pPr eaLnBrk="1" hangingPunct="1">
              <a:defRPr/>
            </a:pPr>
            <a:r>
              <a:rPr lang="th-TH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งบประมาณรายจ่ายบุคลากรระหว่างหน่วยรับงบประมาณ</a:t>
            </a:r>
          </a:p>
          <a:p>
            <a:pPr eaLnBrk="1" hangingPunct="1">
              <a:defRPr/>
            </a:pPr>
            <a:r>
              <a:rPr lang="th-TH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พ.ศ. 2562</a:t>
            </a:r>
          </a:p>
          <a:p>
            <a:pPr eaLnBrk="1" hangingPunct="1">
              <a:defRPr/>
            </a:pPr>
            <a:r>
              <a:rPr lang="th-TH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5)  ระเบียบว่าด้วยการก่อหนี้ผูกพันข้ามปีงบประมาณ พ.ศ. 2562</a:t>
            </a:r>
          </a:p>
          <a:p>
            <a:pPr marL="514350" indent="-514350" eaLnBrk="1" hangingPunct="1">
              <a:buFont typeface="+mj-lt"/>
              <a:buAutoNum type="arabicParenR"/>
              <a:defRPr/>
            </a:pP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สี่เหลี่ยมผืนผ้ามุมมน 5">
            <a:extLst>
              <a:ext uri="{FF2B5EF4-FFF2-40B4-BE49-F238E27FC236}">
                <a16:creationId xmlns="" xmlns:a16="http://schemas.microsoft.com/office/drawing/2014/main" id="{B7FED32F-94F0-4F97-AC30-FE13619AF92F}"/>
              </a:ext>
            </a:extLst>
          </p:cNvPr>
          <p:cNvSpPr/>
          <p:nvPr/>
        </p:nvSpPr>
        <p:spPr>
          <a:xfrm>
            <a:off x="827088" y="182563"/>
            <a:ext cx="7416800" cy="720725"/>
          </a:xfrm>
          <a:prstGeom prst="roundRect">
            <a:avLst/>
          </a:prstGeom>
          <a:solidFill>
            <a:srgbClr val="E6C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3600" b="1" spc="-30" dirty="0">
                <a:solidFill>
                  <a:srgbClr val="660066"/>
                </a:solidFill>
                <a:latin typeface="TH SarabunPSK" pitchFamily="34" charset="-34"/>
                <a:cs typeface="TH SarabunPSK" pitchFamily="34" charset="-34"/>
              </a:rPr>
              <a:t>กฎหมายและระเบียบที่เกี่ยวข้องกับการงบประมาณ </a:t>
            </a:r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3F95EAB7-4ACC-4818-AF8B-FB4B10D64ED6}"/>
              </a:ext>
            </a:extLst>
          </p:cNvPr>
          <p:cNvSpPr/>
          <p:nvPr/>
        </p:nvSpPr>
        <p:spPr>
          <a:xfrm>
            <a:off x="8459788" y="6308725"/>
            <a:ext cx="547687" cy="5048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14</a:t>
            </a:r>
            <a:endParaRPr lang="en-US" sz="2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ransition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="" xmlns:a16="http://schemas.microsoft.com/office/drawing/2014/main" id="{6ED16B48-BC3F-4241-964F-3C14644FE4A8}"/>
              </a:ext>
            </a:extLst>
          </p:cNvPr>
          <p:cNvSpPr/>
          <p:nvPr/>
        </p:nvSpPr>
        <p:spPr>
          <a:xfrm>
            <a:off x="323850" y="1125538"/>
            <a:ext cx="8496300" cy="4967287"/>
          </a:xfrm>
          <a:prstGeom prst="rect">
            <a:avLst/>
          </a:prstGeom>
          <a:solidFill>
            <a:srgbClr val="E7E7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th-TH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หลักการจำแนกประเภทรายจ่ายตามงบประมาณ</a:t>
            </a:r>
          </a:p>
          <a:p>
            <a:pPr eaLnBrk="1" hangingPunct="1">
              <a:defRPr/>
            </a:pPr>
            <a:r>
              <a:rPr lang="th-TH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ยังคงใช้ตามหนังสือสำนักงบประมาณ ที่ นร 0704/ว 33</a:t>
            </a:r>
          </a:p>
          <a:p>
            <a:pPr eaLnBrk="1" hangingPunct="1">
              <a:defRPr/>
            </a:pPr>
            <a:r>
              <a:rPr lang="th-TH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ลงวันที่ 18 มกราคม 2553 และหนังสือที่เวียนแจ้งการปรับปรุง</a:t>
            </a:r>
          </a:p>
          <a:p>
            <a:pPr eaLnBrk="1" hangingPunct="1">
              <a:defRPr/>
            </a:pPr>
            <a:r>
              <a:rPr lang="th-TH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เพิ่มเติม รวมทั้ง หนังสือซักซ้อมความเข้าใจของสำนักงบประมาณ</a:t>
            </a:r>
          </a:p>
          <a:p>
            <a:pPr eaLnBrk="1" hangingPunct="1">
              <a:defRPr/>
            </a:pP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eaLnBrk="1" hangingPunct="1">
              <a:defRPr/>
            </a:pPr>
            <a:r>
              <a:rPr lang="th-TH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*** สำนักงบประมาณยังไม่ได้มีการปรับปรุง</a:t>
            </a:r>
          </a:p>
          <a:p>
            <a:pPr eaLnBrk="1" hangingPunct="1">
              <a:defRPr/>
            </a:pPr>
            <a:r>
              <a:rPr lang="th-TH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หลักการจำแนกประเภทรายจ่าย เพิ่มเติม ***</a:t>
            </a:r>
          </a:p>
        </p:txBody>
      </p:sp>
      <p:sp>
        <p:nvSpPr>
          <p:cNvPr id="6" name="สี่เหลี่ยมผืนผ้ามุมมน 5">
            <a:extLst>
              <a:ext uri="{FF2B5EF4-FFF2-40B4-BE49-F238E27FC236}">
                <a16:creationId xmlns="" xmlns:a16="http://schemas.microsoft.com/office/drawing/2014/main" id="{80474700-5085-4018-B2A8-F56A4653BBF0}"/>
              </a:ext>
            </a:extLst>
          </p:cNvPr>
          <p:cNvSpPr/>
          <p:nvPr/>
        </p:nvSpPr>
        <p:spPr>
          <a:xfrm>
            <a:off x="827088" y="182563"/>
            <a:ext cx="7416800" cy="720725"/>
          </a:xfrm>
          <a:prstGeom prst="roundRect">
            <a:avLst/>
          </a:prstGeom>
          <a:solidFill>
            <a:srgbClr val="E6C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3600" b="1" spc="-30" dirty="0">
                <a:solidFill>
                  <a:srgbClr val="660066"/>
                </a:solidFill>
                <a:latin typeface="TH SarabunPSK" pitchFamily="34" charset="-34"/>
                <a:cs typeface="TH SarabunPSK" pitchFamily="34" charset="-34"/>
              </a:rPr>
              <a:t>กฎหมายและระเบียบที่เกี่ยวข้องกับการงบประมาณ</a:t>
            </a:r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D28084B4-D379-451A-9843-9B0065B7C3CD}"/>
              </a:ext>
            </a:extLst>
          </p:cNvPr>
          <p:cNvSpPr/>
          <p:nvPr/>
        </p:nvSpPr>
        <p:spPr>
          <a:xfrm>
            <a:off x="8459788" y="6308725"/>
            <a:ext cx="547687" cy="5048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15</a:t>
            </a:r>
            <a:endParaRPr lang="en-US" sz="2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ransition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5">
            <a:extLst>
              <a:ext uri="{FF2B5EF4-FFF2-40B4-BE49-F238E27FC236}">
                <a16:creationId xmlns="" xmlns:a16="http://schemas.microsoft.com/office/drawing/2014/main" id="{147E1CB6-7F76-47C8-85CD-C680C477E226}"/>
              </a:ext>
            </a:extLst>
          </p:cNvPr>
          <p:cNvGrpSpPr>
            <a:grpSpLocks/>
          </p:cNvGrpSpPr>
          <p:nvPr/>
        </p:nvGrpSpPr>
        <p:grpSpPr bwMode="auto">
          <a:xfrm>
            <a:off x="284163" y="1076325"/>
            <a:ext cx="4783137" cy="3454400"/>
            <a:chOff x="1824" y="633"/>
            <a:chExt cx="2834" cy="2849"/>
          </a:xfrm>
        </p:grpSpPr>
        <p:sp>
          <p:nvSpPr>
            <p:cNvPr id="35847" name="Puzzle3">
              <a:extLst>
                <a:ext uri="{FF2B5EF4-FFF2-40B4-BE49-F238E27FC236}">
                  <a16:creationId xmlns="" xmlns:a16="http://schemas.microsoft.com/office/drawing/2014/main" id="{686B94B1-5F6D-45BA-83D3-C495584D3D76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269 w 21600"/>
                <a:gd name="T25" fmla="*/ 7718 h 21600"/>
                <a:gd name="T26" fmla="*/ 19157 w 21600"/>
                <a:gd name="T27" fmla="*/ 2023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48" name="Puzzle2">
              <a:extLst>
                <a:ext uri="{FF2B5EF4-FFF2-40B4-BE49-F238E27FC236}">
                  <a16:creationId xmlns="" xmlns:a16="http://schemas.microsoft.com/office/drawing/2014/main" id="{6E3D3CDE-F23B-4E88-A48C-777B86B7F8EA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5394 w 21600"/>
                <a:gd name="T25" fmla="*/ 6735 h 21600"/>
                <a:gd name="T26" fmla="*/ 16182 w 21600"/>
                <a:gd name="T27" fmla="*/ 2044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49" name="Puzzle4">
              <a:extLst>
                <a:ext uri="{FF2B5EF4-FFF2-40B4-BE49-F238E27FC236}">
                  <a16:creationId xmlns="" xmlns:a16="http://schemas.microsoft.com/office/drawing/2014/main" id="{961C0263-71D2-4C0C-9188-A776E474564F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75 w 21600"/>
                <a:gd name="T25" fmla="*/ 5660 h 21600"/>
                <a:gd name="T26" fmla="*/ 20210 w 21600"/>
                <a:gd name="T27" fmla="*/ 1597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0" name="Puzzle1">
              <a:extLst>
                <a:ext uri="{FF2B5EF4-FFF2-40B4-BE49-F238E27FC236}">
                  <a16:creationId xmlns="" xmlns:a16="http://schemas.microsoft.com/office/drawing/2014/main" id="{5C14C315-A41E-4F20-AFBC-470F248B8490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6084 w 21600"/>
                <a:gd name="T25" fmla="*/ 2569 h 21600"/>
                <a:gd name="T26" fmla="*/ 16128 w 21600"/>
                <a:gd name="T27" fmla="*/ 1954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5843" name="Picture 13" descr="C:\Program Files (x86)\Microsoft Office\MEDIA\CAGCAT10\j0195384.wmf">
            <a:extLst>
              <a:ext uri="{FF2B5EF4-FFF2-40B4-BE49-F238E27FC236}">
                <a16:creationId xmlns="" xmlns:a16="http://schemas.microsoft.com/office/drawing/2014/main" id="{C3CA34EE-9AC1-4D74-AFA2-1013A6A81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694113"/>
            <a:ext cx="1795463" cy="183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สี่เหลี่ยมผืนผ้า 11">
            <a:extLst>
              <a:ext uri="{FF2B5EF4-FFF2-40B4-BE49-F238E27FC236}">
                <a16:creationId xmlns="" xmlns:a16="http://schemas.microsoft.com/office/drawing/2014/main" id="{D1D1081D-ED34-4AD2-A9FE-948DBBAF338F}"/>
              </a:ext>
            </a:extLst>
          </p:cNvPr>
          <p:cNvSpPr/>
          <p:nvPr/>
        </p:nvSpPr>
        <p:spPr>
          <a:xfrm>
            <a:off x="5365135" y="612868"/>
            <a:ext cx="3528392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Kodchasal" pitchFamily="2" charset="-34"/>
                <a:cs typeface="TH Kodchasal" pitchFamily="2" charset="-34"/>
              </a:rPr>
              <a:t>สวัสดี </a:t>
            </a:r>
          </a:p>
        </p:txBody>
      </p:sp>
      <p:sp>
        <p:nvSpPr>
          <p:cNvPr id="2" name="สี่เหลี่ยมผืนผ้ามุมมน 1">
            <a:extLst>
              <a:ext uri="{FF2B5EF4-FFF2-40B4-BE49-F238E27FC236}">
                <a16:creationId xmlns="" xmlns:a16="http://schemas.microsoft.com/office/drawing/2014/main" id="{34D00773-01D2-46AA-AC76-DFF93554F3A4}"/>
              </a:ext>
            </a:extLst>
          </p:cNvPr>
          <p:cNvSpPr/>
          <p:nvPr/>
        </p:nvSpPr>
        <p:spPr>
          <a:xfrm>
            <a:off x="5292725" y="1722438"/>
            <a:ext cx="3714750" cy="3479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2400" b="1" dirty="0">
                <a:solidFill>
                  <a:srgbClr val="0000C4"/>
                </a:solidFill>
                <a:latin typeface="TH SarabunPSK" pitchFamily="34" charset="-34"/>
                <a:cs typeface="TH SarabunPSK" pitchFamily="34" charset="-34"/>
              </a:rPr>
              <a:t>กองบริหารการคลัง</a:t>
            </a:r>
          </a:p>
          <a:p>
            <a:pPr eaLnBrk="1" hangingPunct="1">
              <a:defRPr/>
            </a:pPr>
            <a:r>
              <a:rPr lang="th-TH" sz="2400" b="1" dirty="0">
                <a:solidFill>
                  <a:srgbClr val="0000C4"/>
                </a:solidFill>
                <a:latin typeface="TH SarabunPSK" pitchFamily="34" charset="-34"/>
                <a:cs typeface="TH SarabunPSK" pitchFamily="34" charset="-34"/>
              </a:rPr>
              <a:t>ฝ่ายบริหารทั่วไป       0 2354 0276</a:t>
            </a:r>
          </a:p>
          <a:p>
            <a:pPr eaLnBrk="1" hangingPunct="1">
              <a:defRPr/>
            </a:pPr>
            <a:r>
              <a:rPr lang="th-TH" sz="2400" b="1" dirty="0">
                <a:solidFill>
                  <a:srgbClr val="FF3399"/>
                </a:solidFill>
                <a:latin typeface="TH SarabunPSK" pitchFamily="34" charset="-34"/>
                <a:cs typeface="TH SarabunPSK" pitchFamily="34" charset="-34"/>
              </a:rPr>
              <a:t>กลุ่มงานพัฒนาระบบงานคลัง</a:t>
            </a:r>
          </a:p>
          <a:p>
            <a:pPr eaLnBrk="1" hangingPunct="1">
              <a:defRPr/>
            </a:pPr>
            <a:r>
              <a:rPr lang="th-TH" sz="2400" b="1" dirty="0">
                <a:solidFill>
                  <a:srgbClr val="FF3399"/>
                </a:solidFill>
                <a:latin typeface="TH SarabunPSK" pitchFamily="34" charset="-34"/>
                <a:cs typeface="TH SarabunPSK" pitchFamily="34" charset="-34"/>
              </a:rPr>
              <a:t>และการเงิน             0 2245 4917</a:t>
            </a:r>
          </a:p>
          <a:p>
            <a:pPr eaLnBrk="1" hangingPunct="1">
              <a:defRPr/>
            </a:pPr>
            <a:r>
              <a:rPr lang="th-TH" sz="2400" b="1" dirty="0">
                <a:solidFill>
                  <a:srgbClr val="0000C4"/>
                </a:solidFill>
                <a:latin typeface="TH SarabunPSK" pitchFamily="34" charset="-34"/>
                <a:cs typeface="TH SarabunPSK" pitchFamily="34" charset="-34"/>
              </a:rPr>
              <a:t>กลุ่มงานบัญชี           02245 1828</a:t>
            </a:r>
          </a:p>
          <a:p>
            <a:pPr eaLnBrk="1" hangingPunct="1">
              <a:defRPr/>
            </a:pPr>
            <a:r>
              <a:rPr lang="th-TH" sz="2400" b="1" dirty="0">
                <a:solidFill>
                  <a:srgbClr val="FF3399"/>
                </a:solidFill>
                <a:latin typeface="TH SarabunPSK" pitchFamily="34" charset="-34"/>
                <a:cs typeface="TH SarabunPSK" pitchFamily="34" charset="-34"/>
              </a:rPr>
              <a:t>กลุ่มงานงบประมาณ   02245 6166</a:t>
            </a:r>
          </a:p>
          <a:p>
            <a:pPr eaLnBrk="1" hangingPunct="1">
              <a:defRPr/>
            </a:pPr>
            <a:r>
              <a:rPr lang="th-TH" sz="2400" b="1" dirty="0">
                <a:solidFill>
                  <a:srgbClr val="0000C4"/>
                </a:solidFill>
                <a:latin typeface="TH SarabunPSK" pitchFamily="34" charset="-34"/>
                <a:cs typeface="TH SarabunPSK" pitchFamily="34" charset="-34"/>
              </a:rPr>
              <a:t>กลุ่มงานพัสดุและบริหารสินทรัพย์</a:t>
            </a:r>
          </a:p>
          <a:p>
            <a:pPr eaLnBrk="1" hangingPunct="1">
              <a:defRPr/>
            </a:pPr>
            <a:r>
              <a:rPr lang="th-TH" sz="2400" b="1" dirty="0">
                <a:solidFill>
                  <a:srgbClr val="0000C4"/>
                </a:solidFill>
                <a:latin typeface="TH SarabunPSK" pitchFamily="34" charset="-34"/>
                <a:cs typeface="TH SarabunPSK" pitchFamily="34" charset="-34"/>
              </a:rPr>
              <a:t>                           0 2248 3834</a:t>
            </a:r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2D1F0D94-685B-4287-B73A-14924F21D714}"/>
              </a:ext>
            </a:extLst>
          </p:cNvPr>
          <p:cNvSpPr/>
          <p:nvPr/>
        </p:nvSpPr>
        <p:spPr>
          <a:xfrm>
            <a:off x="8459788" y="6308725"/>
            <a:ext cx="547687" cy="5048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17</a:t>
            </a:r>
            <a:endParaRPr lang="en-US" sz="2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32624908-DBDE-4C64-A2D7-574431F96D67}"/>
              </a:ext>
            </a:extLst>
          </p:cNvPr>
          <p:cNvGraphicFramePr>
            <a:graphicFrameLocks noGrp="1"/>
          </p:cNvGraphicFramePr>
          <p:nvPr/>
        </p:nvGraphicFramePr>
        <p:xfrm>
          <a:off x="258763" y="1995488"/>
          <a:ext cx="8483600" cy="4727576"/>
        </p:xfrm>
        <a:graphic>
          <a:graphicData uri="http://schemas.openxmlformats.org/drawingml/2006/table">
            <a:tbl>
              <a:tblPr/>
              <a:tblGrid>
                <a:gridCol w="16330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764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531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4771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2202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7359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7758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941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งบรายจ่าย</a:t>
                      </a: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งบประมาณปี 2562</a:t>
                      </a:r>
                    </a:p>
                  </a:txBody>
                  <a:tcPr marL="7045" marR="7045" marT="70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(ร่าง)งบประมาณปี 256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45" marR="7045" marT="70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เพิ่ม</a:t>
                      </a:r>
                      <a:r>
                        <a:rPr lang="th-TH" sz="24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r>
                        <a:rPr lang="th-TH" sz="24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(ลด)</a:t>
                      </a: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23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จำนวน</a:t>
                      </a:r>
                    </a:p>
                  </a:txBody>
                  <a:tcPr marL="7045" marR="7045" marT="70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</a:p>
                  </a:txBody>
                  <a:tcPr marL="7045" marR="7045" marT="70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จำนวน</a:t>
                      </a:r>
                    </a:p>
                  </a:txBody>
                  <a:tcPr marL="7045" marR="7045" marT="70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</a:p>
                  </a:txBody>
                  <a:tcPr marL="7045" marR="7045" marT="70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จำนวน</a:t>
                      </a:r>
                    </a:p>
                  </a:txBody>
                  <a:tcPr marL="7045" marR="7045" marT="70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</a:p>
                  </a:txBody>
                  <a:tcPr marL="7045" marR="7045" marT="70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9221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รวมทั้งสิ้น</a:t>
                      </a: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1,911,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092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600</a:t>
                      </a: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100.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824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934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100.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86,158,5</a:t>
                      </a:r>
                      <a:r>
                        <a:rPr lang="th-TH" sz="24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00)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r>
                        <a:rPr lang="th-TH" sz="24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.5</a:t>
                      </a:r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24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6782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1. งบบุคลากร</a:t>
                      </a: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68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,629,700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.45</a:t>
                      </a: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917,396,200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0.27</a:t>
                      </a: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48,766,500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5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77297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2. งบดำเนินงาน</a:t>
                      </a: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339,553,700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17.77</a:t>
                      </a: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277,323,600</a:t>
                      </a: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15.20</a:t>
                      </a: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62,230,100)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(1</a:t>
                      </a:r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8.33</a:t>
                      </a:r>
                      <a:r>
                        <a:rPr lang="th-TH" sz="24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47967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3. งบลงทุน</a:t>
                      </a: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26,430,900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11.85</a:t>
                      </a: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231,769,900</a:t>
                      </a: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12.70</a:t>
                      </a: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r>
                        <a:rPr lang="th-TH" sz="24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,339</a:t>
                      </a:r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24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00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2.36</a:t>
                      </a: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47967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4. งบเงินอุดหนุน</a:t>
                      </a: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17,340,800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0.91</a:t>
                      </a: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4,861,900</a:t>
                      </a: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0.26</a:t>
                      </a: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th-TH" sz="24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(12,478,900)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th-TH" sz="24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71.96</a:t>
                      </a:r>
                      <a:r>
                        <a:rPr lang="th-TH" sz="24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70782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5. งบรายจ่ายอื่น</a:t>
                      </a: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459,137,500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24.02</a:t>
                      </a: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393,582,500</a:t>
                      </a: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21.57</a:t>
                      </a: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(65</a:t>
                      </a:r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24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555</a:t>
                      </a:r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,000</a:t>
                      </a:r>
                      <a:r>
                        <a:rPr lang="th-TH" sz="24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th-TH" sz="24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14.28</a:t>
                      </a:r>
                      <a:r>
                        <a:rPr lang="th-TH" sz="24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045" marR="7045" marT="7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สี่เหลี่ยมผืนผ้ามุมมน 1">
            <a:extLst>
              <a:ext uri="{FF2B5EF4-FFF2-40B4-BE49-F238E27FC236}">
                <a16:creationId xmlns="" xmlns:a16="http://schemas.microsoft.com/office/drawing/2014/main" id="{440D4E55-7C21-4EDE-A4A9-466425E060CE}"/>
              </a:ext>
            </a:extLst>
          </p:cNvPr>
          <p:cNvSpPr/>
          <p:nvPr/>
        </p:nvSpPr>
        <p:spPr>
          <a:xfrm>
            <a:off x="952500" y="188913"/>
            <a:ext cx="7632700" cy="10207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(ร่าง) งบประมาณรายจ่ายประจำปีงบประมาณ พ.ศ. 256</a:t>
            </a:r>
            <a:r>
              <a:rPr lang="en-US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3</a:t>
            </a:r>
          </a:p>
          <a:p>
            <a:pPr algn="ctr" eaLnBrk="1" hangingPunct="1">
              <a:defRPr/>
            </a:pPr>
            <a:r>
              <a:rPr lang="th-TH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ขั้นสำนักงบประมาณแจ้งวงเงิน</a:t>
            </a:r>
            <a:endParaRPr lang="th-TH" b="1" dirty="0">
              <a:solidFill>
                <a:srgbClr val="0000C4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วงรี 3">
            <a:extLst>
              <a:ext uri="{FF2B5EF4-FFF2-40B4-BE49-F238E27FC236}">
                <a16:creationId xmlns="" xmlns:a16="http://schemas.microsoft.com/office/drawing/2014/main" id="{3079FFB4-41B0-400E-B169-83F9EDA2B44C}"/>
              </a:ext>
            </a:extLst>
          </p:cNvPr>
          <p:cNvSpPr/>
          <p:nvPr/>
        </p:nvSpPr>
        <p:spPr>
          <a:xfrm>
            <a:off x="284163" y="1287463"/>
            <a:ext cx="4164012" cy="57626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จำแนกตามงบรายจ่าย</a:t>
            </a:r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0550A000-7117-41A8-8CED-DCABD80640B0}"/>
              </a:ext>
            </a:extLst>
          </p:cNvPr>
          <p:cNvSpPr/>
          <p:nvPr/>
        </p:nvSpPr>
        <p:spPr>
          <a:xfrm>
            <a:off x="8742363" y="6448425"/>
            <a:ext cx="287337" cy="2889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endParaRPr lang="en-US" sz="2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btitle 1">
            <a:extLst>
              <a:ext uri="{FF2B5EF4-FFF2-40B4-BE49-F238E27FC236}">
                <a16:creationId xmlns="" xmlns:a16="http://schemas.microsoft.com/office/drawing/2014/main" id="{4D34C3DC-14B1-4064-9E49-92AB4D976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75" y="333375"/>
            <a:ext cx="7019925" cy="641350"/>
          </a:xfrm>
        </p:spPr>
        <p:txBody>
          <a:bodyPr/>
          <a:lstStyle/>
          <a:p>
            <a:pPr algn="ctr"/>
            <a:r>
              <a:rPr lang="th-TH" altLang="en-US" sz="3200" b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(ร่าง) งบประมาณรายจ่ายประจำปีงบประมาณ พ.ศ. 2563 </a:t>
            </a:r>
            <a:endParaRPr lang="en-US" altLang="en-US" sz="3200" b="1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="" xmlns:a16="http://schemas.microsoft.com/office/drawing/2014/main" id="{DBF0B8F9-4CD0-43F7-BF98-95C9A5A4FDF9}"/>
              </a:ext>
            </a:extLst>
          </p:cNvPr>
          <p:cNvSpPr/>
          <p:nvPr/>
        </p:nvSpPr>
        <p:spPr>
          <a:xfrm>
            <a:off x="190500" y="1468438"/>
            <a:ext cx="3373438" cy="1225550"/>
          </a:xfrm>
          <a:prstGeom prst="roundRect">
            <a:avLst/>
          </a:prstGeom>
          <a:solidFill>
            <a:srgbClr val="F2E5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งบประมาณรายจ่ายบุคลากร</a:t>
            </a:r>
          </a:p>
          <a:p>
            <a:pPr algn="ctr">
              <a:defRPr/>
            </a:pPr>
            <a:r>
              <a:rPr lang="th-TH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แผนงานบุคลากรภาครัฐ</a:t>
            </a:r>
            <a:endParaRPr lang="en-US" b="1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="" xmlns:a16="http://schemas.microsoft.com/office/drawing/2014/main" id="{746AE9C4-FBDB-4387-BFFE-152EBA846744}"/>
              </a:ext>
            </a:extLst>
          </p:cNvPr>
          <p:cNvSpPr/>
          <p:nvPr/>
        </p:nvSpPr>
        <p:spPr>
          <a:xfrm>
            <a:off x="179388" y="3141663"/>
            <a:ext cx="3384550" cy="172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งบประมาณรายจ่ายของ</a:t>
            </a:r>
          </a:p>
          <a:p>
            <a:pPr algn="ctr">
              <a:defRPr/>
            </a:pP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หน่วยรับงบประมาณ</a:t>
            </a:r>
          </a:p>
          <a:p>
            <a:pPr algn="ctr">
              <a:defRPr/>
            </a:pPr>
            <a:r>
              <a:rPr lang="th-TH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แผนงานพื้นฐาน แผนงานยุทธศาสตร์</a:t>
            </a:r>
            <a:endParaRPr lang="en-US" b="1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="" xmlns:a16="http://schemas.microsoft.com/office/drawing/2014/main" id="{FADAF645-67FE-4F30-BB00-00003A301F41}"/>
              </a:ext>
            </a:extLst>
          </p:cNvPr>
          <p:cNvSpPr/>
          <p:nvPr/>
        </p:nvSpPr>
        <p:spPr>
          <a:xfrm>
            <a:off x="211138" y="5300663"/>
            <a:ext cx="3424237" cy="1152525"/>
          </a:xfrm>
          <a:prstGeom prst="roundRect">
            <a:avLst/>
          </a:prstGeom>
          <a:solidFill>
            <a:srgbClr val="B3B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งบประมาณรายจ่ายบูรณาการ</a:t>
            </a:r>
          </a:p>
          <a:p>
            <a:pPr algn="ctr">
              <a:defRPr/>
            </a:pPr>
            <a:r>
              <a:rPr lang="th-TH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แผนงานบูรณาการ</a:t>
            </a:r>
            <a:endParaRPr lang="en-US" b="1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="" xmlns:a16="http://schemas.microsoft.com/office/drawing/2014/main" id="{A0C6CF62-29FD-4C02-92F8-5F795B31540C}"/>
              </a:ext>
            </a:extLst>
          </p:cNvPr>
          <p:cNvSpPr/>
          <p:nvPr/>
        </p:nvSpPr>
        <p:spPr>
          <a:xfrm>
            <a:off x="5795963" y="3403600"/>
            <a:ext cx="3167062" cy="169227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งบประมาณรายจ่าย</a:t>
            </a:r>
          </a:p>
          <a:p>
            <a:pPr algn="ctr">
              <a:defRPr/>
            </a:pP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เพื่อการชำระหนี้ภาครัฐ</a:t>
            </a:r>
          </a:p>
          <a:p>
            <a:pPr algn="ctr">
              <a:defRPr/>
            </a:pPr>
            <a:r>
              <a:rPr lang="th-TH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แผนงานบริหารจัดการหนี้ภาครัฐ</a:t>
            </a:r>
            <a:endParaRPr lang="en-US" b="1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="" xmlns:a16="http://schemas.microsoft.com/office/drawing/2014/main" id="{B5DC717C-6734-47AA-92D5-10D29192FEB6}"/>
              </a:ext>
            </a:extLst>
          </p:cNvPr>
          <p:cNvSpPr/>
          <p:nvPr/>
        </p:nvSpPr>
        <p:spPr>
          <a:xfrm>
            <a:off x="5867400" y="1917700"/>
            <a:ext cx="3095625" cy="1223963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งบประมาณรายจ่ายงบกลาง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="" xmlns:a16="http://schemas.microsoft.com/office/drawing/2014/main" id="{901C03C7-735D-4410-ADC1-4123488B84B1}"/>
              </a:ext>
            </a:extLst>
          </p:cNvPr>
          <p:cNvSpPr/>
          <p:nvPr/>
        </p:nvSpPr>
        <p:spPr>
          <a:xfrm>
            <a:off x="5795963" y="5265738"/>
            <a:ext cx="3168650" cy="1223962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งบประมาณรายจ่ายสำหรับทุนหมุนเวียน</a:t>
            </a:r>
          </a:p>
        </p:txBody>
      </p:sp>
      <p:sp>
        <p:nvSpPr>
          <p:cNvPr id="2" name="Rectangular Callout 1">
            <a:extLst>
              <a:ext uri="{FF2B5EF4-FFF2-40B4-BE49-F238E27FC236}">
                <a16:creationId xmlns="" xmlns:a16="http://schemas.microsoft.com/office/drawing/2014/main" id="{1E0836DE-B9A2-43E5-8E6F-407C7695E71A}"/>
              </a:ext>
            </a:extLst>
          </p:cNvPr>
          <p:cNvSpPr/>
          <p:nvPr/>
        </p:nvSpPr>
        <p:spPr>
          <a:xfrm>
            <a:off x="3368675" y="1136650"/>
            <a:ext cx="2016125" cy="819150"/>
          </a:xfrm>
          <a:prstGeom prst="wedgeRectCallout">
            <a:avLst>
              <a:gd name="adj1" fmla="val -45218"/>
              <a:gd name="adj2" fmla="val 88844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928.8420 ลบ.</a:t>
            </a:r>
          </a:p>
          <a:p>
            <a:pPr algn="ctr">
              <a:defRPr/>
            </a:pP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50.9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</a:p>
        </p:txBody>
      </p:sp>
      <p:sp>
        <p:nvSpPr>
          <p:cNvPr id="10" name="Rectangular Callout 9">
            <a:extLst>
              <a:ext uri="{FF2B5EF4-FFF2-40B4-BE49-F238E27FC236}">
                <a16:creationId xmlns="" xmlns:a16="http://schemas.microsoft.com/office/drawing/2014/main" id="{53F60C4D-5A09-4B3D-A778-335CDF4864BE}"/>
              </a:ext>
            </a:extLst>
          </p:cNvPr>
          <p:cNvSpPr/>
          <p:nvPr/>
        </p:nvSpPr>
        <p:spPr>
          <a:xfrm>
            <a:off x="3392488" y="2720975"/>
            <a:ext cx="2305050" cy="1603375"/>
          </a:xfrm>
          <a:prstGeom prst="wedgeRectCallout">
            <a:avLst>
              <a:gd name="adj1" fmla="val -51991"/>
              <a:gd name="adj2" fmla="val 72193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พื้นฐาน 301.0180 ลบ.</a:t>
            </a:r>
          </a:p>
          <a:p>
            <a:pPr>
              <a:defRPr/>
            </a:pPr>
            <a:r>
              <a:rPr lang="th-TH" sz="2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 202.4341 ลบ.</a:t>
            </a:r>
          </a:p>
          <a:p>
            <a:pPr>
              <a:defRPr/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รวม 503.4521 ลบ. </a:t>
            </a:r>
          </a:p>
          <a:p>
            <a:pPr algn="ctr">
              <a:defRPr/>
            </a:pP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27.59 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</a:p>
        </p:txBody>
      </p:sp>
      <p:sp>
        <p:nvSpPr>
          <p:cNvPr id="11" name="Rectangular Callout 10">
            <a:extLst>
              <a:ext uri="{FF2B5EF4-FFF2-40B4-BE49-F238E27FC236}">
                <a16:creationId xmlns="" xmlns:a16="http://schemas.microsoft.com/office/drawing/2014/main" id="{0AA2412E-9E91-4685-AD42-C0303D3789A0}"/>
              </a:ext>
            </a:extLst>
          </p:cNvPr>
          <p:cNvSpPr/>
          <p:nvPr/>
        </p:nvSpPr>
        <p:spPr>
          <a:xfrm>
            <a:off x="3536950" y="5008563"/>
            <a:ext cx="2016125" cy="868362"/>
          </a:xfrm>
          <a:prstGeom prst="wedgeRectCallout">
            <a:avLst>
              <a:gd name="adj1" fmla="val -57274"/>
              <a:gd name="adj2" fmla="val 82174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392.6400 ลบ.</a:t>
            </a:r>
            <a:endParaRPr lang="en-US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21.5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%</a:t>
            </a:r>
          </a:p>
        </p:txBody>
      </p:sp>
      <p:sp>
        <p:nvSpPr>
          <p:cNvPr id="19" name="Rectangular Callout 18">
            <a:extLst>
              <a:ext uri="{FF2B5EF4-FFF2-40B4-BE49-F238E27FC236}">
                <a16:creationId xmlns="" xmlns:a16="http://schemas.microsoft.com/office/drawing/2014/main" id="{ED3A34FD-7F40-4DA4-B5E4-62ECD4424E4F}"/>
              </a:ext>
            </a:extLst>
          </p:cNvPr>
          <p:cNvSpPr/>
          <p:nvPr/>
        </p:nvSpPr>
        <p:spPr>
          <a:xfrm>
            <a:off x="6696075" y="862013"/>
            <a:ext cx="2016125" cy="885825"/>
          </a:xfrm>
          <a:prstGeom prst="wedgeRectCallout">
            <a:avLst>
              <a:gd name="adj1" fmla="val -64736"/>
              <a:gd name="adj2" fmla="val -5275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1,824.9341 ลบ.</a:t>
            </a:r>
            <a:endParaRPr lang="en-US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="" xmlns:a16="http://schemas.microsoft.com/office/drawing/2014/main" id="{0FD9E883-8F20-46E2-811B-81D0FE7D5CF7}"/>
              </a:ext>
            </a:extLst>
          </p:cNvPr>
          <p:cNvSpPr/>
          <p:nvPr/>
        </p:nvSpPr>
        <p:spPr>
          <a:xfrm>
            <a:off x="8748713" y="6524625"/>
            <a:ext cx="287337" cy="2889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endParaRPr lang="en-US" sz="2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="" xmlns:a16="http://schemas.microsoft.com/office/drawing/2014/main" id="{5A2E36AC-8AA4-4A31-B77F-382DBCF47AB2}"/>
              </a:ext>
            </a:extLst>
          </p:cNvPr>
          <p:cNvSpPr/>
          <p:nvPr/>
        </p:nvSpPr>
        <p:spPr>
          <a:xfrm>
            <a:off x="242888" y="3184525"/>
            <a:ext cx="8642350" cy="3022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 algn="thaiDist" eaLnBrk="1" hangingPunct="1">
              <a:buFont typeface="Courier New" panose="02070309020205020404" pitchFamily="49" charset="0"/>
              <a:buChar char="o"/>
              <a:defRPr/>
            </a:pPr>
            <a:r>
              <a:rPr lang="th-TH" sz="2600" b="1" dirty="0">
                <a:solidFill>
                  <a:srgbClr val="660066"/>
                </a:solidFill>
                <a:latin typeface="TH SarabunPSK" pitchFamily="34" charset="-34"/>
                <a:cs typeface="TH SarabunPSK" pitchFamily="34" charset="-34"/>
              </a:rPr>
              <a:t>ข้อ 1 สำนักงบประมาณจะจัดสรรให้ไม่เกินกึ่งหนึ่งของงบประมาณรายจ่ายแต่ละแผนงาน</a:t>
            </a:r>
          </a:p>
          <a:p>
            <a:pPr marL="342900" indent="-342900" algn="thaiDist" eaLnBrk="1" hangingPunct="1">
              <a:buFont typeface="Courier New" panose="02070309020205020404" pitchFamily="49" charset="0"/>
              <a:buChar char="o"/>
              <a:defRPr/>
            </a:pPr>
            <a:r>
              <a:rPr lang="th-TH" sz="2600" b="1" dirty="0">
                <a:solidFill>
                  <a:srgbClr val="660066"/>
                </a:solidFill>
                <a:latin typeface="TH SarabunPSK" pitchFamily="34" charset="-34"/>
                <a:cs typeface="TH SarabunPSK" pitchFamily="34" charset="-34"/>
              </a:rPr>
              <a:t>ข้อ 6 ให้หน่วยรับงบประมาณจ่ายเงินหรือก่อหนี้ผูกพัน ภายในวงเงินที่ได้รับจัดสรร</a:t>
            </a:r>
          </a:p>
          <a:p>
            <a:pPr algn="thaiDist" eaLnBrk="1" hangingPunct="1">
              <a:defRPr/>
            </a:pPr>
            <a:r>
              <a:rPr lang="th-TH" sz="2600" b="1" dirty="0">
                <a:solidFill>
                  <a:srgbClr val="660066"/>
                </a:solidFill>
                <a:latin typeface="TH SarabunPSK" pitchFamily="34" charset="-34"/>
                <a:cs typeface="TH SarabunPSK" pitchFamily="34" charset="-34"/>
              </a:rPr>
              <a:t>     ตามหลักเกณฑ์และเงื่อนไขนี้ ได้ตั้งแต่วันที่ 1 ตุลาคม 2562 เมื่อได้รับอนุมัติเงินจัดสรร</a:t>
            </a:r>
          </a:p>
          <a:p>
            <a:pPr algn="thaiDist" eaLnBrk="1" hangingPunct="1">
              <a:defRPr/>
            </a:pPr>
            <a:r>
              <a:rPr lang="th-TH" sz="2600" b="1" dirty="0">
                <a:solidFill>
                  <a:srgbClr val="660066"/>
                </a:solidFill>
                <a:latin typeface="TH SarabunPSK" pitchFamily="34" charset="-34"/>
                <a:cs typeface="TH SarabunPSK" pitchFamily="34" charset="-34"/>
              </a:rPr>
              <a:t>     จากสำนักงบประมาณแล้ว</a:t>
            </a:r>
          </a:p>
          <a:p>
            <a:pPr marL="342900" indent="-342900" algn="thaiDist" eaLnBrk="1" hangingPunct="1">
              <a:buFont typeface="Courier New" panose="02070309020205020404" pitchFamily="49" charset="0"/>
              <a:buChar char="o"/>
              <a:defRPr/>
            </a:pPr>
            <a:r>
              <a:rPr lang="th-TH" sz="2600" b="1" dirty="0">
                <a:solidFill>
                  <a:srgbClr val="660066"/>
                </a:solidFill>
                <a:latin typeface="TH SarabunPSK" pitchFamily="34" charset="-34"/>
                <a:cs typeface="TH SarabunPSK" pitchFamily="34" charset="-34"/>
              </a:rPr>
              <a:t>ข้อ 7 เงินที่จัดสรรให้หน่วยรับงบประมาณให้ถือเป็นส่วนหนึ่งของงบประมาณปี 2563 </a:t>
            </a:r>
          </a:p>
          <a:p>
            <a:pPr algn="thaiDist" eaLnBrk="1" hangingPunct="1">
              <a:defRPr/>
            </a:pPr>
            <a:r>
              <a:rPr lang="th-TH" sz="2600" b="1" dirty="0">
                <a:solidFill>
                  <a:srgbClr val="660066"/>
                </a:solidFill>
                <a:latin typeface="TH SarabunPSK" pitchFamily="34" charset="-34"/>
                <a:cs typeface="TH SarabunPSK" pitchFamily="34" charset="-34"/>
              </a:rPr>
              <a:t>     ซึ่งต้องหักออกจากแผนงานและรายการของแต่ละแผนงาน </a:t>
            </a:r>
          </a:p>
          <a:p>
            <a:pPr algn="thaiDist" eaLnBrk="1" hangingPunct="1">
              <a:defRPr/>
            </a:pPr>
            <a:r>
              <a:rPr lang="th-TH" sz="2600" b="1" dirty="0">
                <a:solidFill>
                  <a:srgbClr val="660066"/>
                </a:solidFill>
                <a:latin typeface="TH SarabunPSK" pitchFamily="34" charset="-34"/>
                <a:cs typeface="TH SarabunPSK" pitchFamily="34" charset="-34"/>
              </a:rPr>
              <a:t>     เมื่อ พ.ร.บ. งบประมาณ 2563 ประกาศใช้บังคับ</a:t>
            </a:r>
          </a:p>
        </p:txBody>
      </p:sp>
      <p:sp>
        <p:nvSpPr>
          <p:cNvPr id="6" name="สี่เหลี่ยมผืนผ้ามุมมน 5">
            <a:extLst>
              <a:ext uri="{FF2B5EF4-FFF2-40B4-BE49-F238E27FC236}">
                <a16:creationId xmlns="" xmlns:a16="http://schemas.microsoft.com/office/drawing/2014/main" id="{64E7C2B5-3601-43C6-9189-72D28336D914}"/>
              </a:ext>
            </a:extLst>
          </p:cNvPr>
          <p:cNvSpPr/>
          <p:nvPr/>
        </p:nvSpPr>
        <p:spPr>
          <a:xfrm>
            <a:off x="442913" y="476250"/>
            <a:ext cx="8135937" cy="7921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การใช้งบประมาณรายจ่ายประจำปีงบประมาณ พ.ศ. 2562 ไปพลางก่อน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1">
            <a:extLst>
              <a:ext uri="{FF2B5EF4-FFF2-40B4-BE49-F238E27FC236}">
                <a16:creationId xmlns="" xmlns:a16="http://schemas.microsoft.com/office/drawing/2014/main" id="{0A6AA2D3-6341-4EE4-8A00-2DCDD2BDB443}"/>
              </a:ext>
            </a:extLst>
          </p:cNvPr>
          <p:cNvSpPr/>
          <p:nvPr/>
        </p:nvSpPr>
        <p:spPr>
          <a:xfrm>
            <a:off x="242888" y="1522413"/>
            <a:ext cx="8642350" cy="15113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thaiDist" eaLnBrk="1" hangingPunct="1">
              <a:defRPr/>
            </a:pPr>
            <a:r>
              <a:rPr lang="th-TH" sz="2400" b="1" spc="-60" dirty="0">
                <a:solidFill>
                  <a:srgbClr val="1D208B"/>
                </a:solidFill>
                <a:latin typeface="TH SarabunPSK" pitchFamily="34" charset="-34"/>
                <a:cs typeface="TH SarabunPSK" pitchFamily="34" charset="-34"/>
              </a:rPr>
              <a:t>          </a:t>
            </a:r>
            <a:r>
              <a:rPr lang="th-TH" sz="2600" b="1" spc="-60" dirty="0">
                <a:solidFill>
                  <a:srgbClr val="1D208B"/>
                </a:solidFill>
                <a:latin typeface="TH SarabunPSK" pitchFamily="34" charset="-34"/>
                <a:cs typeface="TH SarabunPSK" pitchFamily="34" charset="-34"/>
              </a:rPr>
              <a:t>หนังสือสำนักงบประมาณ ด่วนที่สุด ที่ นร 0702/ว 125 ลงวันที่ 29 สิงหาคม 2562 </a:t>
            </a:r>
          </a:p>
          <a:p>
            <a:pPr algn="thaiDist" eaLnBrk="1" hangingPunct="1">
              <a:defRPr/>
            </a:pPr>
            <a:r>
              <a:rPr lang="th-TH" sz="2600" b="1" spc="-60" dirty="0">
                <a:solidFill>
                  <a:srgbClr val="1D208B"/>
                </a:solidFill>
                <a:latin typeface="TH SarabunPSK" pitchFamily="34" charset="-34"/>
                <a:cs typeface="TH SarabunPSK" pitchFamily="34" charset="-34"/>
              </a:rPr>
              <a:t>กำหนดหลักเกณฑ์และเงื่อนไขการใช้งบประมาณรายจ่ายประจำปีงบประมาณ พ.ศ. 2562 </a:t>
            </a:r>
          </a:p>
          <a:p>
            <a:pPr algn="thaiDist" eaLnBrk="1" hangingPunct="1">
              <a:defRPr/>
            </a:pPr>
            <a:r>
              <a:rPr lang="th-TH" sz="2600" b="1" spc="-60" dirty="0">
                <a:solidFill>
                  <a:srgbClr val="1D208B"/>
                </a:solidFill>
                <a:latin typeface="TH SarabunPSK" pitchFamily="34" charset="-34"/>
                <a:cs typeface="TH SarabunPSK" pitchFamily="34" charset="-34"/>
              </a:rPr>
              <a:t>ไปพลางก่อน</a:t>
            </a:r>
            <a:endParaRPr lang="th-TH" sz="2600" b="1" dirty="0">
              <a:solidFill>
                <a:srgbClr val="660066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5C737C39-4A25-4032-AFF6-0ED00F0C5E97}"/>
              </a:ext>
            </a:extLst>
          </p:cNvPr>
          <p:cNvSpPr/>
          <p:nvPr/>
        </p:nvSpPr>
        <p:spPr>
          <a:xfrm>
            <a:off x="8748713" y="6524625"/>
            <a:ext cx="287337" cy="2889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endParaRPr lang="en-US" sz="2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="" xmlns:a16="http://schemas.microsoft.com/office/drawing/2014/main" id="{A7198706-99F6-42BA-ABD4-87EDE0D55D7F}"/>
              </a:ext>
            </a:extLst>
          </p:cNvPr>
          <p:cNvSpPr/>
          <p:nvPr/>
        </p:nvSpPr>
        <p:spPr>
          <a:xfrm>
            <a:off x="252413" y="1557338"/>
            <a:ext cx="8639175" cy="47513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thaiDist" eaLnBrk="1" hangingPunct="1">
              <a:defRPr/>
            </a:pPr>
            <a:r>
              <a:rPr lang="th-TH" sz="2400" b="1" spc="-60" dirty="0">
                <a:solidFill>
                  <a:srgbClr val="1D208B"/>
                </a:solidFill>
                <a:latin typeface="TH SarabunPSK" pitchFamily="34" charset="-34"/>
                <a:cs typeface="TH SarabunPSK" pitchFamily="34" charset="-34"/>
              </a:rPr>
              <a:t>          </a:t>
            </a:r>
            <a:r>
              <a:rPr lang="th-TH" sz="2600" b="1" spc="-60" dirty="0">
                <a:solidFill>
                  <a:srgbClr val="1D208B"/>
                </a:solidFill>
                <a:latin typeface="TH SarabunPSK" pitchFamily="34" charset="-34"/>
                <a:cs typeface="TH SarabunPSK" pitchFamily="34" charset="-34"/>
              </a:rPr>
              <a:t>วิธีปฏิบัติในการอนุมัติเงินจัดสรร การบริหารงบประมาณรายจ่าย และการหักงบประมาณรายจ่าย ตามหลักเกณฑ์และเงื่อนไขการใช้งบประมาณ 2562 ไปพลางก่อน</a:t>
            </a:r>
          </a:p>
          <a:p>
            <a:pPr marL="342900" indent="-342900" algn="thaiDist" eaLnBrk="1" hangingPunct="1">
              <a:buFont typeface="Courier New" panose="02070309020205020404" pitchFamily="49" charset="0"/>
              <a:buChar char="o"/>
              <a:defRPr/>
            </a:pPr>
            <a:r>
              <a:rPr lang="th-TH" sz="2600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ข้อ 1 ให้หน่วยรับงบประมาณจัดทำแผนการปฏิบัติงานและการใช้จ่ายงบประมาณตามความจำเป็นที่จะต้องใช้จ่ายหรือก่อหนี้ผูกพันในไตรมาสที่ 1 และไตรมาสที่ 2 ส่งสำนักงบประมาณอย่างช้าภายใน</a:t>
            </a:r>
            <a:r>
              <a:rPr lang="th-TH" sz="2600" b="1" dirty="0">
                <a:solidFill>
                  <a:srgbClr val="FF3300"/>
                </a:solidFill>
                <a:latin typeface="TH SarabunPSK" pitchFamily="34" charset="-34"/>
                <a:cs typeface="TH SarabunPSK" pitchFamily="34" charset="-34"/>
              </a:rPr>
              <a:t>วันที่ 15 กันยายน 2562</a:t>
            </a:r>
          </a:p>
          <a:p>
            <a:pPr marL="342900" indent="-342900" algn="thaiDist" eaLnBrk="1" hangingPunct="1">
              <a:buFont typeface="Courier New" panose="02070309020205020404" pitchFamily="49" charset="0"/>
              <a:buChar char="o"/>
              <a:defRPr/>
            </a:pPr>
            <a:r>
              <a:rPr lang="th-TH" sz="2600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ข้อ 2 การจัดทำแผนการปฏิบัติงานและแผนการใช้จ่ายงบประมาณให้จัดทำแผนภายในวงเงิน</a:t>
            </a:r>
            <a:r>
              <a:rPr lang="th-TH" sz="2600" b="1" dirty="0">
                <a:solidFill>
                  <a:srgbClr val="FF3300"/>
                </a:solidFill>
                <a:latin typeface="TH SarabunPSK" pitchFamily="34" charset="-34"/>
                <a:cs typeface="TH SarabunPSK" pitchFamily="34" charset="-34"/>
              </a:rPr>
              <a:t>ไม่เกินกึ่งหนึ่งของแต่ละแผนงาน</a:t>
            </a:r>
            <a:r>
              <a:rPr lang="th-TH" sz="2600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ตาม พ.ร.บ. งบประมาณ 2562     </a:t>
            </a:r>
          </a:p>
          <a:p>
            <a:pPr marL="342900" indent="-342900" algn="thaiDist" eaLnBrk="1" hangingPunct="1">
              <a:buFont typeface="Courier New" panose="02070309020205020404" pitchFamily="49" charset="0"/>
              <a:buChar char="o"/>
              <a:defRPr/>
            </a:pPr>
            <a:r>
              <a:rPr lang="th-TH" sz="2600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ข้อ 3 การจัดทำแผนให้ใช้ผลผลิตหรือโครงการเดิมในปีงบประมาณ พ.ศ. 2562 เป็นหลัก แต่อาจปรับปรุงวิธีดำเนินงานให้สอดคล้องกับสถานการณ์ปัจจุบันได้ตามความจำเป็น      โดยคำนึงถึงแนวทางดำเนินการและงบประมาณที่ขอรับเงินจัดสรรในปีงบประมาณ        พ.ศ. 2563 ด้วย</a:t>
            </a:r>
          </a:p>
        </p:txBody>
      </p:sp>
      <p:sp>
        <p:nvSpPr>
          <p:cNvPr id="6" name="สี่เหลี่ยมผืนผ้ามุมมน 5">
            <a:extLst>
              <a:ext uri="{FF2B5EF4-FFF2-40B4-BE49-F238E27FC236}">
                <a16:creationId xmlns="" xmlns:a16="http://schemas.microsoft.com/office/drawing/2014/main" id="{D2D5C612-2681-4648-8C63-0B0957D9057B}"/>
              </a:ext>
            </a:extLst>
          </p:cNvPr>
          <p:cNvSpPr/>
          <p:nvPr/>
        </p:nvSpPr>
        <p:spPr>
          <a:xfrm>
            <a:off x="442913" y="476250"/>
            <a:ext cx="8135937" cy="7921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การใช้งบประมาณรายจ่ายประจำปีงบประมาณ พ.ศ. 2562 ไปพลางก่อน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5BE967C0-4A5A-442F-9C22-F4AF99FA9078}"/>
              </a:ext>
            </a:extLst>
          </p:cNvPr>
          <p:cNvSpPr/>
          <p:nvPr/>
        </p:nvSpPr>
        <p:spPr>
          <a:xfrm>
            <a:off x="8748713" y="6524625"/>
            <a:ext cx="287337" cy="2889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endParaRPr lang="en-US" sz="2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="" xmlns:a16="http://schemas.microsoft.com/office/drawing/2014/main" id="{51023DA3-A2B2-428A-822F-9EA8A9DE86C7}"/>
              </a:ext>
            </a:extLst>
          </p:cNvPr>
          <p:cNvSpPr/>
          <p:nvPr/>
        </p:nvSpPr>
        <p:spPr>
          <a:xfrm>
            <a:off x="252413" y="1557338"/>
            <a:ext cx="8639175" cy="47513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57200" indent="-457200" algn="thaiDist" eaLnBrk="1" hangingPunct="1">
              <a:buFont typeface="Courier New" panose="02070309020205020404" pitchFamily="49" charset="0"/>
              <a:buChar char="o"/>
              <a:defRPr/>
            </a:pPr>
            <a:r>
              <a:rPr lang="th-TH" sz="2400" b="1" spc="-60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ข้อ 4 เมื่อได้รับความเห็นชอบแผน ให้แจ้งรัฐมนตรีเจ้าสังกัด และเจ้าภาพแผนงานบูรณาการทราบ</a:t>
            </a:r>
          </a:p>
          <a:p>
            <a:pPr marL="457200" indent="-457200" algn="thaiDist" eaLnBrk="1" hangingPunct="1">
              <a:buFont typeface="Courier New" panose="02070309020205020404" pitchFamily="49" charset="0"/>
              <a:buChar char="o"/>
              <a:defRPr/>
            </a:pPr>
            <a:r>
              <a:rPr lang="th-TH" sz="2400" b="1" spc="-60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ข้อ 5 เมื่อเห็นชอบแผนแล้ว สำนักงบประมาณจะจัดสรรให้หน่วยรับงบประมาณใช้จ่ายหรือ</a:t>
            </a:r>
          </a:p>
          <a:p>
            <a:pPr algn="thaiDist" eaLnBrk="1" hangingPunct="1">
              <a:defRPr/>
            </a:pPr>
            <a:r>
              <a:rPr lang="th-TH" sz="2400" b="1" spc="-60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        ก่อหนี้ผูกพันให้สอดคล้องกับแผนได้ ตั้งแต่วันที่ 1 ตุลาคม 2562</a:t>
            </a:r>
          </a:p>
          <a:p>
            <a:pPr marL="457200" indent="-457200" algn="thaiDist" eaLnBrk="1" hangingPunct="1">
              <a:buFont typeface="Courier New" panose="02070309020205020404" pitchFamily="49" charset="0"/>
              <a:buChar char="o"/>
              <a:defRPr/>
            </a:pPr>
            <a:r>
              <a:rPr lang="th-TH" sz="2400" b="1" spc="-60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ข้อ 7 เมื่อหน่วยรับงบประมาณได้รับเงินจัดสรรแล้ว ให้เร่งดำเนินการส่งเงินจัดสรรต่อไปยังสำนักงาน   ในส่วนภูมิภาค</a:t>
            </a:r>
            <a:r>
              <a:rPr lang="th-TH" sz="2400" b="1" spc="-60" dirty="0">
                <a:solidFill>
                  <a:srgbClr val="FF3300"/>
                </a:solidFill>
                <a:latin typeface="TH SarabunPSK" pitchFamily="34" charset="-34"/>
                <a:cs typeface="TH SarabunPSK" pitchFamily="34" charset="-34"/>
              </a:rPr>
              <a:t>ภายในสิบห้าวัน</a:t>
            </a:r>
            <a:r>
              <a:rPr lang="th-TH" sz="2400" b="1" spc="-60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นับแต่วันที่ได้รับอนุมัติจัดสรร</a:t>
            </a:r>
          </a:p>
          <a:p>
            <a:pPr marL="342900" indent="-342900" algn="thaiDist" eaLnBrk="1" hangingPunct="1">
              <a:buFont typeface="Courier New" panose="02070309020205020404" pitchFamily="49" charset="0"/>
              <a:buChar char="o"/>
              <a:defRPr/>
            </a:pPr>
            <a:r>
              <a:rPr lang="th-TH" sz="2400" b="1" spc="-60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 ข้อ 10 เมื่อได้รับอนุมัติเงินจัดสรร และได้นำไปใช้จ่ายหรือก่อหนี้ผูกพันแล้ว ให้จัดทำบันทึกการใช้จ่าย</a:t>
            </a:r>
          </a:p>
          <a:p>
            <a:pPr algn="thaiDist" eaLnBrk="1" hangingPunct="1">
              <a:defRPr/>
            </a:pPr>
            <a:r>
              <a:rPr lang="th-TH" sz="2400" b="1" spc="-60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       หรือก่อหนี้ผูกพัน และการเบิกจ่ายไว้สำหรับนำไปหักออกจากงบประมาณรายจ่ายประจำปีงบประมาณ</a:t>
            </a:r>
          </a:p>
          <a:p>
            <a:pPr algn="thaiDist" eaLnBrk="1" hangingPunct="1">
              <a:defRPr/>
            </a:pPr>
            <a:r>
              <a:rPr lang="th-TH" sz="2400" b="1" spc="-60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       พ.ศ. 2563 เมื่อพระราชบัญญัติฯ ประกาศใช้บังคับแล้ว ดังนี้</a:t>
            </a:r>
          </a:p>
          <a:p>
            <a:pPr algn="thaiDist" eaLnBrk="1" hangingPunct="1">
              <a:defRPr/>
            </a:pPr>
            <a:r>
              <a:rPr lang="th-TH" sz="2400" b="1" spc="-60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       </a:t>
            </a:r>
            <a:r>
              <a:rPr lang="th-TH" sz="2400" b="1" spc="-60" dirty="0">
                <a:solidFill>
                  <a:srgbClr val="FF3399"/>
                </a:solidFill>
                <a:latin typeface="TH SarabunPSK" pitchFamily="34" charset="-34"/>
                <a:cs typeface="TH SarabunPSK" pitchFamily="34" charset="-34"/>
              </a:rPr>
              <a:t>(1) เงินจัดสรรจากแผนงาน/ผลผลิต/โครงการ ใดของปีงบประมาณ 2562 ให้หักออกจาก</a:t>
            </a:r>
          </a:p>
          <a:p>
            <a:pPr algn="thaiDist" eaLnBrk="1" hangingPunct="1">
              <a:defRPr/>
            </a:pPr>
            <a:r>
              <a:rPr lang="th-TH" sz="2400" b="1" spc="-60" dirty="0">
                <a:solidFill>
                  <a:srgbClr val="FF3399"/>
                </a:solidFill>
                <a:latin typeface="TH SarabunPSK" pitchFamily="34" charset="-34"/>
                <a:cs typeface="TH SarabunPSK" pitchFamily="34" charset="-34"/>
              </a:rPr>
              <a:t>       แผนงาน/ผลผลิต/โครงการ ที่ตั้งไว้ของปีงบประมาณ 2563</a:t>
            </a:r>
          </a:p>
          <a:p>
            <a:pPr algn="thaiDist" eaLnBrk="1" hangingPunct="1">
              <a:defRPr/>
            </a:pPr>
            <a:r>
              <a:rPr lang="th-TH" sz="2400" b="1" spc="-60" dirty="0">
                <a:solidFill>
                  <a:srgbClr val="FF3399"/>
                </a:solidFill>
                <a:latin typeface="TH SarabunPSK" pitchFamily="34" charset="-34"/>
                <a:cs typeface="TH SarabunPSK" pitchFamily="34" charset="-34"/>
              </a:rPr>
              <a:t>       (2) เงินจัดสรรจากแผนงาน/ผลผลิต/โครงการ ใดของปีงบประมาณ 2562  หากมีการย้ายหรือเปลี่ยน</a:t>
            </a:r>
          </a:p>
          <a:p>
            <a:pPr algn="thaiDist" eaLnBrk="1" hangingPunct="1">
              <a:defRPr/>
            </a:pPr>
            <a:r>
              <a:rPr lang="th-TH" sz="2400" b="1" spc="-60" dirty="0">
                <a:solidFill>
                  <a:srgbClr val="FF3399"/>
                </a:solidFill>
                <a:latin typeface="TH SarabunPSK" pitchFamily="34" charset="-34"/>
                <a:cs typeface="TH SarabunPSK" pitchFamily="34" charset="-34"/>
              </a:rPr>
              <a:t>       แผนงาน/ผลผลิต/โครงการ ให้หักออกจากแผนงาน/ผลผลิต/โครงการ ที่ตั้งไว้ของปีงบประมาณ 2563</a:t>
            </a:r>
          </a:p>
          <a:p>
            <a:pPr algn="thaiDist" eaLnBrk="1" hangingPunct="1">
              <a:defRPr/>
            </a:pPr>
            <a:endParaRPr lang="th-TH" sz="2400" b="1" spc="-60" dirty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  <a:p>
            <a:pPr marL="457200" indent="-457200" algn="thaiDist" eaLnBrk="1" hangingPunct="1">
              <a:buFont typeface="Courier New" panose="02070309020205020404" pitchFamily="49" charset="0"/>
              <a:buChar char="o"/>
              <a:defRPr/>
            </a:pPr>
            <a:endParaRPr lang="th-TH" sz="2600" b="1" dirty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สี่เหลี่ยมผืนผ้ามุมมน 5">
            <a:extLst>
              <a:ext uri="{FF2B5EF4-FFF2-40B4-BE49-F238E27FC236}">
                <a16:creationId xmlns="" xmlns:a16="http://schemas.microsoft.com/office/drawing/2014/main" id="{1B58CA60-678D-4F17-B3AD-786B83DF4EAD}"/>
              </a:ext>
            </a:extLst>
          </p:cNvPr>
          <p:cNvSpPr/>
          <p:nvPr/>
        </p:nvSpPr>
        <p:spPr>
          <a:xfrm>
            <a:off x="442913" y="476250"/>
            <a:ext cx="8135937" cy="7921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การใช้งบประมาณรายจ่ายประจำปีงบประมาณ พ.ศ. 2562 ไปพลางก่อน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69C2E75F-0DCE-424F-85CB-D1CD74F20C3B}"/>
              </a:ext>
            </a:extLst>
          </p:cNvPr>
          <p:cNvSpPr/>
          <p:nvPr/>
        </p:nvSpPr>
        <p:spPr>
          <a:xfrm>
            <a:off x="8748713" y="6524625"/>
            <a:ext cx="287337" cy="2889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endParaRPr lang="en-US" sz="2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="" xmlns:a16="http://schemas.microsoft.com/office/drawing/2014/main" id="{05A7CEF0-3038-4500-A690-28513A124C56}"/>
              </a:ext>
            </a:extLst>
          </p:cNvPr>
          <p:cNvSpPr/>
          <p:nvPr/>
        </p:nvSpPr>
        <p:spPr>
          <a:xfrm>
            <a:off x="249238" y="1557338"/>
            <a:ext cx="8640762" cy="46799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thaiDist" eaLnBrk="1" hangingPunct="1">
              <a:defRPr/>
            </a:pPr>
            <a:r>
              <a:rPr lang="th-TH" sz="2400" b="1" spc="-60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       </a:t>
            </a:r>
            <a:r>
              <a:rPr lang="th-TH" sz="3000" b="1" spc="-60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หนังสือคณะกรรมการวินิจฉัยปัญหาการจัดซื้อจัดจ้างและการบริหารพัสดุภาครัฐ </a:t>
            </a:r>
          </a:p>
          <a:p>
            <a:pPr algn="thaiDist" eaLnBrk="1" hangingPunct="1">
              <a:defRPr/>
            </a:pPr>
            <a:r>
              <a:rPr lang="th-TH" sz="3000" b="1" spc="-60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ด่วนที่สุด ที่ กค (กวจ) 0405.2/ว 371 ลงวันที่ 5 สิงหาคม 2562 </a:t>
            </a:r>
          </a:p>
          <a:p>
            <a:pPr algn="thaiDist" eaLnBrk="1" hangingPunct="1">
              <a:defRPr/>
            </a:pPr>
            <a:r>
              <a:rPr lang="th-TH" sz="3000" b="1" spc="-60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ตาม</a:t>
            </a:r>
            <a:r>
              <a:rPr lang="th-TH" sz="3000" b="1" spc="-60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ระเบียบกระทรวงการคลัง</a:t>
            </a:r>
            <a:r>
              <a:rPr lang="th-TH" sz="3000" b="1" spc="-60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ว่าด้วยการจัดซื้อจัดจ้ดจ้างและ</a:t>
            </a:r>
          </a:p>
          <a:p>
            <a:pPr algn="thaiDist" eaLnBrk="1" hangingPunct="1">
              <a:defRPr/>
            </a:pPr>
            <a:r>
              <a:rPr lang="th-TH" sz="3000" b="1" spc="-60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การบริหารพัสดุภาครัฐ พ.ศ. 2560 </a:t>
            </a:r>
          </a:p>
          <a:p>
            <a:pPr marL="457200" indent="-457200" algn="thaiDist" eaLnBrk="1" hangingPunct="1">
              <a:buFont typeface="Wingdings" panose="05000000000000000000" pitchFamily="2" charset="2"/>
              <a:buChar char="q"/>
              <a:defRPr/>
            </a:pPr>
            <a:r>
              <a:rPr lang="th-TH" sz="3000" b="1" spc="-60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ข้อ 11 วรรคแรก กำหนดว่า “เมื่อหน่วยงานของรัฐได้รับความเห็นชอบวงเงินงบประมาณที่จะใช้ในการจัดซื้อจัดจ้างจากหน่วยงานที่เกี่ยวข้องหรือผู้มีอำนาจในการพิจารณางบประมาณแล้ว ให้เจ้าหน้าที่หรือผู้ที่ได้รับมอบหมายในการปฏิบัติงานนั้นจัดทำแผนการจัดซื้อจัดจ้างประจำปีเสนอหัวหน้าหน่วยงานของรัฐเพื่อขอความ</a:t>
            </a:r>
            <a:r>
              <a:rPr lang="th-TH" sz="3000" b="1" spc="-60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เห็นชอบ”</a:t>
            </a:r>
            <a:endParaRPr lang="th-TH" sz="3000" b="1" spc="-60" dirty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 eaLnBrk="1" hangingPunct="1">
              <a:defRPr/>
            </a:pPr>
            <a:r>
              <a:rPr lang="th-TH" sz="2400" b="1" spc="-60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         </a:t>
            </a:r>
          </a:p>
          <a:p>
            <a:pPr marL="457200" indent="-457200" algn="thaiDist" eaLnBrk="1" hangingPunct="1">
              <a:buFont typeface="Courier New" panose="02070309020205020404" pitchFamily="49" charset="0"/>
              <a:buChar char="o"/>
              <a:defRPr/>
            </a:pPr>
            <a:endParaRPr lang="th-TH" sz="2600" b="1" dirty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สี่เหลี่ยมผืนผ้ามุมมน 5">
            <a:extLst>
              <a:ext uri="{FF2B5EF4-FFF2-40B4-BE49-F238E27FC236}">
                <a16:creationId xmlns="" xmlns:a16="http://schemas.microsoft.com/office/drawing/2014/main" id="{FA68EAF6-5970-4B52-A6D2-CD757C35A414}"/>
              </a:ext>
            </a:extLst>
          </p:cNvPr>
          <p:cNvSpPr/>
          <p:nvPr/>
        </p:nvSpPr>
        <p:spPr>
          <a:xfrm>
            <a:off x="442913" y="260350"/>
            <a:ext cx="8135937" cy="107473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แนวทางปฏิบัติเกี่ยวกับการเตรียมการจัดซื้อจัดจ้าง ตามระเบียบกระทรวงการคลัง</a:t>
            </a:r>
          </a:p>
          <a:p>
            <a:pPr algn="ctr" eaLnBrk="1" hangingPunct="1">
              <a:defRPr/>
            </a:pP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ว่าด้วยการจัดซื้อจัดจ้างและการบริหารพัสดุภาครัฐ พ.ศ. 2560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E33503A3-611F-4C45-9105-90D7A2152027}"/>
              </a:ext>
            </a:extLst>
          </p:cNvPr>
          <p:cNvSpPr/>
          <p:nvPr/>
        </p:nvSpPr>
        <p:spPr>
          <a:xfrm>
            <a:off x="8748713" y="6524625"/>
            <a:ext cx="287337" cy="2889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</a:t>
            </a:r>
            <a:endParaRPr lang="en-US" sz="2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="" xmlns:a16="http://schemas.microsoft.com/office/drawing/2014/main" id="{D6CFB6B2-60A6-4E73-8F0D-38E0758E62BF}"/>
              </a:ext>
            </a:extLst>
          </p:cNvPr>
          <p:cNvSpPr/>
          <p:nvPr/>
        </p:nvSpPr>
        <p:spPr>
          <a:xfrm>
            <a:off x="179388" y="1557338"/>
            <a:ext cx="8710612" cy="4464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57200" indent="-457200" algn="thaiDist" eaLnBrk="1" hangingPunct="1">
              <a:buFont typeface="Wingdings" panose="05000000000000000000" pitchFamily="2" charset="2"/>
              <a:buChar char="q"/>
              <a:defRPr/>
            </a:pPr>
            <a:r>
              <a:rPr lang="th-TH" sz="3000" b="1" spc="-60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ข้อ 12 กำหนดว่า “หลังจากที่ได้ประกาศเผยแพร่แผนการจัดซื้อจัดจ้างประจำปี     ตามข้อ 11 แล้ว ให้หน่วนงานของรัฐรีบดำเนินการจัดซื้อจัดจ้างให้เป็นไปตามแผนและขั้นตอนของระเบียบนี้ ในหมวด 2 หมวด 3 หรือหมวด 4 แล้วแต่กรณี เพื่อให้พร้อมที่จะทำสัญญาหรือข้อตกลงได้ทันที เมื่อได้รับอนุมัติทางการเงินแล้ว”</a:t>
            </a:r>
          </a:p>
          <a:p>
            <a:pPr marL="457200" indent="-457200" algn="thaiDist" eaLnBrk="1" hangingPunct="1">
              <a:buFont typeface="Wingdings" panose="05000000000000000000" pitchFamily="2" charset="2"/>
              <a:buChar char="q"/>
              <a:defRPr/>
            </a:pPr>
            <a:r>
              <a:rPr lang="th-TH" sz="3000" b="1" spc="-60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ข้อ 13 กำหนดให้ในกรณีที่มีความจำเป็นต้องเปลี่ยนแปลงแผนการจัดซื้อจัดจ้างประจำปี ให้เจ้าหน้าที่หรือผู้ที่ได้รับมอบหมายในการปฏิบัติงานนั้นจัดทำ    รายงานพร้อมระบุเหตุผลที่ขอเปลี่ยนแปลง เสนอหัวหน้าหน่วยงานของรัฐ        เพื่อขอความเห็นชอบและเมื่อได้รับความเห็นชอบแล้วให้ดำเนินการ               ตามข้อ 11 วรรคสาม ต่อไป” </a:t>
            </a:r>
          </a:p>
          <a:p>
            <a:pPr algn="thaiDist" eaLnBrk="1" hangingPunct="1">
              <a:defRPr/>
            </a:pPr>
            <a:r>
              <a:rPr lang="th-TH" sz="3000" b="1" spc="-60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         </a:t>
            </a:r>
          </a:p>
          <a:p>
            <a:pPr marL="457200" indent="-457200" algn="thaiDist" eaLnBrk="1" hangingPunct="1">
              <a:buFont typeface="Courier New" panose="02070309020205020404" pitchFamily="49" charset="0"/>
              <a:buChar char="o"/>
              <a:defRPr/>
            </a:pPr>
            <a:endParaRPr lang="th-TH" sz="2600" b="1" dirty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สี่เหลี่ยมผืนผ้ามุมมน 5">
            <a:extLst>
              <a:ext uri="{FF2B5EF4-FFF2-40B4-BE49-F238E27FC236}">
                <a16:creationId xmlns="" xmlns:a16="http://schemas.microsoft.com/office/drawing/2014/main" id="{3171BDCC-A67E-4BF7-8E14-4D03EC4FC9C2}"/>
              </a:ext>
            </a:extLst>
          </p:cNvPr>
          <p:cNvSpPr/>
          <p:nvPr/>
        </p:nvSpPr>
        <p:spPr>
          <a:xfrm>
            <a:off x="442913" y="260350"/>
            <a:ext cx="8135937" cy="107473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แนวทางปฏิบัติเกี่ยวกับการเตรียมการจัดซื้อจัดจ้าง ตามระเบียบกระทรวงการคลัง</a:t>
            </a:r>
          </a:p>
          <a:p>
            <a:pPr algn="ctr" eaLnBrk="1" hangingPunct="1">
              <a:defRPr/>
            </a:pP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ว่าด้วยการจัดซื้อจัดจ้างและการบริหารพัสดุภาครัฐ พ.ศ. 2560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655E733B-122D-48D7-8841-DAB1EB0E1329}"/>
              </a:ext>
            </a:extLst>
          </p:cNvPr>
          <p:cNvSpPr/>
          <p:nvPr/>
        </p:nvSpPr>
        <p:spPr>
          <a:xfrm>
            <a:off x="8748713" y="6524625"/>
            <a:ext cx="287337" cy="2889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</a:t>
            </a:r>
            <a:endParaRPr lang="en-US" sz="2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="" xmlns:a16="http://schemas.microsoft.com/office/drawing/2014/main" id="{8D3AE7B5-EA6C-4F5E-8465-EF1540781930}"/>
              </a:ext>
            </a:extLst>
          </p:cNvPr>
          <p:cNvSpPr/>
          <p:nvPr/>
        </p:nvSpPr>
        <p:spPr>
          <a:xfrm>
            <a:off x="190500" y="1917700"/>
            <a:ext cx="8640763" cy="41751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 algn="thaiDist" eaLnBrk="1" hangingPunct="1">
              <a:buFont typeface="Wingdings" panose="05000000000000000000" pitchFamily="2" charset="2"/>
              <a:buChar char="ü"/>
              <a:defRPr/>
            </a:pPr>
            <a:r>
              <a:rPr lang="th-TH" sz="3200" b="1" spc="-60" dirty="0">
                <a:solidFill>
                  <a:srgbClr val="003399"/>
                </a:solidFill>
                <a:latin typeface="TH SarabunPSK" pitchFamily="34" charset="-34"/>
                <a:cs typeface="TH SarabunPSK" pitchFamily="34" charset="-34"/>
              </a:rPr>
              <a:t>ข้อ 1 ก่อนที่ร่างพ.ร.บ. งบประมาณรายจ่ายประจำปีงบประมาณ พ.ศ. 2563 จะผ่านการพิจารณาของรัฐสภา หรือ</a:t>
            </a:r>
            <a:r>
              <a:rPr lang="th-TH" sz="3200" b="1" spc="-60" dirty="0" smtClean="0">
                <a:solidFill>
                  <a:srgbClr val="003399"/>
                </a:solidFill>
                <a:latin typeface="TH SarabunPSK" pitchFamily="34" charset="-34"/>
                <a:cs typeface="TH SarabunPSK" pitchFamily="34" charset="-34"/>
              </a:rPr>
              <a:t>กรณีที่ต้องใช้งบประมาณ</a:t>
            </a:r>
            <a:r>
              <a:rPr lang="th-TH" sz="3200" b="1" spc="-60" dirty="0">
                <a:solidFill>
                  <a:srgbClr val="003399"/>
                </a:solidFill>
                <a:latin typeface="TH SarabunPSK" pitchFamily="34" charset="-34"/>
                <a:cs typeface="TH SarabunPSK" pitchFamily="34" charset="-34"/>
              </a:rPr>
              <a:t>รายจ่าย</a:t>
            </a:r>
            <a:r>
              <a:rPr lang="th-TH" sz="3200" b="1" spc="-60" dirty="0" smtClean="0">
                <a:solidFill>
                  <a:srgbClr val="003399"/>
                </a:solidFill>
                <a:latin typeface="TH SarabunPSK" pitchFamily="34" charset="-34"/>
                <a:cs typeface="TH SarabunPSK" pitchFamily="34" charset="-34"/>
              </a:rPr>
              <a:t>ประจำปีที่</a:t>
            </a:r>
            <a:r>
              <a:rPr lang="th-TH" sz="3200" b="1" spc="-60" dirty="0">
                <a:solidFill>
                  <a:srgbClr val="003399"/>
                </a:solidFill>
                <a:latin typeface="TH SarabunPSK" pitchFamily="34" charset="-34"/>
                <a:cs typeface="TH SarabunPSK" pitchFamily="34" charset="-34"/>
              </a:rPr>
              <a:t>ล่วงแล้วไปพลางก่อน ให้หน่วยงานของรัฐเตรียมการจัดซื้อจัดจ้างในขั้นตอนที่เป็นเรื่องภายในของหน่วยงานของรัฐไว้ก่อน </a:t>
            </a:r>
          </a:p>
          <a:p>
            <a:pPr algn="thaiDist" eaLnBrk="1" hangingPunct="1">
              <a:defRPr/>
            </a:pPr>
            <a:r>
              <a:rPr lang="th-TH" sz="3200" b="1" spc="-60" dirty="0">
                <a:solidFill>
                  <a:srgbClr val="003399"/>
                </a:solidFill>
                <a:latin typeface="TH SarabunPSK" pitchFamily="34" charset="-34"/>
                <a:cs typeface="TH SarabunPSK" pitchFamily="34" charset="-34"/>
              </a:rPr>
              <a:t>        เช่น การกำหนดรายละเอียดหรือคุณลักษณะเฉพาะ (</a:t>
            </a:r>
            <a:r>
              <a:rPr lang="en-US" sz="3200" b="1" spc="-60" dirty="0">
                <a:solidFill>
                  <a:srgbClr val="003399"/>
                </a:solidFill>
                <a:latin typeface="TH SarabunPSK" pitchFamily="34" charset="-34"/>
                <a:cs typeface="TH SarabunPSK" pitchFamily="34" charset="-34"/>
              </a:rPr>
              <a:t>Specification)</a:t>
            </a:r>
            <a:endParaRPr lang="th-TH" sz="3200" b="1" spc="-60" dirty="0">
              <a:solidFill>
                <a:srgbClr val="003399"/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 eaLnBrk="1" hangingPunct="1">
              <a:defRPr/>
            </a:pPr>
            <a:r>
              <a:rPr lang="th-TH" sz="3200" b="1" spc="-60" dirty="0">
                <a:solidFill>
                  <a:srgbClr val="003399"/>
                </a:solidFill>
                <a:latin typeface="TH SarabunPSK" pitchFamily="34" charset="-34"/>
                <a:cs typeface="TH SarabunPSK" pitchFamily="34" charset="-34"/>
              </a:rPr>
              <a:t>        คุณสมบัติผู้เสนอราคา เงื่อนไขในการจัดซื้อจัดจ้าง รูปแบบและเนื้อหา</a:t>
            </a:r>
          </a:p>
          <a:p>
            <a:pPr algn="thaiDist" eaLnBrk="1" hangingPunct="1">
              <a:defRPr/>
            </a:pPr>
            <a:r>
              <a:rPr lang="th-TH" sz="3200" b="1" spc="-60" dirty="0">
                <a:solidFill>
                  <a:srgbClr val="003399"/>
                </a:solidFill>
                <a:latin typeface="TH SarabunPSK" pitchFamily="34" charset="-34"/>
                <a:cs typeface="TH SarabunPSK" pitchFamily="34" charset="-34"/>
              </a:rPr>
              <a:t>        ของสัญญาที่จะลงนาม เป็นต้น</a:t>
            </a:r>
          </a:p>
          <a:p>
            <a:pPr algn="thaiDist" eaLnBrk="1" hangingPunct="1">
              <a:defRPr/>
            </a:pPr>
            <a:r>
              <a:rPr lang="th-TH" sz="2400" b="1" spc="-60" dirty="0">
                <a:solidFill>
                  <a:srgbClr val="003399"/>
                </a:solidFill>
                <a:latin typeface="TH SarabunPSK" pitchFamily="34" charset="-34"/>
                <a:cs typeface="TH SarabunPSK" pitchFamily="34" charset="-34"/>
              </a:rPr>
              <a:t>       </a:t>
            </a:r>
            <a:endParaRPr lang="th-TH" sz="2600" b="1" dirty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สี่เหลี่ยมผืนผ้ามุมมน 5">
            <a:extLst>
              <a:ext uri="{FF2B5EF4-FFF2-40B4-BE49-F238E27FC236}">
                <a16:creationId xmlns="" xmlns:a16="http://schemas.microsoft.com/office/drawing/2014/main" id="{7BFA77D0-1AB8-4DDB-BECC-91941DA37FFF}"/>
              </a:ext>
            </a:extLst>
          </p:cNvPr>
          <p:cNvSpPr/>
          <p:nvPr/>
        </p:nvSpPr>
        <p:spPr>
          <a:xfrm>
            <a:off x="442913" y="481013"/>
            <a:ext cx="8135937" cy="10747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แนวทางปฏิบัติเกี่ยวกับการเตรียมการจัดซื้อจัดจ้าง ตามระเบียบกระทรวงการคลัง</a:t>
            </a:r>
          </a:p>
          <a:p>
            <a:pPr algn="ctr" eaLnBrk="1" hangingPunct="1">
              <a:defRPr/>
            </a:pP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ว่าด้วยการจัดซื้อจัดจ้างและการบริหารพัสดุภาครัฐ พ.ศ. 2560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3DC1C1AA-6264-4E6C-9F6D-779DEB474286}"/>
              </a:ext>
            </a:extLst>
          </p:cNvPr>
          <p:cNvSpPr/>
          <p:nvPr/>
        </p:nvSpPr>
        <p:spPr>
          <a:xfrm>
            <a:off x="8748713" y="6457950"/>
            <a:ext cx="287337" cy="2873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9</a:t>
            </a:r>
            <a:endParaRPr lang="en-US" sz="2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สลิปสตรีม">
  <a:themeElements>
    <a:clrScheme name="เทศบาล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สลิปสตรี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สลิปสตรี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7722</TotalTime>
  <Words>1751</Words>
  <Application>Microsoft Office PowerPoint</Application>
  <PresentationFormat>นำเสนอทางหน้าจอ (4:3)</PresentationFormat>
  <Paragraphs>226</Paragraphs>
  <Slides>16</Slides>
  <Notes>13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17" baseType="lpstr">
      <vt:lpstr>สลิปสตรีม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แนวทางการจัดทำงบประมาณ 2558</dc:title>
  <dc:creator>Acer-97</dc:creator>
  <cp:lastModifiedBy>pc</cp:lastModifiedBy>
  <cp:revision>329</cp:revision>
  <cp:lastPrinted>2019-09-10T03:11:07Z</cp:lastPrinted>
  <dcterms:created xsi:type="dcterms:W3CDTF">2013-09-24T10:29:08Z</dcterms:created>
  <dcterms:modified xsi:type="dcterms:W3CDTF">2019-09-11T10:29:29Z</dcterms:modified>
</cp:coreProperties>
</file>