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1" r:id="rId7"/>
    <p:sldId id="287" r:id="rId8"/>
    <p:sldId id="288" r:id="rId9"/>
    <p:sldId id="262" r:id="rId10"/>
    <p:sldId id="264" r:id="rId11"/>
    <p:sldId id="265" r:id="rId12"/>
    <p:sldId id="268" r:id="rId13"/>
    <p:sldId id="269" r:id="rId14"/>
    <p:sldId id="289" r:id="rId15"/>
    <p:sldId id="271" r:id="rId16"/>
    <p:sldId id="272" r:id="rId17"/>
    <p:sldId id="278" r:id="rId18"/>
    <p:sldId id="277" r:id="rId19"/>
    <p:sldId id="280" r:id="rId20"/>
    <p:sldId id="281" r:id="rId21"/>
    <p:sldId id="282" r:id="rId22"/>
    <p:sldId id="283" r:id="rId23"/>
    <p:sldId id="284" r:id="rId24"/>
    <p:sldId id="295" r:id="rId25"/>
    <p:sldId id="292" r:id="rId26"/>
    <p:sldId id="293" r:id="rId27"/>
    <p:sldId id="291" r:id="rId28"/>
    <p:sldId id="285" r:id="rId29"/>
    <p:sldId id="286" r:id="rId30"/>
  </p:sldIdLst>
  <p:sldSz cx="9144000" cy="6858000" type="screen4x3"/>
  <p:notesSz cx="6797675" cy="9928225"/>
  <p:defaultTex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30" d="100"/>
          <a:sy n="130" d="100"/>
        </p:scale>
        <p:origin x="-1074" y="76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289A940-5AF2-4716-9359-ADE6F6582ED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th-TH"/>
        </a:p>
      </dgm:t>
    </dgm:pt>
    <dgm:pt modelId="{04EA1C81-5EBA-49DA-8F6B-5D20466CAE74}">
      <dgm:prSet phldrT="[ข้อความ]"/>
      <dgm:spPr/>
      <dgm:t>
        <a:bodyPr/>
        <a:lstStyle/>
        <a:p>
          <a:pPr algn="ctr"/>
          <a:r>
            <a:rPr lang="th-TH" b="1" dirty="0" smtClean="0">
              <a:solidFill>
                <a:schemeClr val="tx1"/>
              </a:solidFill>
            </a:rPr>
            <a:t>เป้าหมายรวม  3,825,650  คน</a:t>
          </a:r>
          <a:endParaRPr lang="th-TH" b="1" dirty="0">
            <a:solidFill>
              <a:schemeClr val="tx1"/>
            </a:solidFill>
          </a:endParaRPr>
        </a:p>
      </dgm:t>
    </dgm:pt>
    <dgm:pt modelId="{82C2BEB9-F72D-4964-B925-76C55B83C955}" type="parTrans" cxnId="{E23099BA-E081-4F7D-AF34-AA7A93024EBC}">
      <dgm:prSet/>
      <dgm:spPr/>
      <dgm:t>
        <a:bodyPr/>
        <a:lstStyle/>
        <a:p>
          <a:endParaRPr lang="th-TH" b="1"/>
        </a:p>
      </dgm:t>
    </dgm:pt>
    <dgm:pt modelId="{25CDC6AF-83CA-4134-A2BC-29F2333413F1}" type="sibTrans" cxnId="{E23099BA-E081-4F7D-AF34-AA7A93024EBC}">
      <dgm:prSet/>
      <dgm:spPr/>
      <dgm:t>
        <a:bodyPr/>
        <a:lstStyle/>
        <a:p>
          <a:endParaRPr lang="th-TH" b="1"/>
        </a:p>
      </dgm:t>
    </dgm:pt>
    <dgm:pt modelId="{832DA6D0-EBC8-41D2-88E1-9CE9CB265D4D}">
      <dgm:prSet phldrT="[ข้อความ]"/>
      <dgm:spPr/>
      <dgm:t>
        <a:bodyPr/>
        <a:lstStyle/>
        <a:p>
          <a:r>
            <a:rPr lang="th-TH" b="1" dirty="0" smtClean="0"/>
            <a:t>กรมพัฒนาฝีมือแรงงานดำเนินการเอง  125,650  คน</a:t>
          </a:r>
          <a:endParaRPr lang="th-TH" b="1" dirty="0"/>
        </a:p>
      </dgm:t>
    </dgm:pt>
    <dgm:pt modelId="{A4726FB2-FF8F-40CF-A287-737839D44F85}" type="parTrans" cxnId="{BB5D64A5-7C05-4DC5-B37E-99ED92E6662D}">
      <dgm:prSet/>
      <dgm:spPr/>
      <dgm:t>
        <a:bodyPr/>
        <a:lstStyle/>
        <a:p>
          <a:endParaRPr lang="th-TH" b="1"/>
        </a:p>
      </dgm:t>
    </dgm:pt>
    <dgm:pt modelId="{40DCB041-0A37-466E-9BA7-043576C8BDC0}" type="sibTrans" cxnId="{BB5D64A5-7C05-4DC5-B37E-99ED92E6662D}">
      <dgm:prSet/>
      <dgm:spPr/>
      <dgm:t>
        <a:bodyPr/>
        <a:lstStyle/>
        <a:p>
          <a:endParaRPr lang="th-TH" b="1"/>
        </a:p>
      </dgm:t>
    </dgm:pt>
    <dgm:pt modelId="{C85EBA42-3D86-4E06-A9CC-5DCD87EB7E41}">
      <dgm:prSet phldrT="[ข้อความ]"/>
      <dgm:spPr/>
      <dgm:t>
        <a:bodyPr/>
        <a:lstStyle/>
        <a:p>
          <a:pPr algn="ctr"/>
          <a:r>
            <a:rPr lang="th-TH" b="1" dirty="0" smtClean="0">
              <a:solidFill>
                <a:schemeClr val="tx1"/>
              </a:solidFill>
            </a:rPr>
            <a:t>งบประมาณรวม  1,824.9341  ล้านบาท</a:t>
          </a:r>
          <a:endParaRPr lang="th-TH" b="1" dirty="0">
            <a:solidFill>
              <a:schemeClr val="tx1"/>
            </a:solidFill>
          </a:endParaRPr>
        </a:p>
      </dgm:t>
    </dgm:pt>
    <dgm:pt modelId="{C6682AA5-0FD6-4888-A4BB-DD9775416BC2}" type="parTrans" cxnId="{AB9B8EE9-C0A6-4884-BCC3-45625E20FA87}">
      <dgm:prSet/>
      <dgm:spPr/>
      <dgm:t>
        <a:bodyPr/>
        <a:lstStyle/>
        <a:p>
          <a:endParaRPr lang="th-TH" b="1"/>
        </a:p>
      </dgm:t>
    </dgm:pt>
    <dgm:pt modelId="{900C9B08-4B8B-4CEB-BD3C-AF23B79CBEAD}" type="sibTrans" cxnId="{AB9B8EE9-C0A6-4884-BCC3-45625E20FA87}">
      <dgm:prSet/>
      <dgm:spPr/>
      <dgm:t>
        <a:bodyPr/>
        <a:lstStyle/>
        <a:p>
          <a:endParaRPr lang="th-TH" b="1"/>
        </a:p>
      </dgm:t>
    </dgm:pt>
    <dgm:pt modelId="{4B1EB0A4-543F-473B-BEFE-FC72550986E8}">
      <dgm:prSet phldrT="[ข้อความ]"/>
      <dgm:spPr/>
      <dgm:t>
        <a:bodyPr/>
        <a:lstStyle/>
        <a:p>
          <a:r>
            <a:rPr lang="th-TH" b="1" dirty="0" smtClean="0"/>
            <a:t>ส่งเสริมสถานประกอบกิจการดำเนินการ  3,700,000 คน</a:t>
          </a:r>
          <a:endParaRPr lang="th-TH" b="1" dirty="0"/>
        </a:p>
      </dgm:t>
    </dgm:pt>
    <dgm:pt modelId="{F880D764-A7E3-4920-BA54-92261B490068}" type="parTrans" cxnId="{BF9F4F00-90D2-4FBA-AFE1-28130DDA2ACD}">
      <dgm:prSet/>
      <dgm:spPr/>
      <dgm:t>
        <a:bodyPr/>
        <a:lstStyle/>
        <a:p>
          <a:endParaRPr lang="th-TH" b="1"/>
        </a:p>
      </dgm:t>
    </dgm:pt>
    <dgm:pt modelId="{A88B09BB-A5D1-4F77-A35D-724E9DF2FC4F}" type="sibTrans" cxnId="{BF9F4F00-90D2-4FBA-AFE1-28130DDA2ACD}">
      <dgm:prSet/>
      <dgm:spPr/>
      <dgm:t>
        <a:bodyPr/>
        <a:lstStyle/>
        <a:p>
          <a:endParaRPr lang="th-TH" b="1"/>
        </a:p>
      </dgm:t>
    </dgm:pt>
    <dgm:pt modelId="{3726B10E-7AE7-4692-B41A-A9727105A8DE}" type="pres">
      <dgm:prSet presAssocID="{8289A940-5AF2-4716-9359-ADE6F6582ED3}" presName="linear" presStyleCnt="0">
        <dgm:presLayoutVars>
          <dgm:animLvl val="lvl"/>
          <dgm:resizeHandles val="exact"/>
        </dgm:presLayoutVars>
      </dgm:prSet>
      <dgm:spPr/>
      <dgm:t>
        <a:bodyPr/>
        <a:lstStyle/>
        <a:p>
          <a:endParaRPr lang="th-TH"/>
        </a:p>
      </dgm:t>
    </dgm:pt>
    <dgm:pt modelId="{3F1DCE31-EC47-48BE-B9B1-C4D8614D6101}" type="pres">
      <dgm:prSet presAssocID="{04EA1C81-5EBA-49DA-8F6B-5D20466CAE74}" presName="parentText" presStyleLbl="node1" presStyleIdx="0" presStyleCnt="2" custLinFactNeighborX="1072" custLinFactNeighborY="-22381">
        <dgm:presLayoutVars>
          <dgm:chMax val="0"/>
          <dgm:bulletEnabled val="1"/>
        </dgm:presLayoutVars>
      </dgm:prSet>
      <dgm:spPr/>
      <dgm:t>
        <a:bodyPr/>
        <a:lstStyle/>
        <a:p>
          <a:endParaRPr lang="th-TH"/>
        </a:p>
      </dgm:t>
    </dgm:pt>
    <dgm:pt modelId="{A14869B9-7D56-4722-9E2A-567943D43CC4}" type="pres">
      <dgm:prSet presAssocID="{04EA1C81-5EBA-49DA-8F6B-5D20466CAE74}" presName="childText" presStyleLbl="revTx" presStyleIdx="0" presStyleCnt="1">
        <dgm:presLayoutVars>
          <dgm:bulletEnabled val="1"/>
        </dgm:presLayoutVars>
      </dgm:prSet>
      <dgm:spPr/>
      <dgm:t>
        <a:bodyPr/>
        <a:lstStyle/>
        <a:p>
          <a:endParaRPr lang="th-TH"/>
        </a:p>
      </dgm:t>
    </dgm:pt>
    <dgm:pt modelId="{D4226322-FCEF-4352-9CFC-6224FB5CECC7}" type="pres">
      <dgm:prSet presAssocID="{C85EBA42-3D86-4E06-A9CC-5DCD87EB7E41}" presName="parentText" presStyleLbl="node1" presStyleIdx="1" presStyleCnt="2">
        <dgm:presLayoutVars>
          <dgm:chMax val="0"/>
          <dgm:bulletEnabled val="1"/>
        </dgm:presLayoutVars>
      </dgm:prSet>
      <dgm:spPr/>
      <dgm:t>
        <a:bodyPr/>
        <a:lstStyle/>
        <a:p>
          <a:endParaRPr lang="th-TH"/>
        </a:p>
      </dgm:t>
    </dgm:pt>
  </dgm:ptLst>
  <dgm:cxnLst>
    <dgm:cxn modelId="{AB9B8EE9-C0A6-4884-BCC3-45625E20FA87}" srcId="{8289A940-5AF2-4716-9359-ADE6F6582ED3}" destId="{C85EBA42-3D86-4E06-A9CC-5DCD87EB7E41}" srcOrd="1" destOrd="0" parTransId="{C6682AA5-0FD6-4888-A4BB-DD9775416BC2}" sibTransId="{900C9B08-4B8B-4CEB-BD3C-AF23B79CBEAD}"/>
    <dgm:cxn modelId="{BF9F4F00-90D2-4FBA-AFE1-28130DDA2ACD}" srcId="{04EA1C81-5EBA-49DA-8F6B-5D20466CAE74}" destId="{4B1EB0A4-543F-473B-BEFE-FC72550986E8}" srcOrd="1" destOrd="0" parTransId="{F880D764-A7E3-4920-BA54-92261B490068}" sibTransId="{A88B09BB-A5D1-4F77-A35D-724E9DF2FC4F}"/>
    <dgm:cxn modelId="{28D06807-2157-4F6D-B9EE-2E1027AD62AA}" type="presOf" srcId="{4B1EB0A4-543F-473B-BEFE-FC72550986E8}" destId="{A14869B9-7D56-4722-9E2A-567943D43CC4}" srcOrd="0" destOrd="1" presId="urn:microsoft.com/office/officeart/2005/8/layout/vList2"/>
    <dgm:cxn modelId="{E23099BA-E081-4F7D-AF34-AA7A93024EBC}" srcId="{8289A940-5AF2-4716-9359-ADE6F6582ED3}" destId="{04EA1C81-5EBA-49DA-8F6B-5D20466CAE74}" srcOrd="0" destOrd="0" parTransId="{82C2BEB9-F72D-4964-B925-76C55B83C955}" sibTransId="{25CDC6AF-83CA-4134-A2BC-29F2333413F1}"/>
    <dgm:cxn modelId="{BB5D64A5-7C05-4DC5-B37E-99ED92E6662D}" srcId="{04EA1C81-5EBA-49DA-8F6B-5D20466CAE74}" destId="{832DA6D0-EBC8-41D2-88E1-9CE9CB265D4D}" srcOrd="0" destOrd="0" parTransId="{A4726FB2-FF8F-40CF-A287-737839D44F85}" sibTransId="{40DCB041-0A37-466E-9BA7-043576C8BDC0}"/>
    <dgm:cxn modelId="{80C638F6-61A4-43BB-B28B-DDAF0E6D13D7}" type="presOf" srcId="{832DA6D0-EBC8-41D2-88E1-9CE9CB265D4D}" destId="{A14869B9-7D56-4722-9E2A-567943D43CC4}" srcOrd="0" destOrd="0" presId="urn:microsoft.com/office/officeart/2005/8/layout/vList2"/>
    <dgm:cxn modelId="{2E00ED57-5611-4C89-BF6E-B5C819CA9FFD}" type="presOf" srcId="{04EA1C81-5EBA-49DA-8F6B-5D20466CAE74}" destId="{3F1DCE31-EC47-48BE-B9B1-C4D8614D6101}" srcOrd="0" destOrd="0" presId="urn:microsoft.com/office/officeart/2005/8/layout/vList2"/>
    <dgm:cxn modelId="{2941EB94-44D9-4FB5-88F8-09122F38FDD9}" type="presOf" srcId="{C85EBA42-3D86-4E06-A9CC-5DCD87EB7E41}" destId="{D4226322-FCEF-4352-9CFC-6224FB5CECC7}" srcOrd="0" destOrd="0" presId="urn:microsoft.com/office/officeart/2005/8/layout/vList2"/>
    <dgm:cxn modelId="{4662F0A2-B967-4CE8-B331-005E389AD11C}" type="presOf" srcId="{8289A940-5AF2-4716-9359-ADE6F6582ED3}" destId="{3726B10E-7AE7-4692-B41A-A9727105A8DE}" srcOrd="0" destOrd="0" presId="urn:microsoft.com/office/officeart/2005/8/layout/vList2"/>
    <dgm:cxn modelId="{3DD8BDBC-14B1-45C1-8BA6-AD44A42C3ED4}" type="presParOf" srcId="{3726B10E-7AE7-4692-B41A-A9727105A8DE}" destId="{3F1DCE31-EC47-48BE-B9B1-C4D8614D6101}" srcOrd="0" destOrd="0" presId="urn:microsoft.com/office/officeart/2005/8/layout/vList2"/>
    <dgm:cxn modelId="{6ADF3E0D-DBD7-43DC-980B-0E30F7CA338A}" type="presParOf" srcId="{3726B10E-7AE7-4692-B41A-A9727105A8DE}" destId="{A14869B9-7D56-4722-9E2A-567943D43CC4}" srcOrd="1" destOrd="0" presId="urn:microsoft.com/office/officeart/2005/8/layout/vList2"/>
    <dgm:cxn modelId="{18F820B3-84F4-464D-BFAA-C1B1E34F46F8}" type="presParOf" srcId="{3726B10E-7AE7-4692-B41A-A9727105A8DE}" destId="{D4226322-FCEF-4352-9CFC-6224FB5CECC7}"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C660849-5267-4F1D-8118-398294E9BB92}"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th-TH"/>
        </a:p>
      </dgm:t>
    </dgm:pt>
    <dgm:pt modelId="{7DB6AE1E-2D44-41BB-9F63-249CE1BEFCFE}">
      <dgm:prSet phldrT="[ข้อความ]"/>
      <dgm:spPr/>
      <dgm:t>
        <a:bodyPr/>
        <a:lstStyle/>
        <a:p>
          <a:r>
            <a:rPr lang="th-TH" b="1" dirty="0" smtClean="0">
              <a:solidFill>
                <a:schemeClr val="tx1"/>
              </a:solidFill>
            </a:rPr>
            <a:t>แผนงาน</a:t>
          </a:r>
          <a:r>
            <a:rPr lang="th-TH" b="1" dirty="0" err="1" smtClean="0">
              <a:solidFill>
                <a:schemeClr val="tx1"/>
              </a:solidFill>
            </a:rPr>
            <a:t>บูรณา</a:t>
          </a:r>
          <a:r>
            <a:rPr lang="th-TH" b="1" dirty="0" smtClean="0">
              <a:solidFill>
                <a:schemeClr val="tx1"/>
              </a:solidFill>
            </a:rPr>
            <a:t>การ</a:t>
          </a:r>
          <a:endParaRPr lang="th-TH" b="1" dirty="0">
            <a:solidFill>
              <a:schemeClr val="tx1"/>
            </a:solidFill>
          </a:endParaRPr>
        </a:p>
      </dgm:t>
    </dgm:pt>
    <dgm:pt modelId="{E531F2BF-509C-4D16-BB69-5F894597CD26}" type="parTrans" cxnId="{F2C8A1BA-8A26-434A-ABF2-A44654905BE1}">
      <dgm:prSet/>
      <dgm:spPr/>
      <dgm:t>
        <a:bodyPr/>
        <a:lstStyle/>
        <a:p>
          <a:endParaRPr lang="th-TH"/>
        </a:p>
      </dgm:t>
    </dgm:pt>
    <dgm:pt modelId="{1E9C2344-0DF9-4381-90D9-115D77472F27}" type="sibTrans" cxnId="{F2C8A1BA-8A26-434A-ABF2-A44654905BE1}">
      <dgm:prSet/>
      <dgm:spPr/>
      <dgm:t>
        <a:bodyPr/>
        <a:lstStyle/>
        <a:p>
          <a:endParaRPr lang="th-TH"/>
        </a:p>
      </dgm:t>
    </dgm:pt>
    <dgm:pt modelId="{DD8A7304-0565-4827-94C9-E3FCBC25D342}">
      <dgm:prSet phldrT="[ข้อความ]" custT="1"/>
      <dgm:spPr/>
      <dgm:t>
        <a:bodyPr/>
        <a:lstStyle/>
        <a:p>
          <a:r>
            <a:rPr lang="th-TH" sz="2800" b="1" dirty="0" smtClean="0"/>
            <a:t>เป้าหมาย  62,820 คน</a:t>
          </a:r>
          <a:endParaRPr lang="th-TH" sz="2800" b="1" dirty="0"/>
        </a:p>
      </dgm:t>
    </dgm:pt>
    <dgm:pt modelId="{8918F7D6-C74E-4E90-8040-536BA422C789}" type="parTrans" cxnId="{33CEBC5C-7BEC-4D04-A08D-72645F977F17}">
      <dgm:prSet/>
      <dgm:spPr/>
      <dgm:t>
        <a:bodyPr/>
        <a:lstStyle/>
        <a:p>
          <a:endParaRPr lang="th-TH"/>
        </a:p>
      </dgm:t>
    </dgm:pt>
    <dgm:pt modelId="{C98C29B2-9EA5-4603-821F-277E239D9F55}" type="sibTrans" cxnId="{33CEBC5C-7BEC-4D04-A08D-72645F977F17}">
      <dgm:prSet/>
      <dgm:spPr/>
      <dgm:t>
        <a:bodyPr/>
        <a:lstStyle/>
        <a:p>
          <a:endParaRPr lang="th-TH"/>
        </a:p>
      </dgm:t>
    </dgm:pt>
    <dgm:pt modelId="{A042AE2E-DCCA-4087-A9FC-8D3ACDCC941A}">
      <dgm:prSet phldrT="[ข้อความ]" custT="1"/>
      <dgm:spPr/>
      <dgm:t>
        <a:bodyPr/>
        <a:lstStyle/>
        <a:p>
          <a:r>
            <a:rPr lang="th-TH" sz="2800" b="1" dirty="0" smtClean="0"/>
            <a:t>งบประมาณ  392.6400  ล้านบาท</a:t>
          </a:r>
          <a:endParaRPr lang="th-TH" sz="2800" b="1" dirty="0"/>
        </a:p>
      </dgm:t>
    </dgm:pt>
    <dgm:pt modelId="{7319DA87-EC2B-4DCB-9614-CF3B64EB73C6}" type="parTrans" cxnId="{3B864B4C-7282-45AD-BD27-8286C16584E3}">
      <dgm:prSet/>
      <dgm:spPr/>
      <dgm:t>
        <a:bodyPr/>
        <a:lstStyle/>
        <a:p>
          <a:endParaRPr lang="th-TH"/>
        </a:p>
      </dgm:t>
    </dgm:pt>
    <dgm:pt modelId="{344B6664-9F3B-4830-B728-5E9D77DD492D}" type="sibTrans" cxnId="{3B864B4C-7282-45AD-BD27-8286C16584E3}">
      <dgm:prSet/>
      <dgm:spPr/>
      <dgm:t>
        <a:bodyPr/>
        <a:lstStyle/>
        <a:p>
          <a:endParaRPr lang="th-TH"/>
        </a:p>
      </dgm:t>
    </dgm:pt>
    <dgm:pt modelId="{7C48F085-12AB-44E2-947D-8140EB796A1F}">
      <dgm:prSet phldrT="[ข้อความ]"/>
      <dgm:spPr/>
      <dgm:t>
        <a:bodyPr/>
        <a:lstStyle/>
        <a:p>
          <a:r>
            <a:rPr lang="th-TH" b="1" dirty="0" smtClean="0">
              <a:solidFill>
                <a:schemeClr val="tx1"/>
              </a:solidFill>
            </a:rPr>
            <a:t>แผนงานยุทธศาสตร์</a:t>
          </a:r>
          <a:endParaRPr lang="th-TH" b="1" dirty="0">
            <a:solidFill>
              <a:schemeClr val="tx1"/>
            </a:solidFill>
          </a:endParaRPr>
        </a:p>
      </dgm:t>
    </dgm:pt>
    <dgm:pt modelId="{15302B79-83E1-4365-A6BD-2B80AB40E86D}" type="parTrans" cxnId="{530B48AE-52B9-4984-AA50-2463815B0140}">
      <dgm:prSet/>
      <dgm:spPr/>
      <dgm:t>
        <a:bodyPr/>
        <a:lstStyle/>
        <a:p>
          <a:endParaRPr lang="th-TH"/>
        </a:p>
      </dgm:t>
    </dgm:pt>
    <dgm:pt modelId="{B3EF5D49-0E11-404A-933D-AB176B3D1670}" type="sibTrans" cxnId="{530B48AE-52B9-4984-AA50-2463815B0140}">
      <dgm:prSet/>
      <dgm:spPr/>
      <dgm:t>
        <a:bodyPr/>
        <a:lstStyle/>
        <a:p>
          <a:endParaRPr lang="th-TH"/>
        </a:p>
      </dgm:t>
    </dgm:pt>
    <dgm:pt modelId="{F6B99BFA-2113-412A-AB8A-07BE8EDD1F7A}">
      <dgm:prSet phldrT="[ข้อความ]" custT="1"/>
      <dgm:spPr/>
      <dgm:t>
        <a:bodyPr/>
        <a:lstStyle/>
        <a:p>
          <a:r>
            <a:rPr lang="th-TH" sz="2800" b="1" dirty="0" smtClean="0"/>
            <a:t>เป้าหมาย  62,620  คน </a:t>
          </a:r>
          <a:endParaRPr lang="th-TH" sz="2800" b="1" dirty="0"/>
        </a:p>
      </dgm:t>
    </dgm:pt>
    <dgm:pt modelId="{12728F7E-7F53-4523-88F2-841E4D2879CA}" type="parTrans" cxnId="{997DA1F3-DEAB-40A1-A48F-C5FD0D69E6EB}">
      <dgm:prSet/>
      <dgm:spPr/>
      <dgm:t>
        <a:bodyPr/>
        <a:lstStyle/>
        <a:p>
          <a:endParaRPr lang="th-TH"/>
        </a:p>
      </dgm:t>
    </dgm:pt>
    <dgm:pt modelId="{C3BF9AF4-F218-4337-A0B8-6A9F8834E7E5}" type="sibTrans" cxnId="{997DA1F3-DEAB-40A1-A48F-C5FD0D69E6EB}">
      <dgm:prSet/>
      <dgm:spPr/>
      <dgm:t>
        <a:bodyPr/>
        <a:lstStyle/>
        <a:p>
          <a:endParaRPr lang="th-TH"/>
        </a:p>
      </dgm:t>
    </dgm:pt>
    <dgm:pt modelId="{50F7C24E-2567-4C4D-8AA1-CC6B98616DA2}">
      <dgm:prSet phldrT="[ข้อความ]" custT="1"/>
      <dgm:spPr/>
      <dgm:t>
        <a:bodyPr/>
        <a:lstStyle/>
        <a:p>
          <a:r>
            <a:rPr lang="th-TH" sz="2800" b="1" dirty="0" smtClean="0"/>
            <a:t>งบประมาณ  202.4341  ล้านบาท</a:t>
          </a:r>
          <a:endParaRPr lang="th-TH" sz="2800" b="1" dirty="0"/>
        </a:p>
      </dgm:t>
    </dgm:pt>
    <dgm:pt modelId="{515B4CBD-9278-479F-9B56-A405194A3FAF}" type="parTrans" cxnId="{058D2B75-1F57-4FEF-B775-08202CD7B41F}">
      <dgm:prSet/>
      <dgm:spPr/>
      <dgm:t>
        <a:bodyPr/>
        <a:lstStyle/>
        <a:p>
          <a:endParaRPr lang="th-TH"/>
        </a:p>
      </dgm:t>
    </dgm:pt>
    <dgm:pt modelId="{E8D4E430-AB27-431D-B21D-86A63C3C5E43}" type="sibTrans" cxnId="{058D2B75-1F57-4FEF-B775-08202CD7B41F}">
      <dgm:prSet/>
      <dgm:spPr/>
      <dgm:t>
        <a:bodyPr/>
        <a:lstStyle/>
        <a:p>
          <a:endParaRPr lang="th-TH"/>
        </a:p>
      </dgm:t>
    </dgm:pt>
    <dgm:pt modelId="{9031098D-7276-4447-ADBD-6A499147E5E5}">
      <dgm:prSet phldrT="[ข้อความ]"/>
      <dgm:spPr/>
      <dgm:t>
        <a:bodyPr/>
        <a:lstStyle/>
        <a:p>
          <a:r>
            <a:rPr lang="th-TH" b="1" dirty="0" smtClean="0">
              <a:solidFill>
                <a:schemeClr val="tx1"/>
              </a:solidFill>
            </a:rPr>
            <a:t>แผนงานพื้นฐาน</a:t>
          </a:r>
          <a:endParaRPr lang="th-TH" b="1" dirty="0">
            <a:solidFill>
              <a:schemeClr val="tx1"/>
            </a:solidFill>
          </a:endParaRPr>
        </a:p>
      </dgm:t>
    </dgm:pt>
    <dgm:pt modelId="{6B928E0B-15A2-4459-A2E1-2377AC06ABEC}" type="parTrans" cxnId="{FD359684-1585-44BF-B7C4-B37F5204847B}">
      <dgm:prSet/>
      <dgm:spPr/>
      <dgm:t>
        <a:bodyPr/>
        <a:lstStyle/>
        <a:p>
          <a:endParaRPr lang="th-TH"/>
        </a:p>
      </dgm:t>
    </dgm:pt>
    <dgm:pt modelId="{8F295351-8C57-4B2C-92F8-A219187E9200}" type="sibTrans" cxnId="{FD359684-1585-44BF-B7C4-B37F5204847B}">
      <dgm:prSet/>
      <dgm:spPr/>
      <dgm:t>
        <a:bodyPr/>
        <a:lstStyle/>
        <a:p>
          <a:endParaRPr lang="th-TH"/>
        </a:p>
      </dgm:t>
    </dgm:pt>
    <dgm:pt modelId="{33D44CAD-8D43-4387-943D-DC6719D5DCEA}">
      <dgm:prSet phldrT="[ข้อความ]" custT="1"/>
      <dgm:spPr/>
      <dgm:t>
        <a:bodyPr/>
        <a:lstStyle/>
        <a:p>
          <a:r>
            <a:rPr lang="th-TH" sz="2800" b="1" dirty="0" smtClean="0"/>
            <a:t>เป้าหมาย  3,700,210  คน</a:t>
          </a:r>
          <a:endParaRPr lang="th-TH" sz="2800" b="1" dirty="0"/>
        </a:p>
      </dgm:t>
    </dgm:pt>
    <dgm:pt modelId="{DC72A771-9109-4161-8F58-50BC67DBC90B}" type="parTrans" cxnId="{5D3B46DF-F4BD-43C5-B4F3-9634F666152F}">
      <dgm:prSet/>
      <dgm:spPr/>
      <dgm:t>
        <a:bodyPr/>
        <a:lstStyle/>
        <a:p>
          <a:endParaRPr lang="th-TH"/>
        </a:p>
      </dgm:t>
    </dgm:pt>
    <dgm:pt modelId="{BAC2DB00-CA35-4243-86BD-3C44F7011789}" type="sibTrans" cxnId="{5D3B46DF-F4BD-43C5-B4F3-9634F666152F}">
      <dgm:prSet/>
      <dgm:spPr/>
      <dgm:t>
        <a:bodyPr/>
        <a:lstStyle/>
        <a:p>
          <a:endParaRPr lang="th-TH"/>
        </a:p>
      </dgm:t>
    </dgm:pt>
    <dgm:pt modelId="{5724F6EA-7051-42E3-BA0C-DECA89CA9FF3}">
      <dgm:prSet phldrT="[ข้อความ]" custT="1"/>
      <dgm:spPr/>
      <dgm:t>
        <a:bodyPr/>
        <a:lstStyle/>
        <a:p>
          <a:r>
            <a:rPr lang="th-TH" sz="2800" b="1" dirty="0" smtClean="0"/>
            <a:t>งบประมาณ  301.0180  ล้านบาท</a:t>
          </a:r>
          <a:endParaRPr lang="th-TH" sz="2800" b="1" dirty="0"/>
        </a:p>
      </dgm:t>
    </dgm:pt>
    <dgm:pt modelId="{9F4D00F2-B533-437D-8E09-6CFF4AB02F46}" type="parTrans" cxnId="{8142BB02-5FD8-4218-A84A-6732FB66F056}">
      <dgm:prSet/>
      <dgm:spPr/>
      <dgm:t>
        <a:bodyPr/>
        <a:lstStyle/>
        <a:p>
          <a:endParaRPr lang="th-TH"/>
        </a:p>
      </dgm:t>
    </dgm:pt>
    <dgm:pt modelId="{AD773070-DCCC-4D64-832B-27944358EA0B}" type="sibTrans" cxnId="{8142BB02-5FD8-4218-A84A-6732FB66F056}">
      <dgm:prSet/>
      <dgm:spPr/>
      <dgm:t>
        <a:bodyPr/>
        <a:lstStyle/>
        <a:p>
          <a:endParaRPr lang="th-TH"/>
        </a:p>
      </dgm:t>
    </dgm:pt>
    <dgm:pt modelId="{723D16F0-6EFC-42F6-810B-C3ED524824F8}">
      <dgm:prSet phldrT="[ข้อความ]" custT="1"/>
      <dgm:spPr/>
      <dgm:t>
        <a:bodyPr/>
        <a:lstStyle/>
        <a:p>
          <a:r>
            <a:rPr lang="th-TH" sz="3200" b="1" dirty="0" smtClean="0">
              <a:solidFill>
                <a:schemeClr val="tx1"/>
              </a:solidFill>
            </a:rPr>
            <a:t>แผนบุคลากรภาครัฐ แผนงานพื้นฐาน</a:t>
          </a:r>
          <a:endParaRPr lang="th-TH" sz="3200" b="1" dirty="0">
            <a:solidFill>
              <a:schemeClr val="tx1"/>
            </a:solidFill>
          </a:endParaRPr>
        </a:p>
      </dgm:t>
    </dgm:pt>
    <dgm:pt modelId="{C6F9BB52-EF05-4E37-9192-6A7458D1DBDD}" type="parTrans" cxnId="{20485BA9-A745-424C-8271-EB8C93489CA4}">
      <dgm:prSet/>
      <dgm:spPr/>
      <dgm:t>
        <a:bodyPr/>
        <a:lstStyle/>
        <a:p>
          <a:endParaRPr lang="th-TH"/>
        </a:p>
      </dgm:t>
    </dgm:pt>
    <dgm:pt modelId="{F1B9997B-DFCC-4CFD-AEC1-B2DF55D1719E}" type="sibTrans" cxnId="{20485BA9-A745-424C-8271-EB8C93489CA4}">
      <dgm:prSet/>
      <dgm:spPr/>
      <dgm:t>
        <a:bodyPr/>
        <a:lstStyle/>
        <a:p>
          <a:endParaRPr lang="th-TH"/>
        </a:p>
      </dgm:t>
    </dgm:pt>
    <dgm:pt modelId="{89375678-A8E1-485E-8644-8EB6775819B1}">
      <dgm:prSet phldrT="[ข้อความ]" custT="1"/>
      <dgm:spPr/>
      <dgm:t>
        <a:bodyPr/>
        <a:lstStyle/>
        <a:p>
          <a:r>
            <a:rPr lang="th-TH" sz="2800" b="1" dirty="0" smtClean="0"/>
            <a:t>งบประมาณ  928.8420  ล้านบาท</a:t>
          </a:r>
          <a:endParaRPr lang="th-TH" sz="2800" b="1" dirty="0"/>
        </a:p>
      </dgm:t>
    </dgm:pt>
    <dgm:pt modelId="{F56995F0-E7A2-4032-BA49-1715A46F0C24}" type="parTrans" cxnId="{445F4423-29B9-4963-BF0E-8AA175A2D18A}">
      <dgm:prSet/>
      <dgm:spPr/>
      <dgm:t>
        <a:bodyPr/>
        <a:lstStyle/>
        <a:p>
          <a:endParaRPr lang="th-TH"/>
        </a:p>
      </dgm:t>
    </dgm:pt>
    <dgm:pt modelId="{7507295A-A38E-4DF8-B71C-82CBA8873CFC}" type="sibTrans" cxnId="{445F4423-29B9-4963-BF0E-8AA175A2D18A}">
      <dgm:prSet/>
      <dgm:spPr/>
      <dgm:t>
        <a:bodyPr/>
        <a:lstStyle/>
        <a:p>
          <a:endParaRPr lang="th-TH"/>
        </a:p>
      </dgm:t>
    </dgm:pt>
    <dgm:pt modelId="{DD445E67-48DC-4812-B83F-A05D1424B55C}" type="pres">
      <dgm:prSet presAssocID="{4C660849-5267-4F1D-8118-398294E9BB92}" presName="Name0" presStyleCnt="0">
        <dgm:presLayoutVars>
          <dgm:dir/>
          <dgm:animLvl val="lvl"/>
          <dgm:resizeHandles val="exact"/>
        </dgm:presLayoutVars>
      </dgm:prSet>
      <dgm:spPr/>
      <dgm:t>
        <a:bodyPr/>
        <a:lstStyle/>
        <a:p>
          <a:endParaRPr lang="th-TH"/>
        </a:p>
      </dgm:t>
    </dgm:pt>
    <dgm:pt modelId="{0AA5A8C1-5E18-4F6E-8B97-71FBB61C1A6C}" type="pres">
      <dgm:prSet presAssocID="{7DB6AE1E-2D44-41BB-9F63-249CE1BEFCFE}" presName="linNode" presStyleCnt="0"/>
      <dgm:spPr/>
    </dgm:pt>
    <dgm:pt modelId="{B0BE60CE-4AA2-423F-80B6-9EDF35621CE7}" type="pres">
      <dgm:prSet presAssocID="{7DB6AE1E-2D44-41BB-9F63-249CE1BEFCFE}" presName="parentText" presStyleLbl="node1" presStyleIdx="0" presStyleCnt="4">
        <dgm:presLayoutVars>
          <dgm:chMax val="1"/>
          <dgm:bulletEnabled val="1"/>
        </dgm:presLayoutVars>
      </dgm:prSet>
      <dgm:spPr/>
      <dgm:t>
        <a:bodyPr/>
        <a:lstStyle/>
        <a:p>
          <a:endParaRPr lang="th-TH"/>
        </a:p>
      </dgm:t>
    </dgm:pt>
    <dgm:pt modelId="{00FB0638-65B4-4746-B38D-CF75B9D44F29}" type="pres">
      <dgm:prSet presAssocID="{7DB6AE1E-2D44-41BB-9F63-249CE1BEFCFE}" presName="descendantText" presStyleLbl="alignAccFollowNode1" presStyleIdx="0" presStyleCnt="4">
        <dgm:presLayoutVars>
          <dgm:bulletEnabled val="1"/>
        </dgm:presLayoutVars>
      </dgm:prSet>
      <dgm:spPr/>
      <dgm:t>
        <a:bodyPr/>
        <a:lstStyle/>
        <a:p>
          <a:endParaRPr lang="th-TH"/>
        </a:p>
      </dgm:t>
    </dgm:pt>
    <dgm:pt modelId="{1E375553-EADF-4957-BB30-E75491260210}" type="pres">
      <dgm:prSet presAssocID="{1E9C2344-0DF9-4381-90D9-115D77472F27}" presName="sp" presStyleCnt="0"/>
      <dgm:spPr/>
    </dgm:pt>
    <dgm:pt modelId="{AD7D80DF-3A92-4B43-9204-DB50E4D83475}" type="pres">
      <dgm:prSet presAssocID="{7C48F085-12AB-44E2-947D-8140EB796A1F}" presName="linNode" presStyleCnt="0"/>
      <dgm:spPr/>
    </dgm:pt>
    <dgm:pt modelId="{CC8429B2-AC4E-4E7F-A342-B4C5D35D6545}" type="pres">
      <dgm:prSet presAssocID="{7C48F085-12AB-44E2-947D-8140EB796A1F}" presName="parentText" presStyleLbl="node1" presStyleIdx="1" presStyleCnt="4">
        <dgm:presLayoutVars>
          <dgm:chMax val="1"/>
          <dgm:bulletEnabled val="1"/>
        </dgm:presLayoutVars>
      </dgm:prSet>
      <dgm:spPr/>
      <dgm:t>
        <a:bodyPr/>
        <a:lstStyle/>
        <a:p>
          <a:endParaRPr lang="th-TH"/>
        </a:p>
      </dgm:t>
    </dgm:pt>
    <dgm:pt modelId="{D49CBC8F-96E9-4CA0-9275-BA24F7BFA2EA}" type="pres">
      <dgm:prSet presAssocID="{7C48F085-12AB-44E2-947D-8140EB796A1F}" presName="descendantText" presStyleLbl="alignAccFollowNode1" presStyleIdx="1" presStyleCnt="4">
        <dgm:presLayoutVars>
          <dgm:bulletEnabled val="1"/>
        </dgm:presLayoutVars>
      </dgm:prSet>
      <dgm:spPr/>
      <dgm:t>
        <a:bodyPr/>
        <a:lstStyle/>
        <a:p>
          <a:endParaRPr lang="th-TH"/>
        </a:p>
      </dgm:t>
    </dgm:pt>
    <dgm:pt modelId="{05B7C6D8-90E2-4511-92DA-510C1977BC54}" type="pres">
      <dgm:prSet presAssocID="{B3EF5D49-0E11-404A-933D-AB176B3D1670}" presName="sp" presStyleCnt="0"/>
      <dgm:spPr/>
    </dgm:pt>
    <dgm:pt modelId="{B33B634A-0C20-4D11-B82E-6949B5E2D6BF}" type="pres">
      <dgm:prSet presAssocID="{9031098D-7276-4447-ADBD-6A499147E5E5}" presName="linNode" presStyleCnt="0"/>
      <dgm:spPr/>
    </dgm:pt>
    <dgm:pt modelId="{792311B3-4DF9-459A-8CBD-B056FA9D8F60}" type="pres">
      <dgm:prSet presAssocID="{9031098D-7276-4447-ADBD-6A499147E5E5}" presName="parentText" presStyleLbl="node1" presStyleIdx="2" presStyleCnt="4">
        <dgm:presLayoutVars>
          <dgm:chMax val="1"/>
          <dgm:bulletEnabled val="1"/>
        </dgm:presLayoutVars>
      </dgm:prSet>
      <dgm:spPr/>
      <dgm:t>
        <a:bodyPr/>
        <a:lstStyle/>
        <a:p>
          <a:endParaRPr lang="th-TH"/>
        </a:p>
      </dgm:t>
    </dgm:pt>
    <dgm:pt modelId="{364C5884-B7D7-47EE-85CF-4978B93C92BD}" type="pres">
      <dgm:prSet presAssocID="{9031098D-7276-4447-ADBD-6A499147E5E5}" presName="descendantText" presStyleLbl="alignAccFollowNode1" presStyleIdx="2" presStyleCnt="4">
        <dgm:presLayoutVars>
          <dgm:bulletEnabled val="1"/>
        </dgm:presLayoutVars>
      </dgm:prSet>
      <dgm:spPr/>
      <dgm:t>
        <a:bodyPr/>
        <a:lstStyle/>
        <a:p>
          <a:endParaRPr lang="th-TH"/>
        </a:p>
      </dgm:t>
    </dgm:pt>
    <dgm:pt modelId="{DF2721A4-23E8-4FF9-A46E-0AB3C5272698}" type="pres">
      <dgm:prSet presAssocID="{8F295351-8C57-4B2C-92F8-A219187E9200}" presName="sp" presStyleCnt="0"/>
      <dgm:spPr/>
    </dgm:pt>
    <dgm:pt modelId="{61235A2B-A259-491B-85CE-7081DEC27A66}" type="pres">
      <dgm:prSet presAssocID="{723D16F0-6EFC-42F6-810B-C3ED524824F8}" presName="linNode" presStyleCnt="0"/>
      <dgm:spPr/>
    </dgm:pt>
    <dgm:pt modelId="{0D0B3ED6-A246-45AF-B03F-6DDD807A81D0}" type="pres">
      <dgm:prSet presAssocID="{723D16F0-6EFC-42F6-810B-C3ED524824F8}" presName="parentText" presStyleLbl="node1" presStyleIdx="3" presStyleCnt="4">
        <dgm:presLayoutVars>
          <dgm:chMax val="1"/>
          <dgm:bulletEnabled val="1"/>
        </dgm:presLayoutVars>
      </dgm:prSet>
      <dgm:spPr/>
      <dgm:t>
        <a:bodyPr/>
        <a:lstStyle/>
        <a:p>
          <a:endParaRPr lang="th-TH"/>
        </a:p>
      </dgm:t>
    </dgm:pt>
    <dgm:pt modelId="{EBCD35C0-363C-4F41-B042-9D16174062C3}" type="pres">
      <dgm:prSet presAssocID="{723D16F0-6EFC-42F6-810B-C3ED524824F8}" presName="descendantText" presStyleLbl="alignAccFollowNode1" presStyleIdx="3" presStyleCnt="4">
        <dgm:presLayoutVars>
          <dgm:bulletEnabled val="1"/>
        </dgm:presLayoutVars>
      </dgm:prSet>
      <dgm:spPr/>
      <dgm:t>
        <a:bodyPr/>
        <a:lstStyle/>
        <a:p>
          <a:endParaRPr lang="th-TH"/>
        </a:p>
      </dgm:t>
    </dgm:pt>
  </dgm:ptLst>
  <dgm:cxnLst>
    <dgm:cxn modelId="{5D3B46DF-F4BD-43C5-B4F3-9634F666152F}" srcId="{9031098D-7276-4447-ADBD-6A499147E5E5}" destId="{33D44CAD-8D43-4387-943D-DC6719D5DCEA}" srcOrd="0" destOrd="0" parTransId="{DC72A771-9109-4161-8F58-50BC67DBC90B}" sibTransId="{BAC2DB00-CA35-4243-86BD-3C44F7011789}"/>
    <dgm:cxn modelId="{EEC6713F-8B46-43E0-AE61-43EB5292B154}" type="presOf" srcId="{DD8A7304-0565-4827-94C9-E3FCBC25D342}" destId="{00FB0638-65B4-4746-B38D-CF75B9D44F29}" srcOrd="0" destOrd="0" presId="urn:microsoft.com/office/officeart/2005/8/layout/vList5"/>
    <dgm:cxn modelId="{CD7204F3-E932-4D5F-AC23-E6809BEBEDF7}" type="presOf" srcId="{33D44CAD-8D43-4387-943D-DC6719D5DCEA}" destId="{364C5884-B7D7-47EE-85CF-4978B93C92BD}" srcOrd="0" destOrd="0" presId="urn:microsoft.com/office/officeart/2005/8/layout/vList5"/>
    <dgm:cxn modelId="{997DA1F3-DEAB-40A1-A48F-C5FD0D69E6EB}" srcId="{7C48F085-12AB-44E2-947D-8140EB796A1F}" destId="{F6B99BFA-2113-412A-AB8A-07BE8EDD1F7A}" srcOrd="0" destOrd="0" parTransId="{12728F7E-7F53-4523-88F2-841E4D2879CA}" sibTransId="{C3BF9AF4-F218-4337-A0B8-6A9F8834E7E5}"/>
    <dgm:cxn modelId="{445F4423-29B9-4963-BF0E-8AA175A2D18A}" srcId="{723D16F0-6EFC-42F6-810B-C3ED524824F8}" destId="{89375678-A8E1-485E-8644-8EB6775819B1}" srcOrd="0" destOrd="0" parTransId="{F56995F0-E7A2-4032-BA49-1715A46F0C24}" sibTransId="{7507295A-A38E-4DF8-B71C-82CBA8873CFC}"/>
    <dgm:cxn modelId="{8BD3F01F-DFA2-484E-8816-705B1A48209F}" type="presOf" srcId="{5724F6EA-7051-42E3-BA0C-DECA89CA9FF3}" destId="{364C5884-B7D7-47EE-85CF-4978B93C92BD}" srcOrd="0" destOrd="1" presId="urn:microsoft.com/office/officeart/2005/8/layout/vList5"/>
    <dgm:cxn modelId="{F2C8A1BA-8A26-434A-ABF2-A44654905BE1}" srcId="{4C660849-5267-4F1D-8118-398294E9BB92}" destId="{7DB6AE1E-2D44-41BB-9F63-249CE1BEFCFE}" srcOrd="0" destOrd="0" parTransId="{E531F2BF-509C-4D16-BB69-5F894597CD26}" sibTransId="{1E9C2344-0DF9-4381-90D9-115D77472F27}"/>
    <dgm:cxn modelId="{530B48AE-52B9-4984-AA50-2463815B0140}" srcId="{4C660849-5267-4F1D-8118-398294E9BB92}" destId="{7C48F085-12AB-44E2-947D-8140EB796A1F}" srcOrd="1" destOrd="0" parTransId="{15302B79-83E1-4365-A6BD-2B80AB40E86D}" sibTransId="{B3EF5D49-0E11-404A-933D-AB176B3D1670}"/>
    <dgm:cxn modelId="{12FA3928-FE33-4FEF-89C8-FD18F83CA835}" type="presOf" srcId="{A042AE2E-DCCA-4087-A9FC-8D3ACDCC941A}" destId="{00FB0638-65B4-4746-B38D-CF75B9D44F29}" srcOrd="0" destOrd="1" presId="urn:microsoft.com/office/officeart/2005/8/layout/vList5"/>
    <dgm:cxn modelId="{3B864B4C-7282-45AD-BD27-8286C16584E3}" srcId="{7DB6AE1E-2D44-41BB-9F63-249CE1BEFCFE}" destId="{A042AE2E-DCCA-4087-A9FC-8D3ACDCC941A}" srcOrd="1" destOrd="0" parTransId="{7319DA87-EC2B-4DCB-9614-CF3B64EB73C6}" sibTransId="{344B6664-9F3B-4830-B728-5E9D77DD492D}"/>
    <dgm:cxn modelId="{B3FD7837-47F6-40AF-9C3B-69C18BB4F715}" type="presOf" srcId="{7DB6AE1E-2D44-41BB-9F63-249CE1BEFCFE}" destId="{B0BE60CE-4AA2-423F-80B6-9EDF35621CE7}" srcOrd="0" destOrd="0" presId="urn:microsoft.com/office/officeart/2005/8/layout/vList5"/>
    <dgm:cxn modelId="{8142BB02-5FD8-4218-A84A-6732FB66F056}" srcId="{9031098D-7276-4447-ADBD-6A499147E5E5}" destId="{5724F6EA-7051-42E3-BA0C-DECA89CA9FF3}" srcOrd="1" destOrd="0" parTransId="{9F4D00F2-B533-437D-8E09-6CFF4AB02F46}" sibTransId="{AD773070-DCCC-4D64-832B-27944358EA0B}"/>
    <dgm:cxn modelId="{C72A9EF6-CDC6-4A04-B976-01DEA444F6A2}" type="presOf" srcId="{723D16F0-6EFC-42F6-810B-C3ED524824F8}" destId="{0D0B3ED6-A246-45AF-B03F-6DDD807A81D0}" srcOrd="0" destOrd="0" presId="urn:microsoft.com/office/officeart/2005/8/layout/vList5"/>
    <dgm:cxn modelId="{33CEBC5C-7BEC-4D04-A08D-72645F977F17}" srcId="{7DB6AE1E-2D44-41BB-9F63-249CE1BEFCFE}" destId="{DD8A7304-0565-4827-94C9-E3FCBC25D342}" srcOrd="0" destOrd="0" parTransId="{8918F7D6-C74E-4E90-8040-536BA422C789}" sibTransId="{C98C29B2-9EA5-4603-821F-277E239D9F55}"/>
    <dgm:cxn modelId="{FD359684-1585-44BF-B7C4-B37F5204847B}" srcId="{4C660849-5267-4F1D-8118-398294E9BB92}" destId="{9031098D-7276-4447-ADBD-6A499147E5E5}" srcOrd="2" destOrd="0" parTransId="{6B928E0B-15A2-4459-A2E1-2377AC06ABEC}" sibTransId="{8F295351-8C57-4B2C-92F8-A219187E9200}"/>
    <dgm:cxn modelId="{B84C0DE8-9E66-4D6E-9CA0-860ABB4CEC07}" type="presOf" srcId="{89375678-A8E1-485E-8644-8EB6775819B1}" destId="{EBCD35C0-363C-4F41-B042-9D16174062C3}" srcOrd="0" destOrd="0" presId="urn:microsoft.com/office/officeart/2005/8/layout/vList5"/>
    <dgm:cxn modelId="{20485BA9-A745-424C-8271-EB8C93489CA4}" srcId="{4C660849-5267-4F1D-8118-398294E9BB92}" destId="{723D16F0-6EFC-42F6-810B-C3ED524824F8}" srcOrd="3" destOrd="0" parTransId="{C6F9BB52-EF05-4E37-9192-6A7458D1DBDD}" sibTransId="{F1B9997B-DFCC-4CFD-AEC1-B2DF55D1719E}"/>
    <dgm:cxn modelId="{A8A3AABB-F93E-4944-BD82-394311698AD1}" type="presOf" srcId="{50F7C24E-2567-4C4D-8AA1-CC6B98616DA2}" destId="{D49CBC8F-96E9-4CA0-9275-BA24F7BFA2EA}" srcOrd="0" destOrd="1" presId="urn:microsoft.com/office/officeart/2005/8/layout/vList5"/>
    <dgm:cxn modelId="{058D2B75-1F57-4FEF-B775-08202CD7B41F}" srcId="{7C48F085-12AB-44E2-947D-8140EB796A1F}" destId="{50F7C24E-2567-4C4D-8AA1-CC6B98616DA2}" srcOrd="1" destOrd="0" parTransId="{515B4CBD-9278-479F-9B56-A405194A3FAF}" sibTransId="{E8D4E430-AB27-431D-B21D-86A63C3C5E43}"/>
    <dgm:cxn modelId="{5811996D-833A-47FB-AF8D-6AE6F46B6C73}" type="presOf" srcId="{9031098D-7276-4447-ADBD-6A499147E5E5}" destId="{792311B3-4DF9-459A-8CBD-B056FA9D8F60}" srcOrd="0" destOrd="0" presId="urn:microsoft.com/office/officeart/2005/8/layout/vList5"/>
    <dgm:cxn modelId="{5A1D6E6A-41AD-49D5-B074-E8CF5DDEDADA}" type="presOf" srcId="{4C660849-5267-4F1D-8118-398294E9BB92}" destId="{DD445E67-48DC-4812-B83F-A05D1424B55C}" srcOrd="0" destOrd="0" presId="urn:microsoft.com/office/officeart/2005/8/layout/vList5"/>
    <dgm:cxn modelId="{6D1E795A-8AAA-4AE7-9291-06B0536A6F04}" type="presOf" srcId="{7C48F085-12AB-44E2-947D-8140EB796A1F}" destId="{CC8429B2-AC4E-4E7F-A342-B4C5D35D6545}" srcOrd="0" destOrd="0" presId="urn:microsoft.com/office/officeart/2005/8/layout/vList5"/>
    <dgm:cxn modelId="{FBDC9E82-49BD-4158-B54C-6AF93290A725}" type="presOf" srcId="{F6B99BFA-2113-412A-AB8A-07BE8EDD1F7A}" destId="{D49CBC8F-96E9-4CA0-9275-BA24F7BFA2EA}" srcOrd="0" destOrd="0" presId="urn:microsoft.com/office/officeart/2005/8/layout/vList5"/>
    <dgm:cxn modelId="{C7659E7F-7660-48C5-B376-07E122E82095}" type="presParOf" srcId="{DD445E67-48DC-4812-B83F-A05D1424B55C}" destId="{0AA5A8C1-5E18-4F6E-8B97-71FBB61C1A6C}" srcOrd="0" destOrd="0" presId="urn:microsoft.com/office/officeart/2005/8/layout/vList5"/>
    <dgm:cxn modelId="{BFFB7F90-58D2-42D4-9DF2-60B51134F2F7}" type="presParOf" srcId="{0AA5A8C1-5E18-4F6E-8B97-71FBB61C1A6C}" destId="{B0BE60CE-4AA2-423F-80B6-9EDF35621CE7}" srcOrd="0" destOrd="0" presId="urn:microsoft.com/office/officeart/2005/8/layout/vList5"/>
    <dgm:cxn modelId="{916AAAF3-7D73-4CDD-9B24-CE52FA595A87}" type="presParOf" srcId="{0AA5A8C1-5E18-4F6E-8B97-71FBB61C1A6C}" destId="{00FB0638-65B4-4746-B38D-CF75B9D44F29}" srcOrd="1" destOrd="0" presId="urn:microsoft.com/office/officeart/2005/8/layout/vList5"/>
    <dgm:cxn modelId="{0BAF237B-8666-4550-B76D-836363F7325D}" type="presParOf" srcId="{DD445E67-48DC-4812-B83F-A05D1424B55C}" destId="{1E375553-EADF-4957-BB30-E75491260210}" srcOrd="1" destOrd="0" presId="urn:microsoft.com/office/officeart/2005/8/layout/vList5"/>
    <dgm:cxn modelId="{8BA0C1E1-739C-42DF-AB6F-8FDE1876ED8E}" type="presParOf" srcId="{DD445E67-48DC-4812-B83F-A05D1424B55C}" destId="{AD7D80DF-3A92-4B43-9204-DB50E4D83475}" srcOrd="2" destOrd="0" presId="urn:microsoft.com/office/officeart/2005/8/layout/vList5"/>
    <dgm:cxn modelId="{5146152A-DF88-48C6-A5DA-37EF74C5ECDE}" type="presParOf" srcId="{AD7D80DF-3A92-4B43-9204-DB50E4D83475}" destId="{CC8429B2-AC4E-4E7F-A342-B4C5D35D6545}" srcOrd="0" destOrd="0" presId="urn:microsoft.com/office/officeart/2005/8/layout/vList5"/>
    <dgm:cxn modelId="{DC1E11D9-25A1-4E66-A340-9EE7BC002746}" type="presParOf" srcId="{AD7D80DF-3A92-4B43-9204-DB50E4D83475}" destId="{D49CBC8F-96E9-4CA0-9275-BA24F7BFA2EA}" srcOrd="1" destOrd="0" presId="urn:microsoft.com/office/officeart/2005/8/layout/vList5"/>
    <dgm:cxn modelId="{FD24D5F2-F67A-4F73-8EB5-C4B1CD492953}" type="presParOf" srcId="{DD445E67-48DC-4812-B83F-A05D1424B55C}" destId="{05B7C6D8-90E2-4511-92DA-510C1977BC54}" srcOrd="3" destOrd="0" presId="urn:microsoft.com/office/officeart/2005/8/layout/vList5"/>
    <dgm:cxn modelId="{63B60DD1-CD21-4C18-A65B-26D3D1551BD7}" type="presParOf" srcId="{DD445E67-48DC-4812-B83F-A05D1424B55C}" destId="{B33B634A-0C20-4D11-B82E-6949B5E2D6BF}" srcOrd="4" destOrd="0" presId="urn:microsoft.com/office/officeart/2005/8/layout/vList5"/>
    <dgm:cxn modelId="{9FC0DBA0-1225-44D3-A79B-913AF13AE9BB}" type="presParOf" srcId="{B33B634A-0C20-4D11-B82E-6949B5E2D6BF}" destId="{792311B3-4DF9-459A-8CBD-B056FA9D8F60}" srcOrd="0" destOrd="0" presId="urn:microsoft.com/office/officeart/2005/8/layout/vList5"/>
    <dgm:cxn modelId="{CEBD804E-BB84-4463-86F2-9359958C744C}" type="presParOf" srcId="{B33B634A-0C20-4D11-B82E-6949B5E2D6BF}" destId="{364C5884-B7D7-47EE-85CF-4978B93C92BD}" srcOrd="1" destOrd="0" presId="urn:microsoft.com/office/officeart/2005/8/layout/vList5"/>
    <dgm:cxn modelId="{0FCFE922-F5FD-45DC-B9D5-9CFB4D38E73B}" type="presParOf" srcId="{DD445E67-48DC-4812-B83F-A05D1424B55C}" destId="{DF2721A4-23E8-4FF9-A46E-0AB3C5272698}" srcOrd="5" destOrd="0" presId="urn:microsoft.com/office/officeart/2005/8/layout/vList5"/>
    <dgm:cxn modelId="{D9BE8054-903B-4E6A-8F1E-5320468A9396}" type="presParOf" srcId="{DD445E67-48DC-4812-B83F-A05D1424B55C}" destId="{61235A2B-A259-491B-85CE-7081DEC27A66}" srcOrd="6" destOrd="0" presId="urn:microsoft.com/office/officeart/2005/8/layout/vList5"/>
    <dgm:cxn modelId="{ABDE1FDA-894B-486D-9B86-AB23DEA29A88}" type="presParOf" srcId="{61235A2B-A259-491B-85CE-7081DEC27A66}" destId="{0D0B3ED6-A246-45AF-B03F-6DDD807A81D0}" srcOrd="0" destOrd="0" presId="urn:microsoft.com/office/officeart/2005/8/layout/vList5"/>
    <dgm:cxn modelId="{3FB5C62A-BE63-494D-B233-7F461FA97DF9}" type="presParOf" srcId="{61235A2B-A259-491B-85CE-7081DEC27A66}" destId="{EBCD35C0-363C-4F41-B042-9D16174062C3}"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1DCE31-EC47-48BE-B9B1-C4D8614D6101}">
      <dsp:nvSpPr>
        <dsp:cNvPr id="0" name=""/>
        <dsp:cNvSpPr/>
      </dsp:nvSpPr>
      <dsp:spPr>
        <a:xfrm>
          <a:off x="0" y="0"/>
          <a:ext cx="6777037" cy="1115467"/>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lvl="0" algn="ctr" defTabSz="1911350">
            <a:lnSpc>
              <a:spcPct val="90000"/>
            </a:lnSpc>
            <a:spcBef>
              <a:spcPct val="0"/>
            </a:spcBef>
            <a:spcAft>
              <a:spcPct val="35000"/>
            </a:spcAft>
          </a:pPr>
          <a:r>
            <a:rPr lang="th-TH" sz="4300" b="1" kern="1200" dirty="0" smtClean="0">
              <a:solidFill>
                <a:schemeClr val="tx1"/>
              </a:solidFill>
            </a:rPr>
            <a:t>เป้าหมายรวม  3,825,650  คน</a:t>
          </a:r>
          <a:endParaRPr lang="th-TH" sz="4300" b="1" kern="1200" dirty="0">
            <a:solidFill>
              <a:schemeClr val="tx1"/>
            </a:solidFill>
          </a:endParaRPr>
        </a:p>
      </dsp:txBody>
      <dsp:txXfrm>
        <a:off x="54453" y="54453"/>
        <a:ext cx="6668131" cy="1006561"/>
      </dsp:txXfrm>
    </dsp:sp>
    <dsp:sp modelId="{A14869B9-7D56-4722-9E2A-567943D43CC4}">
      <dsp:nvSpPr>
        <dsp:cNvPr id="0" name=""/>
        <dsp:cNvSpPr/>
      </dsp:nvSpPr>
      <dsp:spPr>
        <a:xfrm>
          <a:off x="0" y="1131117"/>
          <a:ext cx="6777037" cy="12461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5171" tIns="54610" rIns="305816" bIns="54610" numCol="1" spcCol="1270" anchor="t" anchorCtr="0">
          <a:noAutofit/>
        </a:bodyPr>
        <a:lstStyle/>
        <a:p>
          <a:pPr marL="285750" lvl="1" indent="-285750" algn="l" defTabSz="1511300">
            <a:lnSpc>
              <a:spcPct val="90000"/>
            </a:lnSpc>
            <a:spcBef>
              <a:spcPct val="0"/>
            </a:spcBef>
            <a:spcAft>
              <a:spcPct val="20000"/>
            </a:spcAft>
            <a:buChar char="••"/>
          </a:pPr>
          <a:r>
            <a:rPr lang="th-TH" sz="3400" b="1" kern="1200" dirty="0" smtClean="0"/>
            <a:t>กรมพัฒนาฝีมือแรงงานดำเนินการเอง  125,650  คน</a:t>
          </a:r>
          <a:endParaRPr lang="th-TH" sz="3400" b="1" kern="1200" dirty="0"/>
        </a:p>
        <a:p>
          <a:pPr marL="285750" lvl="1" indent="-285750" algn="l" defTabSz="1511300">
            <a:lnSpc>
              <a:spcPct val="90000"/>
            </a:lnSpc>
            <a:spcBef>
              <a:spcPct val="0"/>
            </a:spcBef>
            <a:spcAft>
              <a:spcPct val="20000"/>
            </a:spcAft>
            <a:buChar char="••"/>
          </a:pPr>
          <a:r>
            <a:rPr lang="th-TH" sz="3400" b="1" kern="1200" dirty="0" smtClean="0"/>
            <a:t>ส่งเสริมสถานประกอบกิจการดำเนินการ  3,700,000 คน</a:t>
          </a:r>
          <a:endParaRPr lang="th-TH" sz="3400" b="1" kern="1200" dirty="0"/>
        </a:p>
      </dsp:txBody>
      <dsp:txXfrm>
        <a:off x="0" y="1131117"/>
        <a:ext cx="6777037" cy="1246140"/>
      </dsp:txXfrm>
    </dsp:sp>
    <dsp:sp modelId="{D4226322-FCEF-4352-9CFC-6224FB5CECC7}">
      <dsp:nvSpPr>
        <dsp:cNvPr id="0" name=""/>
        <dsp:cNvSpPr/>
      </dsp:nvSpPr>
      <dsp:spPr>
        <a:xfrm>
          <a:off x="0" y="2377257"/>
          <a:ext cx="6777037" cy="1115467"/>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lvl="0" algn="ctr" defTabSz="1911350">
            <a:lnSpc>
              <a:spcPct val="90000"/>
            </a:lnSpc>
            <a:spcBef>
              <a:spcPct val="0"/>
            </a:spcBef>
            <a:spcAft>
              <a:spcPct val="35000"/>
            </a:spcAft>
          </a:pPr>
          <a:r>
            <a:rPr lang="th-TH" sz="4300" b="1" kern="1200" dirty="0" smtClean="0">
              <a:solidFill>
                <a:schemeClr val="tx1"/>
              </a:solidFill>
            </a:rPr>
            <a:t>งบประมาณรวม  1,824.9341  ล้านบาท</a:t>
          </a:r>
          <a:endParaRPr lang="th-TH" sz="4300" b="1" kern="1200" dirty="0">
            <a:solidFill>
              <a:schemeClr val="tx1"/>
            </a:solidFill>
          </a:endParaRPr>
        </a:p>
      </dsp:txBody>
      <dsp:txXfrm>
        <a:off x="54453" y="2431710"/>
        <a:ext cx="6668131" cy="100656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FB0638-65B4-4746-B38D-CF75B9D44F29}">
      <dsp:nvSpPr>
        <dsp:cNvPr id="0" name=""/>
        <dsp:cNvSpPr/>
      </dsp:nvSpPr>
      <dsp:spPr>
        <a:xfrm rot="5400000">
          <a:off x="4935515" y="-1968985"/>
          <a:ext cx="901365" cy="5069363"/>
        </a:xfrm>
        <a:prstGeom prst="round2Same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85750" lvl="1" indent="-285750" algn="l" defTabSz="1244600">
            <a:lnSpc>
              <a:spcPct val="90000"/>
            </a:lnSpc>
            <a:spcBef>
              <a:spcPct val="0"/>
            </a:spcBef>
            <a:spcAft>
              <a:spcPct val="15000"/>
            </a:spcAft>
            <a:buChar char="••"/>
          </a:pPr>
          <a:r>
            <a:rPr lang="th-TH" sz="2800" b="1" kern="1200" dirty="0" smtClean="0"/>
            <a:t>เป้าหมาย  62,820 คน</a:t>
          </a:r>
          <a:endParaRPr lang="th-TH" sz="2800" b="1" kern="1200" dirty="0"/>
        </a:p>
        <a:p>
          <a:pPr marL="285750" lvl="1" indent="-285750" algn="l" defTabSz="1244600">
            <a:lnSpc>
              <a:spcPct val="90000"/>
            </a:lnSpc>
            <a:spcBef>
              <a:spcPct val="0"/>
            </a:spcBef>
            <a:spcAft>
              <a:spcPct val="15000"/>
            </a:spcAft>
            <a:buChar char="••"/>
          </a:pPr>
          <a:r>
            <a:rPr lang="th-TH" sz="2800" b="1" kern="1200" dirty="0" smtClean="0"/>
            <a:t>งบประมาณ  392.6400  ล้านบาท</a:t>
          </a:r>
          <a:endParaRPr lang="th-TH" sz="2800" b="1" kern="1200" dirty="0"/>
        </a:p>
      </dsp:txBody>
      <dsp:txXfrm rot="-5400000">
        <a:off x="2851517" y="159014"/>
        <a:ext cx="5025362" cy="813363"/>
      </dsp:txXfrm>
    </dsp:sp>
    <dsp:sp modelId="{B0BE60CE-4AA2-423F-80B6-9EDF35621CE7}">
      <dsp:nvSpPr>
        <dsp:cNvPr id="0" name=""/>
        <dsp:cNvSpPr/>
      </dsp:nvSpPr>
      <dsp:spPr>
        <a:xfrm>
          <a:off x="0" y="2342"/>
          <a:ext cx="2851516" cy="1126707"/>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74295" rIns="148590" bIns="74295" numCol="1" spcCol="1270" anchor="ctr" anchorCtr="0">
          <a:noAutofit/>
        </a:bodyPr>
        <a:lstStyle/>
        <a:p>
          <a:pPr lvl="0" algn="ctr" defTabSz="1733550">
            <a:lnSpc>
              <a:spcPct val="90000"/>
            </a:lnSpc>
            <a:spcBef>
              <a:spcPct val="0"/>
            </a:spcBef>
            <a:spcAft>
              <a:spcPct val="35000"/>
            </a:spcAft>
          </a:pPr>
          <a:r>
            <a:rPr lang="th-TH" sz="3900" b="1" kern="1200" dirty="0" smtClean="0">
              <a:solidFill>
                <a:schemeClr val="tx1"/>
              </a:solidFill>
            </a:rPr>
            <a:t>แผนงาน</a:t>
          </a:r>
          <a:r>
            <a:rPr lang="th-TH" sz="3900" b="1" kern="1200" dirty="0" err="1" smtClean="0">
              <a:solidFill>
                <a:schemeClr val="tx1"/>
              </a:solidFill>
            </a:rPr>
            <a:t>บูรณา</a:t>
          </a:r>
          <a:r>
            <a:rPr lang="th-TH" sz="3900" b="1" kern="1200" dirty="0" smtClean="0">
              <a:solidFill>
                <a:schemeClr val="tx1"/>
              </a:solidFill>
            </a:rPr>
            <a:t>การ</a:t>
          </a:r>
          <a:endParaRPr lang="th-TH" sz="3900" b="1" kern="1200" dirty="0">
            <a:solidFill>
              <a:schemeClr val="tx1"/>
            </a:solidFill>
          </a:endParaRPr>
        </a:p>
      </dsp:txBody>
      <dsp:txXfrm>
        <a:off x="55001" y="57343"/>
        <a:ext cx="2741514" cy="1016705"/>
      </dsp:txXfrm>
    </dsp:sp>
    <dsp:sp modelId="{D49CBC8F-96E9-4CA0-9275-BA24F7BFA2EA}">
      <dsp:nvSpPr>
        <dsp:cNvPr id="0" name=""/>
        <dsp:cNvSpPr/>
      </dsp:nvSpPr>
      <dsp:spPr>
        <a:xfrm rot="5400000">
          <a:off x="4935515" y="-785942"/>
          <a:ext cx="901365" cy="5069363"/>
        </a:xfrm>
        <a:prstGeom prst="round2Same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85750" lvl="1" indent="-285750" algn="l" defTabSz="1244600">
            <a:lnSpc>
              <a:spcPct val="90000"/>
            </a:lnSpc>
            <a:spcBef>
              <a:spcPct val="0"/>
            </a:spcBef>
            <a:spcAft>
              <a:spcPct val="15000"/>
            </a:spcAft>
            <a:buChar char="••"/>
          </a:pPr>
          <a:r>
            <a:rPr lang="th-TH" sz="2800" b="1" kern="1200" dirty="0" smtClean="0"/>
            <a:t>เป้าหมาย  62,620  คน </a:t>
          </a:r>
          <a:endParaRPr lang="th-TH" sz="2800" b="1" kern="1200" dirty="0"/>
        </a:p>
        <a:p>
          <a:pPr marL="285750" lvl="1" indent="-285750" algn="l" defTabSz="1244600">
            <a:lnSpc>
              <a:spcPct val="90000"/>
            </a:lnSpc>
            <a:spcBef>
              <a:spcPct val="0"/>
            </a:spcBef>
            <a:spcAft>
              <a:spcPct val="15000"/>
            </a:spcAft>
            <a:buChar char="••"/>
          </a:pPr>
          <a:r>
            <a:rPr lang="th-TH" sz="2800" b="1" kern="1200" dirty="0" smtClean="0"/>
            <a:t>งบประมาณ  202.4341  ล้านบาท</a:t>
          </a:r>
          <a:endParaRPr lang="th-TH" sz="2800" b="1" kern="1200" dirty="0"/>
        </a:p>
      </dsp:txBody>
      <dsp:txXfrm rot="-5400000">
        <a:off x="2851517" y="1342057"/>
        <a:ext cx="5025362" cy="813363"/>
      </dsp:txXfrm>
    </dsp:sp>
    <dsp:sp modelId="{CC8429B2-AC4E-4E7F-A342-B4C5D35D6545}">
      <dsp:nvSpPr>
        <dsp:cNvPr id="0" name=""/>
        <dsp:cNvSpPr/>
      </dsp:nvSpPr>
      <dsp:spPr>
        <a:xfrm>
          <a:off x="0" y="1185385"/>
          <a:ext cx="2851516" cy="1126707"/>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74295" rIns="148590" bIns="74295" numCol="1" spcCol="1270" anchor="ctr" anchorCtr="0">
          <a:noAutofit/>
        </a:bodyPr>
        <a:lstStyle/>
        <a:p>
          <a:pPr lvl="0" algn="ctr" defTabSz="1733550">
            <a:lnSpc>
              <a:spcPct val="90000"/>
            </a:lnSpc>
            <a:spcBef>
              <a:spcPct val="0"/>
            </a:spcBef>
            <a:spcAft>
              <a:spcPct val="35000"/>
            </a:spcAft>
          </a:pPr>
          <a:r>
            <a:rPr lang="th-TH" sz="3900" b="1" kern="1200" dirty="0" smtClean="0">
              <a:solidFill>
                <a:schemeClr val="tx1"/>
              </a:solidFill>
            </a:rPr>
            <a:t>แผนงานยุทธศาสตร์</a:t>
          </a:r>
          <a:endParaRPr lang="th-TH" sz="3900" b="1" kern="1200" dirty="0">
            <a:solidFill>
              <a:schemeClr val="tx1"/>
            </a:solidFill>
          </a:endParaRPr>
        </a:p>
      </dsp:txBody>
      <dsp:txXfrm>
        <a:off x="55001" y="1240386"/>
        <a:ext cx="2741514" cy="1016705"/>
      </dsp:txXfrm>
    </dsp:sp>
    <dsp:sp modelId="{364C5884-B7D7-47EE-85CF-4978B93C92BD}">
      <dsp:nvSpPr>
        <dsp:cNvPr id="0" name=""/>
        <dsp:cNvSpPr/>
      </dsp:nvSpPr>
      <dsp:spPr>
        <a:xfrm rot="5400000">
          <a:off x="4935515" y="397099"/>
          <a:ext cx="901365" cy="5069363"/>
        </a:xfrm>
        <a:prstGeom prst="round2Same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85750" lvl="1" indent="-285750" algn="l" defTabSz="1244600">
            <a:lnSpc>
              <a:spcPct val="90000"/>
            </a:lnSpc>
            <a:spcBef>
              <a:spcPct val="0"/>
            </a:spcBef>
            <a:spcAft>
              <a:spcPct val="15000"/>
            </a:spcAft>
            <a:buChar char="••"/>
          </a:pPr>
          <a:r>
            <a:rPr lang="th-TH" sz="2800" b="1" kern="1200" dirty="0" smtClean="0"/>
            <a:t>เป้าหมาย  3,700,210  คน</a:t>
          </a:r>
          <a:endParaRPr lang="th-TH" sz="2800" b="1" kern="1200" dirty="0"/>
        </a:p>
        <a:p>
          <a:pPr marL="285750" lvl="1" indent="-285750" algn="l" defTabSz="1244600">
            <a:lnSpc>
              <a:spcPct val="90000"/>
            </a:lnSpc>
            <a:spcBef>
              <a:spcPct val="0"/>
            </a:spcBef>
            <a:spcAft>
              <a:spcPct val="15000"/>
            </a:spcAft>
            <a:buChar char="••"/>
          </a:pPr>
          <a:r>
            <a:rPr lang="th-TH" sz="2800" b="1" kern="1200" dirty="0" smtClean="0"/>
            <a:t>งบประมาณ  301.0180  ล้านบาท</a:t>
          </a:r>
          <a:endParaRPr lang="th-TH" sz="2800" b="1" kern="1200" dirty="0"/>
        </a:p>
      </dsp:txBody>
      <dsp:txXfrm rot="-5400000">
        <a:off x="2851517" y="2525099"/>
        <a:ext cx="5025362" cy="813363"/>
      </dsp:txXfrm>
    </dsp:sp>
    <dsp:sp modelId="{792311B3-4DF9-459A-8CBD-B056FA9D8F60}">
      <dsp:nvSpPr>
        <dsp:cNvPr id="0" name=""/>
        <dsp:cNvSpPr/>
      </dsp:nvSpPr>
      <dsp:spPr>
        <a:xfrm>
          <a:off x="0" y="2368427"/>
          <a:ext cx="2851516" cy="1126707"/>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74295" rIns="148590" bIns="74295" numCol="1" spcCol="1270" anchor="ctr" anchorCtr="0">
          <a:noAutofit/>
        </a:bodyPr>
        <a:lstStyle/>
        <a:p>
          <a:pPr lvl="0" algn="ctr" defTabSz="1733550">
            <a:lnSpc>
              <a:spcPct val="90000"/>
            </a:lnSpc>
            <a:spcBef>
              <a:spcPct val="0"/>
            </a:spcBef>
            <a:spcAft>
              <a:spcPct val="35000"/>
            </a:spcAft>
          </a:pPr>
          <a:r>
            <a:rPr lang="th-TH" sz="3900" b="1" kern="1200" dirty="0" smtClean="0">
              <a:solidFill>
                <a:schemeClr val="tx1"/>
              </a:solidFill>
            </a:rPr>
            <a:t>แผนงานพื้นฐาน</a:t>
          </a:r>
          <a:endParaRPr lang="th-TH" sz="3900" b="1" kern="1200" dirty="0">
            <a:solidFill>
              <a:schemeClr val="tx1"/>
            </a:solidFill>
          </a:endParaRPr>
        </a:p>
      </dsp:txBody>
      <dsp:txXfrm>
        <a:off x="55001" y="2423428"/>
        <a:ext cx="2741514" cy="1016705"/>
      </dsp:txXfrm>
    </dsp:sp>
    <dsp:sp modelId="{EBCD35C0-363C-4F41-B042-9D16174062C3}">
      <dsp:nvSpPr>
        <dsp:cNvPr id="0" name=""/>
        <dsp:cNvSpPr/>
      </dsp:nvSpPr>
      <dsp:spPr>
        <a:xfrm rot="5400000">
          <a:off x="4935515" y="1580142"/>
          <a:ext cx="901365" cy="5069363"/>
        </a:xfrm>
        <a:prstGeom prst="round2Same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85750" lvl="1" indent="-285750" algn="l" defTabSz="1244600">
            <a:lnSpc>
              <a:spcPct val="90000"/>
            </a:lnSpc>
            <a:spcBef>
              <a:spcPct val="0"/>
            </a:spcBef>
            <a:spcAft>
              <a:spcPct val="15000"/>
            </a:spcAft>
            <a:buChar char="••"/>
          </a:pPr>
          <a:r>
            <a:rPr lang="th-TH" sz="2800" b="1" kern="1200" dirty="0" smtClean="0"/>
            <a:t>งบประมาณ  928.8420  ล้านบาท</a:t>
          </a:r>
          <a:endParaRPr lang="th-TH" sz="2800" b="1" kern="1200" dirty="0"/>
        </a:p>
      </dsp:txBody>
      <dsp:txXfrm rot="-5400000">
        <a:off x="2851517" y="3708142"/>
        <a:ext cx="5025362" cy="813363"/>
      </dsp:txXfrm>
    </dsp:sp>
    <dsp:sp modelId="{0D0B3ED6-A246-45AF-B03F-6DDD807A81D0}">
      <dsp:nvSpPr>
        <dsp:cNvPr id="0" name=""/>
        <dsp:cNvSpPr/>
      </dsp:nvSpPr>
      <dsp:spPr>
        <a:xfrm>
          <a:off x="0" y="3551470"/>
          <a:ext cx="2851516" cy="1126707"/>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th-TH" sz="3200" b="1" kern="1200" dirty="0" smtClean="0">
              <a:solidFill>
                <a:schemeClr val="tx1"/>
              </a:solidFill>
            </a:rPr>
            <a:t>แผนบุคลากรภาครัฐ แผนงานพื้นฐาน</a:t>
          </a:r>
          <a:endParaRPr lang="th-TH" sz="3200" b="1" kern="1200" dirty="0">
            <a:solidFill>
              <a:schemeClr val="tx1"/>
            </a:solidFill>
          </a:endParaRPr>
        </a:p>
      </dsp:txBody>
      <dsp:txXfrm>
        <a:off x="55001" y="3606471"/>
        <a:ext cx="2741514" cy="101670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ภาพนิ่งชื่อเรื่อง">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th-TH" smtClean="0"/>
              <a:t>คลิกเพื่อแก้ไขลักษณะชื่อเรื่องต้นแบบ</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h-TH" smtClean="0"/>
              <a:t>คลิกเพื่อแก้ไขลักษณะชื่อเรื่องรองต้นแบบ</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70D9C10A-080B-476A-BAE5-E993D873CD58}" type="datetimeFigureOut">
              <a:rPr lang="th-TH" smtClean="0"/>
              <a:t>09/09/62</a:t>
            </a:fld>
            <a:endParaRPr lang="th-TH"/>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th-TH"/>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12A12DD4-C346-44E1-9DAD-7B325E0C2A91}" type="slidenum">
              <a:rPr lang="th-TH" smtClean="0"/>
              <a:t>‹#›</a:t>
            </a:fld>
            <a:endParaRPr lang="th-TH"/>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ชื่อเรื่องและข้อความแนวตั้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h-TH" smtClean="0"/>
              <a:t>คลิกเพื่อแก้ไขลักษณะชื่อเรื่องต้นแบบ</a:t>
            </a:r>
            <a:endParaRPr lang="en-US"/>
          </a:p>
        </p:txBody>
      </p:sp>
      <p:sp>
        <p:nvSpPr>
          <p:cNvPr id="3" name="Vertical Text Placeholder 2"/>
          <p:cNvSpPr>
            <a:spLocks noGrp="1"/>
          </p:cNvSpPr>
          <p:nvPr>
            <p:ph type="body" orient="vert" idx="1"/>
          </p:nvPr>
        </p:nvSpPr>
        <p:spPr/>
        <p:txBody>
          <a:bodyPr vert="eaVert"/>
          <a:lstStyle/>
          <a:p>
            <a:pPr lvl="0"/>
            <a:r>
              <a:rPr lang="th-TH" smtClean="0"/>
              <a:t>คลิกเพื่อแก้ไขลักษณะของข้อความต้นแบบ</a:t>
            </a:r>
          </a:p>
          <a:p>
            <a:pPr lvl="1"/>
            <a:r>
              <a:rPr lang="th-TH" smtClean="0"/>
              <a:t>ระดับที่สอง</a:t>
            </a:r>
          </a:p>
          <a:p>
            <a:pPr lvl="2"/>
            <a:r>
              <a:rPr lang="th-TH" smtClean="0"/>
              <a:t>ระดับที่สาม</a:t>
            </a:r>
          </a:p>
          <a:p>
            <a:pPr lvl="3"/>
            <a:r>
              <a:rPr lang="th-TH" smtClean="0"/>
              <a:t>ระดับที่สี่</a:t>
            </a:r>
          </a:p>
          <a:p>
            <a:pPr lvl="4"/>
            <a:r>
              <a:rPr lang="th-TH" smtClean="0"/>
              <a:t>ระดับที่ห้า</a:t>
            </a:r>
            <a:endParaRPr lang="en-US"/>
          </a:p>
        </p:txBody>
      </p:sp>
      <p:sp>
        <p:nvSpPr>
          <p:cNvPr id="4" name="Date Placeholder 3"/>
          <p:cNvSpPr>
            <a:spLocks noGrp="1"/>
          </p:cNvSpPr>
          <p:nvPr>
            <p:ph type="dt" sz="half" idx="10"/>
          </p:nvPr>
        </p:nvSpPr>
        <p:spPr/>
        <p:txBody>
          <a:bodyPr/>
          <a:lstStyle/>
          <a:p>
            <a:fld id="{70D9C10A-080B-476A-BAE5-E993D873CD58}" type="datetimeFigureOut">
              <a:rPr lang="th-TH" smtClean="0"/>
              <a:t>09/09/62</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12A12DD4-C346-44E1-9DAD-7B325E0C2A91}" type="slidenum">
              <a:rPr lang="th-TH" smtClean="0"/>
              <a:t>‹#›</a:t>
            </a:fld>
            <a:endParaRPr lang="th-T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ข้อความและชื่อเรื่องแนวตั้ง">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th-TH" smtClean="0"/>
              <a:t>คลิกเพื่อแก้ไขลักษณะชื่อเรื่องต้นแบบ</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th-TH" smtClean="0"/>
              <a:t>คลิกเพื่อแก้ไขลักษณะของข้อความต้นแบบ</a:t>
            </a:r>
          </a:p>
          <a:p>
            <a:pPr lvl="1"/>
            <a:r>
              <a:rPr lang="th-TH" smtClean="0"/>
              <a:t>ระดับที่สอง</a:t>
            </a:r>
          </a:p>
          <a:p>
            <a:pPr lvl="2"/>
            <a:r>
              <a:rPr lang="th-TH" smtClean="0"/>
              <a:t>ระดับที่สาม</a:t>
            </a:r>
          </a:p>
          <a:p>
            <a:pPr lvl="3"/>
            <a:r>
              <a:rPr lang="th-TH" smtClean="0"/>
              <a:t>ระดับที่สี่</a:t>
            </a:r>
          </a:p>
          <a:p>
            <a:pPr lvl="4"/>
            <a:r>
              <a:rPr lang="th-TH" smtClean="0"/>
              <a:t>ระดับที่ห้า</a:t>
            </a:r>
            <a:endParaRPr lang="en-US"/>
          </a:p>
        </p:txBody>
      </p:sp>
      <p:sp>
        <p:nvSpPr>
          <p:cNvPr id="4" name="Date Placeholder 3"/>
          <p:cNvSpPr>
            <a:spLocks noGrp="1"/>
          </p:cNvSpPr>
          <p:nvPr>
            <p:ph type="dt" sz="half" idx="10"/>
          </p:nvPr>
        </p:nvSpPr>
        <p:spPr/>
        <p:txBody>
          <a:bodyPr/>
          <a:lstStyle/>
          <a:p>
            <a:fld id="{70D9C10A-080B-476A-BAE5-E993D873CD58}" type="datetimeFigureOut">
              <a:rPr lang="th-TH" smtClean="0"/>
              <a:t>09/09/62</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12A12DD4-C346-44E1-9DAD-7B325E0C2A91}" type="slidenum">
              <a:rPr lang="th-TH" smtClean="0"/>
              <a:t>‹#›</a:t>
            </a:fld>
            <a:endParaRPr lang="th-T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ชื่อเรื่องและเนื้อหา">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h-TH" smtClean="0"/>
              <a:t>คลิกเพื่อแก้ไขลักษณะชื่อเรื่องต้นแบบ</a:t>
            </a:r>
            <a:endParaRPr lang="en-US"/>
          </a:p>
        </p:txBody>
      </p:sp>
      <p:sp>
        <p:nvSpPr>
          <p:cNvPr id="3" name="Content Placeholder 2"/>
          <p:cNvSpPr>
            <a:spLocks noGrp="1"/>
          </p:cNvSpPr>
          <p:nvPr>
            <p:ph idx="1"/>
          </p:nvPr>
        </p:nvSpPr>
        <p:spPr/>
        <p:txBody>
          <a:bodyPr/>
          <a:lstStyle/>
          <a:p>
            <a:pPr lvl="0"/>
            <a:r>
              <a:rPr lang="th-TH" smtClean="0"/>
              <a:t>คลิกเพื่อแก้ไขลักษณะของข้อความต้นแบบ</a:t>
            </a:r>
          </a:p>
          <a:p>
            <a:pPr lvl="1"/>
            <a:r>
              <a:rPr lang="th-TH" smtClean="0"/>
              <a:t>ระดับที่สอง</a:t>
            </a:r>
          </a:p>
          <a:p>
            <a:pPr lvl="2"/>
            <a:r>
              <a:rPr lang="th-TH" smtClean="0"/>
              <a:t>ระดับที่สาม</a:t>
            </a:r>
          </a:p>
          <a:p>
            <a:pPr lvl="3"/>
            <a:r>
              <a:rPr lang="th-TH" smtClean="0"/>
              <a:t>ระดับที่สี่</a:t>
            </a:r>
          </a:p>
          <a:p>
            <a:pPr lvl="4"/>
            <a:r>
              <a:rPr lang="th-TH" smtClean="0"/>
              <a:t>ระดับที่ห้า</a:t>
            </a:r>
            <a:endParaRPr lang="en-US" dirty="0"/>
          </a:p>
        </p:txBody>
      </p:sp>
      <p:sp>
        <p:nvSpPr>
          <p:cNvPr id="4" name="Date Placeholder 3"/>
          <p:cNvSpPr>
            <a:spLocks noGrp="1"/>
          </p:cNvSpPr>
          <p:nvPr>
            <p:ph type="dt" sz="half" idx="10"/>
          </p:nvPr>
        </p:nvSpPr>
        <p:spPr/>
        <p:txBody>
          <a:bodyPr/>
          <a:lstStyle/>
          <a:p>
            <a:fld id="{70D9C10A-080B-476A-BAE5-E993D873CD58}" type="datetimeFigureOut">
              <a:rPr lang="th-TH" smtClean="0"/>
              <a:t>09/09/62</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12A12DD4-C346-44E1-9DAD-7B325E0C2A91}" type="slidenum">
              <a:rPr lang="th-TH" smtClean="0"/>
              <a:t>‹#›</a:t>
            </a:fld>
            <a:endParaRPr lang="th-T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ส่วนหัวของส่วน">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th-TH" smtClean="0"/>
              <a:t>คลิกเพื่อแก้ไขลักษณะชื่อเรื่องต้นแบบ</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h-TH" smtClean="0"/>
              <a:t>คลิกเพื่อแก้ไขลักษณะของข้อความต้นแบบ</a:t>
            </a:r>
          </a:p>
        </p:txBody>
      </p:sp>
      <p:sp>
        <p:nvSpPr>
          <p:cNvPr id="4" name="Date Placeholder 3"/>
          <p:cNvSpPr>
            <a:spLocks noGrp="1"/>
          </p:cNvSpPr>
          <p:nvPr>
            <p:ph type="dt" sz="half" idx="10"/>
          </p:nvPr>
        </p:nvSpPr>
        <p:spPr/>
        <p:txBody>
          <a:bodyPr/>
          <a:lstStyle/>
          <a:p>
            <a:fld id="{70D9C10A-080B-476A-BAE5-E993D873CD58}" type="datetimeFigureOut">
              <a:rPr lang="th-TH" smtClean="0"/>
              <a:t>09/09/62</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12A12DD4-C346-44E1-9DAD-7B325E0C2A91}" type="slidenum">
              <a:rPr lang="th-TH" smtClean="0"/>
              <a:t>‹#›</a:t>
            </a:fld>
            <a:endParaRPr lang="th-TH"/>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เนื้อหา 2 ส่ว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h-TH" smtClean="0"/>
              <a:t>คลิกเพื่อแก้ไขลักษณะชื่อเรื่องต้นแบบ</a:t>
            </a:r>
            <a:endParaRPr lang="en-US"/>
          </a:p>
        </p:txBody>
      </p:sp>
      <p:sp>
        <p:nvSpPr>
          <p:cNvPr id="5" name="Date Placeholder 4"/>
          <p:cNvSpPr>
            <a:spLocks noGrp="1"/>
          </p:cNvSpPr>
          <p:nvPr>
            <p:ph type="dt" sz="half" idx="10"/>
          </p:nvPr>
        </p:nvSpPr>
        <p:spPr/>
        <p:txBody>
          <a:bodyPr/>
          <a:lstStyle/>
          <a:p>
            <a:fld id="{70D9C10A-080B-476A-BAE5-E993D873CD58}" type="datetimeFigureOut">
              <a:rPr lang="th-TH" smtClean="0"/>
              <a:t>09/09/62</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12A12DD4-C346-44E1-9DAD-7B325E0C2A91}" type="slidenum">
              <a:rPr lang="th-TH" smtClean="0"/>
              <a:t>‹#›</a:t>
            </a:fld>
            <a:endParaRPr lang="th-TH"/>
          </a:p>
        </p:txBody>
      </p:sp>
      <p:sp>
        <p:nvSpPr>
          <p:cNvPr id="9" name="Content Placeholder 8"/>
          <p:cNvSpPr>
            <a:spLocks noGrp="1"/>
          </p:cNvSpPr>
          <p:nvPr>
            <p:ph sz="quarter" idx="13"/>
          </p:nvPr>
        </p:nvSpPr>
        <p:spPr>
          <a:xfrm>
            <a:off x="1042416" y="2313432"/>
            <a:ext cx="3419856" cy="3493008"/>
          </a:xfrm>
        </p:spPr>
        <p:txBody>
          <a:bodyPr/>
          <a:lstStyle/>
          <a:p>
            <a:pPr lvl="0"/>
            <a:r>
              <a:rPr lang="th-TH" smtClean="0"/>
              <a:t>คลิกเพื่อแก้ไขลักษณะของข้อความต้นแบบ</a:t>
            </a:r>
          </a:p>
          <a:p>
            <a:pPr lvl="1"/>
            <a:r>
              <a:rPr lang="th-TH" smtClean="0"/>
              <a:t>ระดับที่สอง</a:t>
            </a:r>
          </a:p>
          <a:p>
            <a:pPr lvl="2"/>
            <a:r>
              <a:rPr lang="th-TH" smtClean="0"/>
              <a:t>ระดับที่สาม</a:t>
            </a:r>
          </a:p>
          <a:p>
            <a:pPr lvl="3"/>
            <a:r>
              <a:rPr lang="th-TH" smtClean="0"/>
              <a:t>ระดับที่สี่</a:t>
            </a:r>
          </a:p>
          <a:p>
            <a:pPr lvl="4"/>
            <a:r>
              <a:rPr lang="th-TH" smtClean="0"/>
              <a:t>ระดับที่ห้า</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th-TH" smtClean="0"/>
              <a:t>คลิกเพื่อแก้ไขลักษณะของข้อความต้นแบบ</a:t>
            </a:r>
          </a:p>
          <a:p>
            <a:pPr lvl="1"/>
            <a:r>
              <a:rPr lang="th-TH" smtClean="0"/>
              <a:t>ระดับที่สอง</a:t>
            </a:r>
          </a:p>
          <a:p>
            <a:pPr lvl="2"/>
            <a:r>
              <a:rPr lang="th-TH" smtClean="0"/>
              <a:t>ระดับที่สาม</a:t>
            </a:r>
          </a:p>
          <a:p>
            <a:pPr lvl="3"/>
            <a:r>
              <a:rPr lang="th-TH" smtClean="0"/>
              <a:t>ระดับที่สี่</a:t>
            </a:r>
          </a:p>
          <a:p>
            <a:pPr lvl="4"/>
            <a:r>
              <a:rPr lang="th-TH" smtClean="0"/>
              <a:t>ระดับที่ห้า</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การเปรียบเทียบ">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h-TH" smtClean="0"/>
              <a:t>คลิกเพื่อแก้ไขลักษณะชื่อเรื่องต้นแบบ</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h-TH" smtClean="0"/>
              <a:t>คลิกเพื่อแก้ไขลักษณะของข้อความต้นแบบ</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h-TH" smtClean="0"/>
              <a:t>คลิกเพื่อแก้ไขลักษณะของข้อความต้นแบบ</a:t>
            </a:r>
          </a:p>
          <a:p>
            <a:pPr lvl="1"/>
            <a:r>
              <a:rPr lang="th-TH" smtClean="0"/>
              <a:t>ระดับที่สอง</a:t>
            </a:r>
          </a:p>
          <a:p>
            <a:pPr lvl="2"/>
            <a:r>
              <a:rPr lang="th-TH" smtClean="0"/>
              <a:t>ระดับที่สาม</a:t>
            </a:r>
          </a:p>
          <a:p>
            <a:pPr lvl="3"/>
            <a:r>
              <a:rPr lang="th-TH" smtClean="0"/>
              <a:t>ระดับที่สี่</a:t>
            </a:r>
          </a:p>
          <a:p>
            <a:pPr lvl="4"/>
            <a:r>
              <a:rPr lang="th-TH" smtClean="0"/>
              <a:t>ระดับที่ห้า</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h-TH" smtClean="0"/>
              <a:t>คลิกเพื่อแก้ไขลักษณะของข้อความต้นแบบ</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h-TH" smtClean="0"/>
              <a:t>คลิกเพื่อแก้ไขลักษณะของข้อความต้นแบบ</a:t>
            </a:r>
          </a:p>
          <a:p>
            <a:pPr lvl="1"/>
            <a:r>
              <a:rPr lang="th-TH" smtClean="0"/>
              <a:t>ระดับที่สอง</a:t>
            </a:r>
          </a:p>
          <a:p>
            <a:pPr lvl="2"/>
            <a:r>
              <a:rPr lang="th-TH" smtClean="0"/>
              <a:t>ระดับที่สาม</a:t>
            </a:r>
          </a:p>
          <a:p>
            <a:pPr lvl="3"/>
            <a:r>
              <a:rPr lang="th-TH" smtClean="0"/>
              <a:t>ระดับที่สี่</a:t>
            </a:r>
          </a:p>
          <a:p>
            <a:pPr lvl="4"/>
            <a:r>
              <a:rPr lang="th-TH" smtClean="0"/>
              <a:t>ระดับที่ห้า</a:t>
            </a:r>
            <a:endParaRPr lang="en-US" dirty="0"/>
          </a:p>
        </p:txBody>
      </p:sp>
      <p:sp>
        <p:nvSpPr>
          <p:cNvPr id="7" name="Date Placeholder 6"/>
          <p:cNvSpPr>
            <a:spLocks noGrp="1"/>
          </p:cNvSpPr>
          <p:nvPr>
            <p:ph type="dt" sz="half" idx="10"/>
          </p:nvPr>
        </p:nvSpPr>
        <p:spPr/>
        <p:txBody>
          <a:bodyPr/>
          <a:lstStyle/>
          <a:p>
            <a:fld id="{70D9C10A-080B-476A-BAE5-E993D873CD58}" type="datetimeFigureOut">
              <a:rPr lang="th-TH" smtClean="0"/>
              <a:t>09/09/62</a:t>
            </a:fld>
            <a:endParaRPr lang="th-TH"/>
          </a:p>
        </p:txBody>
      </p:sp>
      <p:sp>
        <p:nvSpPr>
          <p:cNvPr id="8" name="Footer Placeholder 7"/>
          <p:cNvSpPr>
            <a:spLocks noGrp="1"/>
          </p:cNvSpPr>
          <p:nvPr>
            <p:ph type="ftr" sz="quarter" idx="11"/>
          </p:nvPr>
        </p:nvSpPr>
        <p:spPr/>
        <p:txBody>
          <a:bodyPr/>
          <a:lstStyle/>
          <a:p>
            <a:endParaRPr lang="th-TH"/>
          </a:p>
        </p:txBody>
      </p:sp>
      <p:sp>
        <p:nvSpPr>
          <p:cNvPr id="9" name="Slide Number Placeholder 8"/>
          <p:cNvSpPr>
            <a:spLocks noGrp="1"/>
          </p:cNvSpPr>
          <p:nvPr>
            <p:ph type="sldNum" sz="quarter" idx="12"/>
          </p:nvPr>
        </p:nvSpPr>
        <p:spPr/>
        <p:txBody>
          <a:bodyPr/>
          <a:lstStyle/>
          <a:p>
            <a:fld id="{12A12DD4-C346-44E1-9DAD-7B325E0C2A91}" type="slidenum">
              <a:rPr lang="th-TH" smtClean="0"/>
              <a:t>‹#›</a:t>
            </a:fld>
            <a:endParaRPr lang="th-TH"/>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เฉพาะชื่อเรื่อ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h-TH" smtClean="0"/>
              <a:t>คลิกเพื่อแก้ไขลักษณะชื่อเรื่องต้นแบบ</a:t>
            </a:r>
            <a:endParaRPr lang="en-US"/>
          </a:p>
        </p:txBody>
      </p:sp>
      <p:sp>
        <p:nvSpPr>
          <p:cNvPr id="3" name="Date Placeholder 2"/>
          <p:cNvSpPr>
            <a:spLocks noGrp="1"/>
          </p:cNvSpPr>
          <p:nvPr>
            <p:ph type="dt" sz="half" idx="10"/>
          </p:nvPr>
        </p:nvSpPr>
        <p:spPr/>
        <p:txBody>
          <a:bodyPr/>
          <a:lstStyle/>
          <a:p>
            <a:fld id="{70D9C10A-080B-476A-BAE5-E993D873CD58}" type="datetimeFigureOut">
              <a:rPr lang="th-TH" smtClean="0"/>
              <a:t>09/09/62</a:t>
            </a:fld>
            <a:endParaRPr lang="th-TH"/>
          </a:p>
        </p:txBody>
      </p:sp>
      <p:sp>
        <p:nvSpPr>
          <p:cNvPr id="4" name="Footer Placeholder 3"/>
          <p:cNvSpPr>
            <a:spLocks noGrp="1"/>
          </p:cNvSpPr>
          <p:nvPr>
            <p:ph type="ftr" sz="quarter" idx="11"/>
          </p:nvPr>
        </p:nvSpPr>
        <p:spPr/>
        <p:txBody>
          <a:bodyPr/>
          <a:lstStyle/>
          <a:p>
            <a:endParaRPr lang="th-TH"/>
          </a:p>
        </p:txBody>
      </p:sp>
      <p:sp>
        <p:nvSpPr>
          <p:cNvPr id="5" name="Slide Number Placeholder 4"/>
          <p:cNvSpPr>
            <a:spLocks noGrp="1"/>
          </p:cNvSpPr>
          <p:nvPr>
            <p:ph type="sldNum" sz="quarter" idx="12"/>
          </p:nvPr>
        </p:nvSpPr>
        <p:spPr/>
        <p:txBody>
          <a:bodyPr/>
          <a:lstStyle/>
          <a:p>
            <a:fld id="{12A12DD4-C346-44E1-9DAD-7B325E0C2A91}" type="slidenum">
              <a:rPr lang="th-TH" smtClean="0"/>
              <a:t>‹#›</a:t>
            </a:fld>
            <a:endParaRPr lang="th-T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ว่างเปล่า">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D9C10A-080B-476A-BAE5-E993D873CD58}" type="datetimeFigureOut">
              <a:rPr lang="th-TH" smtClean="0"/>
              <a:t>09/09/62</a:t>
            </a:fld>
            <a:endParaRPr lang="th-TH"/>
          </a:p>
        </p:txBody>
      </p:sp>
      <p:sp>
        <p:nvSpPr>
          <p:cNvPr id="3" name="Footer Placeholder 2"/>
          <p:cNvSpPr>
            <a:spLocks noGrp="1"/>
          </p:cNvSpPr>
          <p:nvPr>
            <p:ph type="ftr" sz="quarter" idx="11"/>
          </p:nvPr>
        </p:nvSpPr>
        <p:spPr/>
        <p:txBody>
          <a:bodyPr/>
          <a:lstStyle/>
          <a:p>
            <a:endParaRPr lang="th-TH"/>
          </a:p>
        </p:txBody>
      </p:sp>
      <p:sp>
        <p:nvSpPr>
          <p:cNvPr id="4" name="Slide Number Placeholder 3"/>
          <p:cNvSpPr>
            <a:spLocks noGrp="1"/>
          </p:cNvSpPr>
          <p:nvPr>
            <p:ph type="sldNum" sz="quarter" idx="12"/>
          </p:nvPr>
        </p:nvSpPr>
        <p:spPr/>
        <p:txBody>
          <a:bodyPr/>
          <a:lstStyle/>
          <a:p>
            <a:fld id="{12A12DD4-C346-44E1-9DAD-7B325E0C2A91}" type="slidenum">
              <a:rPr lang="th-TH" smtClean="0"/>
              <a:t>‹#›</a:t>
            </a:fld>
            <a:endParaRPr lang="th-T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เนื้อหาพร้อมคำอธิบายภาพ">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70D9C10A-080B-476A-BAE5-E993D873CD58}" type="datetimeFigureOut">
              <a:rPr lang="th-TH" smtClean="0"/>
              <a:t>09/09/62</a:t>
            </a:fld>
            <a:endParaRPr lang="th-TH"/>
          </a:p>
        </p:txBody>
      </p:sp>
      <p:sp>
        <p:nvSpPr>
          <p:cNvPr id="7" name="Slide Number Placeholder 6"/>
          <p:cNvSpPr>
            <a:spLocks noGrp="1"/>
          </p:cNvSpPr>
          <p:nvPr>
            <p:ph type="sldNum" sz="quarter" idx="12"/>
          </p:nvPr>
        </p:nvSpPr>
        <p:spPr/>
        <p:txBody>
          <a:bodyPr/>
          <a:lstStyle/>
          <a:p>
            <a:fld id="{12A12DD4-C346-44E1-9DAD-7B325E0C2A91}" type="slidenum">
              <a:rPr lang="th-TH" smtClean="0"/>
              <a:t>‹#›</a:t>
            </a:fld>
            <a:endParaRPr lang="th-TH"/>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th-TH" smtClean="0"/>
              <a:t>คลิกเพื่อแก้ไขลักษณะของข้อความต้นแบบ</a:t>
            </a:r>
          </a:p>
          <a:p>
            <a:pPr lvl="1"/>
            <a:r>
              <a:rPr lang="th-TH" smtClean="0"/>
              <a:t>ระดับที่สอง</a:t>
            </a:r>
          </a:p>
          <a:p>
            <a:pPr lvl="2"/>
            <a:r>
              <a:rPr lang="th-TH" smtClean="0"/>
              <a:t>ระดับที่สาม</a:t>
            </a:r>
          </a:p>
          <a:p>
            <a:pPr lvl="3"/>
            <a:r>
              <a:rPr lang="th-TH" smtClean="0"/>
              <a:t>ระดับที่สี่</a:t>
            </a:r>
          </a:p>
          <a:p>
            <a:pPr lvl="4"/>
            <a:r>
              <a:rPr lang="th-TH" smtClean="0"/>
              <a:t>ระดับที่ห้า</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th-TH"/>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th-TH" smtClean="0"/>
              <a:t>คลิกเพื่อแก้ไขลักษณะชื่อเรื่องต้นแบบ</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h-TH" smtClean="0"/>
              <a:t>คลิกเพื่อแก้ไขลักษณะของข้อความต้นแบบ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รูปภาพพร้อมคำอธิบายภาพ">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th-TH" smtClean="0"/>
              <a:t>คลิกเพื่อแก้ไขลักษณะชื่อเรื่องต้นแบบ</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h-TH" smtClean="0"/>
              <a:t>คลิกไอคอนเพื่อเพิ่มรูปภาพ</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h-TH" smtClean="0"/>
              <a:t>คลิกเพื่อแก้ไขลักษณะของข้อความต้นแบบ</a:t>
            </a:r>
          </a:p>
        </p:txBody>
      </p:sp>
      <p:sp>
        <p:nvSpPr>
          <p:cNvPr id="5" name="Date Placeholder 4"/>
          <p:cNvSpPr>
            <a:spLocks noGrp="1"/>
          </p:cNvSpPr>
          <p:nvPr>
            <p:ph type="dt" sz="half" idx="10"/>
          </p:nvPr>
        </p:nvSpPr>
        <p:spPr/>
        <p:txBody>
          <a:bodyPr/>
          <a:lstStyle/>
          <a:p>
            <a:fld id="{70D9C10A-080B-476A-BAE5-E993D873CD58}" type="datetimeFigureOut">
              <a:rPr lang="th-TH" smtClean="0"/>
              <a:t>09/09/62</a:t>
            </a:fld>
            <a:endParaRPr lang="th-TH"/>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th-TH"/>
          </a:p>
        </p:txBody>
      </p:sp>
      <p:sp>
        <p:nvSpPr>
          <p:cNvPr id="7" name="Slide Number Placeholder 6"/>
          <p:cNvSpPr>
            <a:spLocks noGrp="1"/>
          </p:cNvSpPr>
          <p:nvPr>
            <p:ph type="sldNum" sz="quarter" idx="12"/>
          </p:nvPr>
        </p:nvSpPr>
        <p:spPr/>
        <p:txBody>
          <a:bodyPr/>
          <a:lstStyle/>
          <a:p>
            <a:fld id="{12A12DD4-C346-44E1-9DAD-7B325E0C2A91}" type="slidenum">
              <a:rPr lang="th-TH" smtClean="0"/>
              <a:t>‹#›</a:t>
            </a:fld>
            <a:endParaRPr lang="th-TH"/>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th-TH" smtClean="0"/>
              <a:t>คลิกเพื่อแก้ไขลักษณะชื่อเรื่องต้นแบบ</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th-TH" smtClean="0"/>
              <a:t>คลิกเพื่อแก้ไขลักษณะของข้อความต้นแบบ</a:t>
            </a:r>
          </a:p>
          <a:p>
            <a:pPr lvl="1"/>
            <a:r>
              <a:rPr lang="th-TH" smtClean="0"/>
              <a:t>ระดับที่สอง</a:t>
            </a:r>
          </a:p>
          <a:p>
            <a:pPr lvl="2"/>
            <a:r>
              <a:rPr lang="th-TH" smtClean="0"/>
              <a:t>ระดับที่สาม</a:t>
            </a:r>
          </a:p>
          <a:p>
            <a:pPr lvl="3"/>
            <a:r>
              <a:rPr lang="th-TH" smtClean="0"/>
              <a:t>ระดับที่สี่</a:t>
            </a:r>
          </a:p>
          <a:p>
            <a:pPr lvl="4"/>
            <a:r>
              <a:rPr lang="th-TH" smtClean="0"/>
              <a:t>ระดับที่ห้า</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70D9C10A-080B-476A-BAE5-E993D873CD58}" type="datetimeFigureOut">
              <a:rPr lang="th-TH" smtClean="0"/>
              <a:t>09/09/62</a:t>
            </a:fld>
            <a:endParaRPr lang="th-TH"/>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th-TH"/>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12A12DD4-C346-44E1-9DAD-7B325E0C2A91}" type="slidenum">
              <a:rPr lang="th-TH" smtClean="0"/>
              <a:t>‹#›</a:t>
            </a:fld>
            <a:endParaRPr lang="th-TH"/>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6.xml"/><Relationship Id="rId4" Type="http://schemas.openxmlformats.org/officeDocument/2006/relationships/image" Target="../media/image8.png"/></Relationships>
</file>

<file path=ppt/slides/_rels/slide2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ctrTitle"/>
          </p:nvPr>
        </p:nvSpPr>
        <p:spPr>
          <a:xfrm>
            <a:off x="251520" y="3370008"/>
            <a:ext cx="4032448" cy="1702160"/>
          </a:xfrm>
          <a:ln>
            <a:noFill/>
          </a:ln>
        </p:spPr>
        <p:txBody>
          <a:bodyPr>
            <a:noAutofit/>
          </a:bodyPr>
          <a:lstStyle/>
          <a:p>
            <a:pPr algn="ctr"/>
            <a:r>
              <a:rPr lang="th-TH" sz="8000" b="1" dirty="0" smtClean="0">
                <a:solidFill>
                  <a:schemeClr val="tx1"/>
                </a:solidFill>
              </a:rPr>
              <a:t>แนวทาง</a:t>
            </a:r>
            <a:br>
              <a:rPr lang="th-TH" sz="8000" b="1" dirty="0" smtClean="0">
                <a:solidFill>
                  <a:schemeClr val="tx1"/>
                </a:solidFill>
              </a:rPr>
            </a:br>
            <a:r>
              <a:rPr lang="th-TH" sz="8000" b="1" dirty="0" smtClean="0">
                <a:solidFill>
                  <a:schemeClr val="tx1"/>
                </a:solidFill>
              </a:rPr>
              <a:t>การดำเนินงาน</a:t>
            </a:r>
            <a:br>
              <a:rPr lang="th-TH" sz="8000" b="1" dirty="0" smtClean="0">
                <a:solidFill>
                  <a:schemeClr val="tx1"/>
                </a:solidFill>
              </a:rPr>
            </a:br>
            <a:r>
              <a:rPr lang="th-TH" sz="8000" b="1" dirty="0" smtClean="0">
                <a:solidFill>
                  <a:schemeClr val="tx1"/>
                </a:solidFill>
              </a:rPr>
              <a:t>ปี 2563</a:t>
            </a:r>
            <a:endParaRPr lang="th-TH" sz="8000" b="1" dirty="0">
              <a:solidFill>
                <a:schemeClr val="tx1"/>
              </a:solidFill>
            </a:endParaRPr>
          </a:p>
        </p:txBody>
      </p:sp>
      <p:sp>
        <p:nvSpPr>
          <p:cNvPr id="3" name="ชื่อเรื่องรอง 2"/>
          <p:cNvSpPr>
            <a:spLocks noGrp="1"/>
          </p:cNvSpPr>
          <p:nvPr>
            <p:ph type="subTitle" idx="1"/>
          </p:nvPr>
        </p:nvSpPr>
        <p:spPr>
          <a:xfrm>
            <a:off x="4740664" y="836712"/>
            <a:ext cx="3309803" cy="801350"/>
          </a:xfrm>
        </p:spPr>
        <p:txBody>
          <a:bodyPr>
            <a:normAutofit/>
          </a:bodyPr>
          <a:lstStyle/>
          <a:p>
            <a:pPr algn="ctr"/>
            <a:r>
              <a:rPr lang="th-TH" sz="3600" b="1" dirty="0" smtClean="0">
                <a:solidFill>
                  <a:schemeClr val="accent5">
                    <a:lumMod val="50000"/>
                  </a:schemeClr>
                </a:solidFill>
              </a:rPr>
              <a:t>กรมพัฒนาฝีมือแรงงาน</a:t>
            </a:r>
            <a:endParaRPr lang="th-TH" sz="3600" b="1" dirty="0">
              <a:solidFill>
                <a:schemeClr val="accent5">
                  <a:lumMod val="50000"/>
                </a:schemeClr>
              </a:solidFill>
            </a:endParaRPr>
          </a:p>
        </p:txBody>
      </p:sp>
      <p:sp>
        <p:nvSpPr>
          <p:cNvPr id="5" name="TextBox 4"/>
          <p:cNvSpPr txBox="1"/>
          <p:nvPr/>
        </p:nvSpPr>
        <p:spPr>
          <a:xfrm>
            <a:off x="4572000" y="4737338"/>
            <a:ext cx="3672408" cy="1323439"/>
          </a:xfrm>
          <a:prstGeom prst="rect">
            <a:avLst/>
          </a:prstGeom>
          <a:noFill/>
        </p:spPr>
        <p:txBody>
          <a:bodyPr wrap="square" rtlCol="0">
            <a:spAutoFit/>
          </a:bodyPr>
          <a:lstStyle/>
          <a:p>
            <a:pPr algn="ctr"/>
            <a:r>
              <a:rPr lang="th-TH" sz="2000" b="1" dirty="0" smtClean="0"/>
              <a:t>นำเสนอ โดย นาง</a:t>
            </a:r>
            <a:r>
              <a:rPr lang="th-TH" sz="2000" b="1" dirty="0" err="1" smtClean="0"/>
              <a:t>จิรวรรณ</a:t>
            </a:r>
            <a:r>
              <a:rPr lang="th-TH" sz="2000" b="1" dirty="0" smtClean="0"/>
              <a:t>  สุตสุนทร</a:t>
            </a:r>
          </a:p>
          <a:p>
            <a:pPr algn="ctr"/>
            <a:r>
              <a:rPr lang="th-TH" sz="2000" b="1" dirty="0" smtClean="0"/>
              <a:t>ผู้อำนวยการกองแผนงานและสารสนเทศ</a:t>
            </a:r>
          </a:p>
          <a:p>
            <a:pPr algn="ctr"/>
            <a:r>
              <a:rPr lang="th-TH" sz="2000" b="1" dirty="0" smtClean="0"/>
              <a:t>วันที่ </a:t>
            </a:r>
            <a:r>
              <a:rPr lang="th-TH" sz="2000" b="1" dirty="0" smtClean="0"/>
              <a:t>11 - 12 </a:t>
            </a:r>
            <a:r>
              <a:rPr lang="th-TH" sz="2000" b="1" dirty="0" smtClean="0"/>
              <a:t>กันยายน 2562 </a:t>
            </a:r>
          </a:p>
          <a:p>
            <a:pPr algn="ctr"/>
            <a:r>
              <a:rPr lang="th-TH" sz="2000" b="1" dirty="0" smtClean="0"/>
              <a:t>ณ โรงแรม</a:t>
            </a:r>
            <a:r>
              <a:rPr lang="th-TH" sz="2000" b="1" dirty="0" err="1" smtClean="0"/>
              <a:t>แอมบาส</a:t>
            </a:r>
            <a:r>
              <a:rPr lang="th-TH" sz="2000" b="1" dirty="0" smtClean="0"/>
              <a:t>ซา</a:t>
            </a:r>
            <a:r>
              <a:rPr lang="th-TH" sz="2000" b="1" dirty="0" err="1" smtClean="0"/>
              <a:t>เดอร์</a:t>
            </a:r>
            <a:r>
              <a:rPr lang="th-TH" sz="2000" b="1" dirty="0" smtClean="0"/>
              <a:t> </a:t>
            </a:r>
            <a:r>
              <a:rPr lang="th-TH" sz="2000" b="1" dirty="0" err="1" smtClean="0"/>
              <a:t>ซิตี้</a:t>
            </a:r>
            <a:r>
              <a:rPr lang="th-TH" sz="2000" b="1" dirty="0" smtClean="0"/>
              <a:t> จอมเทียน จังหวัดชลบุรี</a:t>
            </a:r>
            <a:endParaRPr lang="th-TH" sz="2000" b="1" dirty="0"/>
          </a:p>
        </p:txBody>
      </p:sp>
      <p:pic>
        <p:nvPicPr>
          <p:cNvPr id="1026" name="Picture 2" descr="C:\Users\DSD_19458\Desktop\ima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4205" y="2420888"/>
            <a:ext cx="3246262" cy="21602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51660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539552" y="548680"/>
            <a:ext cx="8064896" cy="757888"/>
          </a:xfrm>
        </p:spPr>
        <p:txBody>
          <a:bodyPr>
            <a:normAutofit fontScale="90000"/>
          </a:bodyPr>
          <a:lstStyle/>
          <a:p>
            <a:pPr>
              <a:lnSpc>
                <a:spcPts val="3500"/>
              </a:lnSpc>
            </a:pPr>
            <a:r>
              <a:rPr lang="th-TH" b="1" dirty="0" smtClean="0">
                <a:solidFill>
                  <a:schemeClr val="accent1">
                    <a:lumMod val="50000"/>
                  </a:schemeClr>
                </a:solidFill>
              </a:rPr>
              <a:t>พัฒนาด้านคมนาคมและ</a:t>
            </a:r>
            <a:br>
              <a:rPr lang="th-TH" b="1" dirty="0" smtClean="0">
                <a:solidFill>
                  <a:schemeClr val="accent1">
                    <a:lumMod val="50000"/>
                  </a:schemeClr>
                </a:solidFill>
              </a:rPr>
            </a:br>
            <a:r>
              <a:rPr lang="th-TH" b="1" dirty="0" err="1" smtClean="0">
                <a:solidFill>
                  <a:schemeClr val="accent1">
                    <a:lumMod val="50000"/>
                  </a:schemeClr>
                </a:solidFill>
              </a:rPr>
              <a:t>ระบบโล</a:t>
            </a:r>
            <a:r>
              <a:rPr lang="th-TH" b="1" dirty="0" smtClean="0">
                <a:solidFill>
                  <a:schemeClr val="accent1">
                    <a:lumMod val="50000"/>
                  </a:schemeClr>
                </a:solidFill>
              </a:rPr>
              <a:t>จิ</a:t>
            </a:r>
            <a:r>
              <a:rPr lang="th-TH" b="1" dirty="0" err="1" smtClean="0">
                <a:solidFill>
                  <a:schemeClr val="accent1">
                    <a:lumMod val="50000"/>
                  </a:schemeClr>
                </a:solidFill>
              </a:rPr>
              <a:t>สติกส์</a:t>
            </a:r>
            <a:endParaRPr lang="th-TH" b="1" dirty="0">
              <a:solidFill>
                <a:schemeClr val="accent1">
                  <a:lumMod val="50000"/>
                </a:schemeClr>
              </a:solidFill>
            </a:endParaRPr>
          </a:p>
        </p:txBody>
      </p:sp>
      <p:sp>
        <p:nvSpPr>
          <p:cNvPr id="3" name="ตัวแทนเนื้อหา 2"/>
          <p:cNvSpPr>
            <a:spLocks noGrp="1"/>
          </p:cNvSpPr>
          <p:nvPr>
            <p:ph idx="1"/>
          </p:nvPr>
        </p:nvSpPr>
        <p:spPr>
          <a:xfrm>
            <a:off x="395536" y="1128257"/>
            <a:ext cx="8352928" cy="3508977"/>
          </a:xfrm>
        </p:spPr>
        <p:txBody>
          <a:bodyPr>
            <a:noAutofit/>
          </a:bodyPr>
          <a:lstStyle/>
          <a:p>
            <a:pPr marL="68580" indent="0">
              <a:buNone/>
            </a:pPr>
            <a:r>
              <a:rPr lang="th-TH" b="1" dirty="0" smtClean="0">
                <a:solidFill>
                  <a:srgbClr val="0070C0"/>
                </a:solidFill>
              </a:rPr>
              <a:t>7. โครงการพัฒนามาตรฐานฝีมือแรงงานแห่งชาติและพัฒนาบุคลากรรองรับ</a:t>
            </a:r>
            <a:r>
              <a:rPr lang="th-TH" b="1" dirty="0" err="1" smtClean="0">
                <a:solidFill>
                  <a:srgbClr val="0070C0"/>
                </a:solidFill>
              </a:rPr>
              <a:t>อุตสาหกรรมโล</a:t>
            </a:r>
            <a:r>
              <a:rPr lang="th-TH" b="1" dirty="0" smtClean="0">
                <a:solidFill>
                  <a:srgbClr val="0070C0"/>
                </a:solidFill>
              </a:rPr>
              <a:t>จิ</a:t>
            </a:r>
            <a:r>
              <a:rPr lang="th-TH" b="1" dirty="0" err="1" smtClean="0">
                <a:solidFill>
                  <a:srgbClr val="0070C0"/>
                </a:solidFill>
              </a:rPr>
              <a:t>สติกส์</a:t>
            </a:r>
            <a:endParaRPr lang="th-TH" b="1" dirty="0" smtClean="0">
              <a:solidFill>
                <a:schemeClr val="tx1"/>
              </a:solidFill>
            </a:endParaRPr>
          </a:p>
          <a:p>
            <a:pPr>
              <a:spcBef>
                <a:spcPts val="0"/>
              </a:spcBef>
            </a:pPr>
            <a:r>
              <a:rPr lang="th-TH" sz="2000" b="1" dirty="0" smtClean="0">
                <a:solidFill>
                  <a:schemeClr val="tx1"/>
                </a:solidFill>
                <a:latin typeface="TH SarabunPSK" pitchFamily="34" charset="-34"/>
                <a:cs typeface="TH SarabunPSK" pitchFamily="34" charset="-34"/>
              </a:rPr>
              <a:t>กลุ่มเป้าหมาย ได้แก่  </a:t>
            </a:r>
          </a:p>
          <a:p>
            <a:pPr marL="68580" indent="0">
              <a:spcBef>
                <a:spcPts val="0"/>
              </a:spcBef>
              <a:buNone/>
            </a:pPr>
            <a:r>
              <a:rPr lang="th-TH" sz="2000" b="1" dirty="0" smtClean="0">
                <a:solidFill>
                  <a:schemeClr val="tx1"/>
                </a:solidFill>
                <a:latin typeface="TH SarabunPSK" pitchFamily="34" charset="-34"/>
                <a:cs typeface="TH SarabunPSK" pitchFamily="34" charset="-34"/>
              </a:rPr>
              <a:t>       (1) บุคลากรในสาขาที่กำหนดมาตรฐานฝีมือแรงงานแห่งชาติ ผู้ประกอบการใน</a:t>
            </a:r>
            <a:r>
              <a:rPr lang="th-TH" sz="2000" b="1" dirty="0" err="1" smtClean="0">
                <a:solidFill>
                  <a:schemeClr val="tx1"/>
                </a:solidFill>
                <a:latin typeface="TH SarabunPSK" pitchFamily="34" charset="-34"/>
                <a:cs typeface="TH SarabunPSK" pitchFamily="34" charset="-34"/>
              </a:rPr>
              <a:t>สาขาโล</a:t>
            </a:r>
            <a:r>
              <a:rPr lang="th-TH" sz="2000" b="1" dirty="0" smtClean="0">
                <a:solidFill>
                  <a:schemeClr val="tx1"/>
                </a:solidFill>
                <a:latin typeface="TH SarabunPSK" pitchFamily="34" charset="-34"/>
                <a:cs typeface="TH SarabunPSK" pitchFamily="34" charset="-34"/>
              </a:rPr>
              <a:t>จิ</a:t>
            </a:r>
            <a:r>
              <a:rPr lang="th-TH" sz="2000" b="1" dirty="0" err="1" smtClean="0">
                <a:solidFill>
                  <a:schemeClr val="tx1"/>
                </a:solidFill>
                <a:latin typeface="TH SarabunPSK" pitchFamily="34" charset="-34"/>
                <a:cs typeface="TH SarabunPSK" pitchFamily="34" charset="-34"/>
              </a:rPr>
              <a:t>สติกส์</a:t>
            </a:r>
            <a:r>
              <a:rPr lang="th-TH" sz="2000" b="1" dirty="0" smtClean="0">
                <a:solidFill>
                  <a:schemeClr val="tx1"/>
                </a:solidFill>
                <a:latin typeface="TH SarabunPSK" pitchFamily="34" charset="-34"/>
                <a:cs typeface="TH SarabunPSK" pitchFamily="34" charset="-34"/>
              </a:rPr>
              <a:t> องค์กรวิชาชีพ สมาคมฯ </a:t>
            </a:r>
          </a:p>
          <a:p>
            <a:pPr marL="68580" indent="0">
              <a:spcBef>
                <a:spcPts val="0"/>
              </a:spcBef>
              <a:buNone/>
            </a:pPr>
            <a:r>
              <a:rPr lang="th-TH" sz="2000" b="1" dirty="0" smtClean="0">
                <a:solidFill>
                  <a:schemeClr val="tx1"/>
                </a:solidFill>
                <a:latin typeface="TH SarabunPSK" pitchFamily="34" charset="-34"/>
                <a:cs typeface="TH SarabunPSK" pitchFamily="34" charset="-34"/>
              </a:rPr>
              <a:t>       (2) บุคลากร</a:t>
            </a:r>
            <a:r>
              <a:rPr lang="th-TH" sz="2000" b="1" dirty="0" err="1" smtClean="0">
                <a:solidFill>
                  <a:schemeClr val="tx1"/>
                </a:solidFill>
                <a:latin typeface="TH SarabunPSK" pitchFamily="34" charset="-34"/>
                <a:cs typeface="TH SarabunPSK" pitchFamily="34" charset="-34"/>
              </a:rPr>
              <a:t>ด้านโล</a:t>
            </a:r>
            <a:r>
              <a:rPr lang="th-TH" sz="2000" b="1" dirty="0" smtClean="0">
                <a:solidFill>
                  <a:schemeClr val="tx1"/>
                </a:solidFill>
                <a:latin typeface="TH SarabunPSK" pitchFamily="34" charset="-34"/>
                <a:cs typeface="TH SarabunPSK" pitchFamily="34" charset="-34"/>
              </a:rPr>
              <a:t>จิ</a:t>
            </a:r>
            <a:r>
              <a:rPr lang="th-TH" sz="2000" b="1" dirty="0" err="1" smtClean="0">
                <a:solidFill>
                  <a:schemeClr val="tx1"/>
                </a:solidFill>
                <a:latin typeface="TH SarabunPSK" pitchFamily="34" charset="-34"/>
                <a:cs typeface="TH SarabunPSK" pitchFamily="34" charset="-34"/>
              </a:rPr>
              <a:t>สติกส์</a:t>
            </a:r>
            <a:r>
              <a:rPr lang="th-TH" sz="2000" b="1" dirty="0" smtClean="0">
                <a:solidFill>
                  <a:schemeClr val="tx1"/>
                </a:solidFill>
                <a:latin typeface="TH SarabunPSK" pitchFamily="34" charset="-34"/>
                <a:cs typeface="TH SarabunPSK" pitchFamily="34" charset="-34"/>
              </a:rPr>
              <a:t>ที่ทำงานอยู่แล้ว และที่ว่างงานที่มีพื้นฐานทักษะที่เกี่ยวข้อง</a:t>
            </a:r>
          </a:p>
          <a:p>
            <a:pPr>
              <a:spcBef>
                <a:spcPts val="0"/>
              </a:spcBef>
            </a:pPr>
            <a:r>
              <a:rPr lang="th-TH" sz="2000" b="1" dirty="0" smtClean="0">
                <a:solidFill>
                  <a:schemeClr val="tx1"/>
                </a:solidFill>
                <a:latin typeface="TH SarabunPSK" pitchFamily="34" charset="-34"/>
                <a:cs typeface="TH SarabunPSK" pitchFamily="34" charset="-34"/>
              </a:rPr>
              <a:t>เป้าหมาย    - พัฒนา</a:t>
            </a:r>
            <a:r>
              <a:rPr lang="th-TH" sz="2000" b="1" dirty="0">
                <a:solidFill>
                  <a:schemeClr val="tx1"/>
                </a:solidFill>
                <a:latin typeface="TH SarabunPSK" pitchFamily="34" charset="-34"/>
                <a:cs typeface="TH SarabunPSK" pitchFamily="34" charset="-34"/>
              </a:rPr>
              <a:t>มาตรฐานฝีมือแรงงานแห่งชาติ/วิธีการทดสอบฯ 10 สาขา </a:t>
            </a:r>
            <a:endParaRPr lang="th-TH" sz="2000" b="1" dirty="0" smtClean="0">
              <a:solidFill>
                <a:schemeClr val="tx1"/>
              </a:solidFill>
              <a:latin typeface="TH SarabunPSK" pitchFamily="34" charset="-34"/>
              <a:cs typeface="TH SarabunPSK" pitchFamily="34" charset="-34"/>
            </a:endParaRPr>
          </a:p>
          <a:p>
            <a:pPr marL="68580" indent="0">
              <a:spcBef>
                <a:spcPts val="0"/>
              </a:spcBef>
              <a:buNone/>
            </a:pPr>
            <a:r>
              <a:rPr lang="th-TH" sz="2000" b="1" dirty="0">
                <a:solidFill>
                  <a:schemeClr val="tx1"/>
                </a:solidFill>
                <a:latin typeface="TH SarabunPSK" pitchFamily="34" charset="-34"/>
                <a:cs typeface="TH SarabunPSK" pitchFamily="34" charset="-34"/>
              </a:rPr>
              <a:t> </a:t>
            </a:r>
            <a:r>
              <a:rPr lang="th-TH" sz="2000" b="1" dirty="0" smtClean="0">
                <a:solidFill>
                  <a:schemeClr val="tx1"/>
                </a:solidFill>
                <a:latin typeface="TH SarabunPSK" pitchFamily="34" charset="-34"/>
                <a:cs typeface="TH SarabunPSK" pitchFamily="34" charset="-34"/>
              </a:rPr>
              <a:t>                   - บุคลากร</a:t>
            </a:r>
            <a:r>
              <a:rPr lang="th-TH" sz="2000" b="1" dirty="0" err="1">
                <a:solidFill>
                  <a:schemeClr val="tx1"/>
                </a:solidFill>
                <a:latin typeface="TH SarabunPSK" pitchFamily="34" charset="-34"/>
                <a:cs typeface="TH SarabunPSK" pitchFamily="34" charset="-34"/>
              </a:rPr>
              <a:t>ด้านโล</a:t>
            </a:r>
            <a:r>
              <a:rPr lang="th-TH" sz="2000" b="1" dirty="0">
                <a:solidFill>
                  <a:schemeClr val="tx1"/>
                </a:solidFill>
                <a:latin typeface="TH SarabunPSK" pitchFamily="34" charset="-34"/>
                <a:cs typeface="TH SarabunPSK" pitchFamily="34" charset="-34"/>
              </a:rPr>
              <a:t>จิ</a:t>
            </a:r>
            <a:r>
              <a:rPr lang="th-TH" sz="2000" b="1" dirty="0" err="1">
                <a:solidFill>
                  <a:schemeClr val="tx1"/>
                </a:solidFill>
                <a:latin typeface="TH SarabunPSK" pitchFamily="34" charset="-34"/>
                <a:cs typeface="TH SarabunPSK" pitchFamily="34" charset="-34"/>
              </a:rPr>
              <a:t>สติกส์</a:t>
            </a:r>
            <a:r>
              <a:rPr lang="th-TH" sz="2000" b="1" dirty="0">
                <a:solidFill>
                  <a:schemeClr val="tx1"/>
                </a:solidFill>
                <a:latin typeface="TH SarabunPSK" pitchFamily="34" charset="-34"/>
                <a:cs typeface="TH SarabunPSK" pitchFamily="34" charset="-34"/>
              </a:rPr>
              <a:t>/ผู้ว่างงาน 3,400 </a:t>
            </a:r>
            <a:r>
              <a:rPr lang="th-TH" sz="2000" b="1" dirty="0" smtClean="0">
                <a:solidFill>
                  <a:schemeClr val="tx1"/>
                </a:solidFill>
                <a:latin typeface="TH SarabunPSK" pitchFamily="34" charset="-34"/>
                <a:cs typeface="TH SarabunPSK" pitchFamily="34" charset="-34"/>
              </a:rPr>
              <a:t>คน</a:t>
            </a:r>
          </a:p>
          <a:p>
            <a:pPr>
              <a:spcBef>
                <a:spcPts val="0"/>
              </a:spcBef>
            </a:pPr>
            <a:r>
              <a:rPr lang="th-TH" sz="2000" b="1" dirty="0" smtClean="0">
                <a:solidFill>
                  <a:schemeClr val="tx1"/>
                </a:solidFill>
                <a:latin typeface="TH SarabunPSK" pitchFamily="34" charset="-34"/>
                <a:cs typeface="TH SarabunPSK" pitchFamily="34" charset="-34"/>
              </a:rPr>
              <a:t>งบประมาณ </a:t>
            </a:r>
          </a:p>
          <a:p>
            <a:pPr marL="68580" indent="0">
              <a:spcBef>
                <a:spcPts val="0"/>
              </a:spcBef>
              <a:buNone/>
            </a:pPr>
            <a:r>
              <a:rPr lang="th-TH" sz="2000" b="1" dirty="0">
                <a:solidFill>
                  <a:schemeClr val="tx1"/>
                </a:solidFill>
                <a:latin typeface="TH SarabunPSK" pitchFamily="34" charset="-34"/>
                <a:cs typeface="TH SarabunPSK" pitchFamily="34" charset="-34"/>
              </a:rPr>
              <a:t> </a:t>
            </a:r>
            <a:r>
              <a:rPr lang="th-TH" sz="2000" b="1" dirty="0" smtClean="0">
                <a:solidFill>
                  <a:schemeClr val="tx1"/>
                </a:solidFill>
                <a:latin typeface="TH SarabunPSK" pitchFamily="34" charset="-34"/>
                <a:cs typeface="TH SarabunPSK" pitchFamily="34" charset="-34"/>
              </a:rPr>
              <a:t>      (1)  พัฒนามาตรฐานฯ </a:t>
            </a:r>
            <a:r>
              <a:rPr lang="th-TH" sz="2000" b="1" dirty="0" err="1" smtClean="0">
                <a:solidFill>
                  <a:schemeClr val="tx1"/>
                </a:solidFill>
                <a:latin typeface="TH SarabunPSK" pitchFamily="34" charset="-34"/>
                <a:cs typeface="TH SarabunPSK" pitchFamily="34" charset="-34"/>
              </a:rPr>
              <a:t>รองรับโล</a:t>
            </a:r>
            <a:r>
              <a:rPr lang="th-TH" sz="2000" b="1" dirty="0" smtClean="0">
                <a:solidFill>
                  <a:schemeClr val="tx1"/>
                </a:solidFill>
                <a:latin typeface="TH SarabunPSK" pitchFamily="34" charset="-34"/>
                <a:cs typeface="TH SarabunPSK" pitchFamily="34" charset="-34"/>
              </a:rPr>
              <a:t>จิ</a:t>
            </a:r>
            <a:r>
              <a:rPr lang="th-TH" sz="2000" b="1" dirty="0" err="1" smtClean="0">
                <a:solidFill>
                  <a:schemeClr val="tx1"/>
                </a:solidFill>
                <a:latin typeface="TH SarabunPSK" pitchFamily="34" charset="-34"/>
                <a:cs typeface="TH SarabunPSK" pitchFamily="34" charset="-34"/>
              </a:rPr>
              <a:t>สติกส์</a:t>
            </a:r>
            <a:r>
              <a:rPr lang="th-TH" sz="2000" b="1" dirty="0" smtClean="0">
                <a:solidFill>
                  <a:schemeClr val="tx1"/>
                </a:solidFill>
                <a:latin typeface="TH SarabunPSK" pitchFamily="34" charset="-34"/>
                <a:cs typeface="TH SarabunPSK" pitchFamily="34" charset="-34"/>
              </a:rPr>
              <a:t>และอบรมผู้ทดสอบฯ</a:t>
            </a:r>
            <a:endParaRPr lang="th-TH" sz="2000" b="1" dirty="0">
              <a:solidFill>
                <a:schemeClr val="tx1"/>
              </a:solidFill>
              <a:latin typeface="TH SarabunPSK" pitchFamily="34" charset="-34"/>
              <a:cs typeface="TH SarabunPSK" pitchFamily="34" charset="-34"/>
            </a:endParaRPr>
          </a:p>
          <a:p>
            <a:pPr marL="68580" indent="0">
              <a:spcBef>
                <a:spcPts val="0"/>
              </a:spcBef>
              <a:buNone/>
            </a:pPr>
            <a:r>
              <a:rPr lang="th-TH" sz="2000" b="1" dirty="0" smtClean="0">
                <a:solidFill>
                  <a:schemeClr val="tx1"/>
                </a:solidFill>
                <a:latin typeface="TH SarabunPSK" pitchFamily="34" charset="-34"/>
                <a:cs typeface="TH SarabunPSK" pitchFamily="34" charset="-34"/>
              </a:rPr>
              <a:t>       (2)  พัฒนาบุคลากร</a:t>
            </a:r>
            <a:r>
              <a:rPr lang="th-TH" sz="2000" b="1" dirty="0" err="1" smtClean="0">
                <a:solidFill>
                  <a:schemeClr val="tx1"/>
                </a:solidFill>
                <a:latin typeface="TH SarabunPSK" pitchFamily="34" charset="-34"/>
                <a:cs typeface="TH SarabunPSK" pitchFamily="34" charset="-34"/>
              </a:rPr>
              <a:t>ด้านโล</a:t>
            </a:r>
            <a:r>
              <a:rPr lang="th-TH" sz="2000" b="1" dirty="0" smtClean="0">
                <a:solidFill>
                  <a:schemeClr val="tx1"/>
                </a:solidFill>
                <a:latin typeface="TH SarabunPSK" pitchFamily="34" charset="-34"/>
                <a:cs typeface="TH SarabunPSK" pitchFamily="34" charset="-34"/>
              </a:rPr>
              <a:t>จิ</a:t>
            </a:r>
            <a:r>
              <a:rPr lang="th-TH" sz="2000" b="1" dirty="0" err="1" smtClean="0">
                <a:solidFill>
                  <a:schemeClr val="tx1"/>
                </a:solidFill>
                <a:latin typeface="TH SarabunPSK" pitchFamily="34" charset="-34"/>
                <a:cs typeface="TH SarabunPSK" pitchFamily="34" charset="-34"/>
              </a:rPr>
              <a:t>สติกส์</a:t>
            </a:r>
            <a:r>
              <a:rPr lang="th-TH" sz="2000" b="1" dirty="0" smtClean="0">
                <a:solidFill>
                  <a:schemeClr val="tx1"/>
                </a:solidFill>
                <a:latin typeface="TH SarabunPSK" pitchFamily="34" charset="-34"/>
                <a:cs typeface="TH SarabunPSK" pitchFamily="34" charset="-34"/>
              </a:rPr>
              <a:t> </a:t>
            </a:r>
          </a:p>
          <a:p>
            <a:pPr>
              <a:spcBef>
                <a:spcPts val="0"/>
              </a:spcBef>
            </a:pPr>
            <a:r>
              <a:rPr lang="th-TH" sz="2000" b="1" dirty="0" smtClean="0">
                <a:solidFill>
                  <a:schemeClr val="tx1"/>
                </a:solidFill>
                <a:latin typeface="TH SarabunPSK" pitchFamily="34" charset="-34"/>
                <a:cs typeface="TH SarabunPSK" pitchFamily="34" charset="-34"/>
              </a:rPr>
              <a:t>พื้นที่ดำเนินการ </a:t>
            </a:r>
            <a:endParaRPr lang="th-TH" sz="2000" b="1" dirty="0">
              <a:solidFill>
                <a:schemeClr val="tx1"/>
              </a:solidFill>
              <a:latin typeface="TH SarabunPSK" pitchFamily="34" charset="-34"/>
              <a:cs typeface="TH SarabunPSK" pitchFamily="34" charset="-34"/>
            </a:endParaRPr>
          </a:p>
          <a:p>
            <a:pPr marL="68580" indent="0">
              <a:spcBef>
                <a:spcPts val="0"/>
              </a:spcBef>
              <a:buNone/>
            </a:pPr>
            <a:r>
              <a:rPr lang="th-TH" sz="2000" b="1" dirty="0" smtClean="0">
                <a:solidFill>
                  <a:schemeClr val="tx1"/>
                </a:solidFill>
                <a:latin typeface="TH SarabunPSK" pitchFamily="34" charset="-34"/>
                <a:cs typeface="TH SarabunPSK" pitchFamily="34" charset="-34"/>
              </a:rPr>
              <a:t>      </a:t>
            </a:r>
            <a:r>
              <a:rPr lang="th-TH" sz="1800" b="1" dirty="0" smtClean="0">
                <a:solidFill>
                  <a:schemeClr val="tx1"/>
                </a:solidFill>
                <a:latin typeface="TH SarabunPSK" pitchFamily="34" charset="-34"/>
                <a:cs typeface="TH SarabunPSK" pitchFamily="34" charset="-34"/>
              </a:rPr>
              <a:t>(1) สำนักพัฒนามาตรฐานและทดสอบฝีมือแรงงาน และหน่วยงานอื่นที่เกี่ยวข้อง</a:t>
            </a:r>
          </a:p>
          <a:p>
            <a:pPr marL="68580" indent="0">
              <a:spcBef>
                <a:spcPts val="0"/>
              </a:spcBef>
              <a:buNone/>
            </a:pPr>
            <a:r>
              <a:rPr lang="th-TH" sz="1800" b="1" dirty="0">
                <a:solidFill>
                  <a:schemeClr val="tx1"/>
                </a:solidFill>
                <a:latin typeface="TH SarabunPSK" pitchFamily="34" charset="-34"/>
                <a:cs typeface="TH SarabunPSK" pitchFamily="34" charset="-34"/>
              </a:rPr>
              <a:t> </a:t>
            </a:r>
            <a:r>
              <a:rPr lang="th-TH" sz="1800" b="1" dirty="0" smtClean="0">
                <a:solidFill>
                  <a:schemeClr val="tx1"/>
                </a:solidFill>
                <a:latin typeface="TH SarabunPSK" pitchFamily="34" charset="-34"/>
                <a:cs typeface="TH SarabunPSK" pitchFamily="34" charset="-34"/>
              </a:rPr>
              <a:t>     (2) จังหวัด</a:t>
            </a:r>
            <a:r>
              <a:rPr lang="th-TH" sz="1800" b="1" dirty="0">
                <a:solidFill>
                  <a:schemeClr val="tx1"/>
                </a:solidFill>
                <a:latin typeface="TH SarabunPSK" pitchFamily="34" charset="-34"/>
                <a:cs typeface="TH SarabunPSK" pitchFamily="34" charset="-34"/>
              </a:rPr>
              <a:t>ที่ตั้งในเขตพื้นที่พัฒนาเศรษฐกิจ (</a:t>
            </a:r>
            <a:r>
              <a:rPr lang="en-US" sz="1800" b="1" dirty="0">
                <a:solidFill>
                  <a:schemeClr val="tx1"/>
                </a:solidFill>
                <a:latin typeface="TH SarabunPSK" pitchFamily="34" charset="-34"/>
                <a:cs typeface="TH SarabunPSK" pitchFamily="34" charset="-34"/>
              </a:rPr>
              <a:t>Economic Corridor</a:t>
            </a:r>
            <a:r>
              <a:rPr lang="th-TH" sz="1800" b="1" dirty="0">
                <a:solidFill>
                  <a:schemeClr val="tx1"/>
                </a:solidFill>
                <a:latin typeface="TH SarabunPSK" pitchFamily="34" charset="-34"/>
                <a:cs typeface="TH SarabunPSK" pitchFamily="34" charset="-34"/>
              </a:rPr>
              <a:t>) ดังนี้ </a:t>
            </a:r>
            <a:r>
              <a:rPr lang="th-TH" sz="1800" b="1" u="sng" dirty="0">
                <a:solidFill>
                  <a:schemeClr val="tx1"/>
                </a:solidFill>
                <a:latin typeface="TH SarabunPSK" pitchFamily="34" charset="-34"/>
                <a:cs typeface="TH SarabunPSK" pitchFamily="34" charset="-34"/>
              </a:rPr>
              <a:t>แนวตะวันออก-ตะวันตก</a:t>
            </a:r>
            <a:r>
              <a:rPr lang="th-TH" sz="1800" b="1" dirty="0">
                <a:solidFill>
                  <a:schemeClr val="tx1"/>
                </a:solidFill>
                <a:latin typeface="TH SarabunPSK" pitchFamily="34" charset="-34"/>
                <a:cs typeface="TH SarabunPSK" pitchFamily="34" charset="-34"/>
              </a:rPr>
              <a:t> (</a:t>
            </a:r>
            <a:r>
              <a:rPr lang="en-US" sz="1800" b="1" dirty="0">
                <a:solidFill>
                  <a:schemeClr val="tx1"/>
                </a:solidFill>
                <a:latin typeface="TH SarabunPSK" pitchFamily="34" charset="-34"/>
                <a:cs typeface="TH SarabunPSK" pitchFamily="34" charset="-34"/>
              </a:rPr>
              <a:t>East-West Economic Corridor : EWEC</a:t>
            </a:r>
            <a:r>
              <a:rPr lang="th-TH" sz="1800" b="1" dirty="0">
                <a:solidFill>
                  <a:schemeClr val="tx1"/>
                </a:solidFill>
                <a:latin typeface="TH SarabunPSK" pitchFamily="34" charset="-34"/>
                <a:cs typeface="TH SarabunPSK" pitchFamily="34" charset="-34"/>
              </a:rPr>
              <a:t>) ประกอบด้วย 7 จังหวัด ได้แก่ </a:t>
            </a:r>
            <a:r>
              <a:rPr lang="th-TH" sz="1800" b="1" dirty="0" smtClean="0">
                <a:solidFill>
                  <a:srgbClr val="FF0000"/>
                </a:solidFill>
                <a:latin typeface="TH SarabunPSK" pitchFamily="34" charset="-34"/>
                <a:cs typeface="TH SarabunPSK" pitchFamily="34" charset="-34"/>
              </a:rPr>
              <a:t>ตาก</a:t>
            </a:r>
            <a:r>
              <a:rPr lang="th-TH" sz="1800" b="1" dirty="0" smtClean="0">
                <a:solidFill>
                  <a:schemeClr val="tx1"/>
                </a:solidFill>
                <a:latin typeface="TH SarabunPSK" pitchFamily="34" charset="-34"/>
                <a:cs typeface="TH SarabunPSK" pitchFamily="34" charset="-34"/>
              </a:rPr>
              <a:t> สุโขทัย </a:t>
            </a:r>
            <a:r>
              <a:rPr lang="th-TH" sz="1800" b="1" dirty="0">
                <a:solidFill>
                  <a:schemeClr val="tx1"/>
                </a:solidFill>
                <a:latin typeface="TH SarabunPSK" pitchFamily="34" charset="-34"/>
                <a:cs typeface="TH SarabunPSK" pitchFamily="34" charset="-34"/>
              </a:rPr>
              <a:t>พิษณุโลก เพชรบูรณ์ ขอนแก่น กาฬสินธุ์ </a:t>
            </a:r>
            <a:r>
              <a:rPr lang="th-TH" sz="1800" b="1" dirty="0">
                <a:solidFill>
                  <a:srgbClr val="FF0000"/>
                </a:solidFill>
                <a:latin typeface="TH SarabunPSK" pitchFamily="34" charset="-34"/>
                <a:cs typeface="TH SarabunPSK" pitchFamily="34" charset="-34"/>
              </a:rPr>
              <a:t>มุกดาหาร</a:t>
            </a:r>
            <a:r>
              <a:rPr lang="th-TH" sz="1800" b="1" dirty="0">
                <a:solidFill>
                  <a:schemeClr val="tx1"/>
                </a:solidFill>
                <a:latin typeface="TH SarabunPSK" pitchFamily="34" charset="-34"/>
                <a:cs typeface="TH SarabunPSK" pitchFamily="34" charset="-34"/>
              </a:rPr>
              <a:t> </a:t>
            </a:r>
            <a:r>
              <a:rPr lang="th-TH" sz="1800" b="1" u="sng" dirty="0">
                <a:solidFill>
                  <a:schemeClr val="tx1"/>
                </a:solidFill>
                <a:latin typeface="TH SarabunPSK" pitchFamily="34" charset="-34"/>
                <a:cs typeface="TH SarabunPSK" pitchFamily="34" charset="-34"/>
              </a:rPr>
              <a:t>แนวเหนือใต้</a:t>
            </a:r>
            <a:r>
              <a:rPr lang="th-TH" sz="1800" b="1" dirty="0">
                <a:solidFill>
                  <a:schemeClr val="tx1"/>
                </a:solidFill>
                <a:latin typeface="TH SarabunPSK" pitchFamily="34" charset="-34"/>
                <a:cs typeface="TH SarabunPSK" pitchFamily="34" charset="-34"/>
              </a:rPr>
              <a:t> (</a:t>
            </a:r>
            <a:r>
              <a:rPr lang="en-US" sz="1800" b="1" dirty="0">
                <a:solidFill>
                  <a:schemeClr val="tx1"/>
                </a:solidFill>
                <a:latin typeface="TH SarabunPSK" pitchFamily="34" charset="-34"/>
                <a:cs typeface="TH SarabunPSK" pitchFamily="34" charset="-34"/>
              </a:rPr>
              <a:t>North – South Economic Corridor : NSEC</a:t>
            </a:r>
            <a:r>
              <a:rPr lang="th-TH" sz="1800" b="1" dirty="0">
                <a:solidFill>
                  <a:schemeClr val="tx1"/>
                </a:solidFill>
                <a:latin typeface="TH SarabunPSK" pitchFamily="34" charset="-34"/>
                <a:cs typeface="TH SarabunPSK" pitchFamily="34" charset="-34"/>
              </a:rPr>
              <a:t>) ประกอบด้วย 13 จังหวัด ได้แก่ </a:t>
            </a:r>
            <a:r>
              <a:rPr lang="th-TH" sz="1800" b="1" dirty="0">
                <a:solidFill>
                  <a:srgbClr val="FF0000"/>
                </a:solidFill>
                <a:latin typeface="TH SarabunPSK" pitchFamily="34" charset="-34"/>
                <a:cs typeface="TH SarabunPSK" pitchFamily="34" charset="-34"/>
              </a:rPr>
              <a:t>เชียงราย</a:t>
            </a:r>
            <a:r>
              <a:rPr lang="th-TH" sz="1800" b="1" dirty="0">
                <a:solidFill>
                  <a:schemeClr val="tx1"/>
                </a:solidFill>
                <a:latin typeface="TH SarabunPSK" pitchFamily="34" charset="-34"/>
                <a:cs typeface="TH SarabunPSK" pitchFamily="34" charset="-34"/>
              </a:rPr>
              <a:t> เชียงใหม่ ลำปาง นครสวรรค์ พระนครศรีอยุธยา ลำพูน พะเยา แพร่ อุตรดิตถ์ กำแพงเพชร กรุงเทพฯ (ตาก พิษณุโลก) </a:t>
            </a:r>
            <a:r>
              <a:rPr lang="th-TH" sz="1800" b="1" u="sng" dirty="0">
                <a:solidFill>
                  <a:schemeClr val="tx1"/>
                </a:solidFill>
                <a:latin typeface="TH SarabunPSK" pitchFamily="34" charset="-34"/>
                <a:cs typeface="TH SarabunPSK" pitchFamily="34" charset="-34"/>
              </a:rPr>
              <a:t>แนวตอนใต้</a:t>
            </a:r>
            <a:r>
              <a:rPr lang="th-TH" sz="1800" b="1" dirty="0">
                <a:solidFill>
                  <a:schemeClr val="tx1"/>
                </a:solidFill>
                <a:latin typeface="TH SarabunPSK" pitchFamily="34" charset="-34"/>
                <a:cs typeface="TH SarabunPSK" pitchFamily="34" charset="-34"/>
              </a:rPr>
              <a:t> (</a:t>
            </a:r>
            <a:r>
              <a:rPr lang="en-US" sz="1800" b="1" dirty="0">
                <a:solidFill>
                  <a:schemeClr val="tx1"/>
                </a:solidFill>
                <a:latin typeface="TH SarabunPSK" pitchFamily="34" charset="-34"/>
                <a:cs typeface="TH SarabunPSK" pitchFamily="34" charset="-34"/>
              </a:rPr>
              <a:t>Southern Economic Corridor</a:t>
            </a:r>
            <a:r>
              <a:rPr lang="th-TH" sz="1800" b="1" dirty="0">
                <a:solidFill>
                  <a:schemeClr val="tx1"/>
                </a:solidFill>
                <a:latin typeface="TH SarabunPSK" pitchFamily="34" charset="-34"/>
                <a:cs typeface="TH SarabunPSK" pitchFamily="34" charset="-34"/>
              </a:rPr>
              <a:t> </a:t>
            </a:r>
            <a:r>
              <a:rPr lang="en-US" sz="1800" b="1" dirty="0">
                <a:solidFill>
                  <a:schemeClr val="tx1"/>
                </a:solidFill>
                <a:latin typeface="TH SarabunPSK" pitchFamily="34" charset="-34"/>
                <a:cs typeface="TH SarabunPSK" pitchFamily="34" charset="-34"/>
              </a:rPr>
              <a:t>: SEC</a:t>
            </a:r>
            <a:r>
              <a:rPr lang="th-TH" sz="1800" b="1" dirty="0">
                <a:solidFill>
                  <a:schemeClr val="tx1"/>
                </a:solidFill>
                <a:latin typeface="TH SarabunPSK" pitchFamily="34" charset="-34"/>
                <a:cs typeface="TH SarabunPSK" pitchFamily="34" charset="-34"/>
              </a:rPr>
              <a:t>) ประกอบด้วย 8 จังหวัด ได้แก่ ฉะเชิงเทรา ปราจีนบุรี </a:t>
            </a:r>
            <a:r>
              <a:rPr lang="th-TH" sz="1800" b="1" dirty="0">
                <a:solidFill>
                  <a:srgbClr val="FF0000"/>
                </a:solidFill>
                <a:latin typeface="TH SarabunPSK" pitchFamily="34" charset="-34"/>
                <a:cs typeface="TH SarabunPSK" pitchFamily="34" charset="-34"/>
              </a:rPr>
              <a:t>สระแก้ว</a:t>
            </a:r>
            <a:r>
              <a:rPr lang="th-TH" sz="1800" b="1" dirty="0">
                <a:solidFill>
                  <a:schemeClr val="tx1"/>
                </a:solidFill>
                <a:latin typeface="TH SarabunPSK" pitchFamily="34" charset="-34"/>
                <a:cs typeface="TH SarabunPSK" pitchFamily="34" charset="-34"/>
              </a:rPr>
              <a:t> ชลบุรี ระยอง จันทบุรี </a:t>
            </a:r>
            <a:r>
              <a:rPr lang="th-TH" sz="1800" b="1" dirty="0">
                <a:solidFill>
                  <a:srgbClr val="FF0000"/>
                </a:solidFill>
                <a:latin typeface="TH SarabunPSK" pitchFamily="34" charset="-34"/>
                <a:cs typeface="TH SarabunPSK" pitchFamily="34" charset="-34"/>
              </a:rPr>
              <a:t>ตราด</a:t>
            </a:r>
            <a:r>
              <a:rPr lang="th-TH" sz="1800" b="1" dirty="0">
                <a:solidFill>
                  <a:schemeClr val="tx1"/>
                </a:solidFill>
                <a:latin typeface="TH SarabunPSK" pitchFamily="34" charset="-34"/>
                <a:cs typeface="TH SarabunPSK" pitchFamily="34" charset="-34"/>
              </a:rPr>
              <a:t> และ</a:t>
            </a:r>
            <a:r>
              <a:rPr lang="th-TH" sz="1800" b="1" dirty="0">
                <a:solidFill>
                  <a:srgbClr val="FF0000"/>
                </a:solidFill>
                <a:latin typeface="TH SarabunPSK" pitchFamily="34" charset="-34"/>
                <a:cs typeface="TH SarabunPSK" pitchFamily="34" charset="-34"/>
              </a:rPr>
              <a:t>กาญจนบุรี</a:t>
            </a:r>
            <a:r>
              <a:rPr lang="th-TH" sz="1800" b="1" dirty="0">
                <a:solidFill>
                  <a:schemeClr val="tx1"/>
                </a:solidFill>
                <a:latin typeface="TH SarabunPSK" pitchFamily="34" charset="-34"/>
                <a:cs typeface="TH SarabunPSK" pitchFamily="34" charset="-34"/>
              </a:rPr>
              <a:t> </a:t>
            </a:r>
            <a:endParaRPr lang="en-US" sz="1800" b="1" dirty="0">
              <a:solidFill>
                <a:schemeClr val="tx1"/>
              </a:solidFill>
              <a:latin typeface="TH SarabunPSK" pitchFamily="34" charset="-34"/>
              <a:cs typeface="TH SarabunPSK" pitchFamily="34" charset="-34"/>
            </a:endParaRPr>
          </a:p>
        </p:txBody>
      </p:sp>
      <p:sp>
        <p:nvSpPr>
          <p:cNvPr id="6" name="สี่เหลี่ยมผืนผ้า 5"/>
          <p:cNvSpPr/>
          <p:nvPr/>
        </p:nvSpPr>
        <p:spPr>
          <a:xfrm>
            <a:off x="5436096" y="3685873"/>
            <a:ext cx="2520280" cy="2549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h-TH" sz="2000" b="1" dirty="0" smtClean="0">
                <a:solidFill>
                  <a:schemeClr val="tx1"/>
                </a:solidFill>
                <a:latin typeface="TH SarabunPSK" pitchFamily="34" charset="-34"/>
                <a:cs typeface="TH SarabunPSK" pitchFamily="34" charset="-34"/>
              </a:rPr>
              <a:t>งบประมาณ  10.0000  ล้านบาท</a:t>
            </a:r>
            <a:endParaRPr lang="th-TH" sz="2000" b="1" dirty="0">
              <a:solidFill>
                <a:schemeClr val="tx1"/>
              </a:solidFill>
              <a:latin typeface="TH SarabunPSK" pitchFamily="34" charset="-34"/>
              <a:cs typeface="TH SarabunPSK" pitchFamily="34" charset="-34"/>
            </a:endParaRPr>
          </a:p>
        </p:txBody>
      </p:sp>
      <p:sp>
        <p:nvSpPr>
          <p:cNvPr id="7" name="สี่เหลี่ยมผืนผ้า 6"/>
          <p:cNvSpPr/>
          <p:nvPr/>
        </p:nvSpPr>
        <p:spPr>
          <a:xfrm>
            <a:off x="5439004" y="4005064"/>
            <a:ext cx="2528179" cy="2704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h-TH" sz="2000" b="1" dirty="0" smtClean="0">
                <a:solidFill>
                  <a:schemeClr val="tx1"/>
                </a:solidFill>
                <a:latin typeface="TH SarabunPSK" pitchFamily="34" charset="-34"/>
                <a:cs typeface="TH SarabunPSK" pitchFamily="34" charset="-34"/>
              </a:rPr>
              <a:t>งบประมาณ  10.8800  ล้านบาท</a:t>
            </a:r>
            <a:endParaRPr lang="th-TH" sz="2000" b="1" dirty="0">
              <a:solidFill>
                <a:schemeClr val="tx1"/>
              </a:solidFill>
              <a:latin typeface="TH SarabunPSK" pitchFamily="34" charset="-34"/>
              <a:cs typeface="TH SarabunPSK" pitchFamily="34" charset="-34"/>
            </a:endParaRPr>
          </a:p>
        </p:txBody>
      </p:sp>
      <p:sp>
        <p:nvSpPr>
          <p:cNvPr id="8" name="สี่เหลี่ยมผืนผ้า 7"/>
          <p:cNvSpPr/>
          <p:nvPr/>
        </p:nvSpPr>
        <p:spPr>
          <a:xfrm>
            <a:off x="5138202" y="-99392"/>
            <a:ext cx="2871986" cy="707886"/>
          </a:xfrm>
          <a:prstGeom prst="rect">
            <a:avLst/>
          </a:prstGeom>
        </p:spPr>
        <p:txBody>
          <a:bodyPr wrap="square">
            <a:spAutoFit/>
          </a:bodyPr>
          <a:lstStyle/>
          <a:p>
            <a:r>
              <a:rPr lang="th-TH" sz="4000" b="1" dirty="0">
                <a:solidFill>
                  <a:schemeClr val="bg1"/>
                </a:solidFill>
                <a:ea typeface="+mj-ea"/>
              </a:rPr>
              <a:t>แผนงาน</a:t>
            </a:r>
            <a:r>
              <a:rPr lang="th-TH" sz="4000" b="1" dirty="0" err="1">
                <a:solidFill>
                  <a:schemeClr val="bg1"/>
                </a:solidFill>
                <a:ea typeface="+mj-ea"/>
              </a:rPr>
              <a:t>บูรณา</a:t>
            </a:r>
            <a:r>
              <a:rPr lang="th-TH" sz="4000" b="1" dirty="0">
                <a:solidFill>
                  <a:schemeClr val="bg1"/>
                </a:solidFill>
                <a:ea typeface="+mj-ea"/>
              </a:rPr>
              <a:t>การ</a:t>
            </a:r>
            <a:endParaRPr lang="th-TH" dirty="0">
              <a:solidFill>
                <a:schemeClr val="bg1"/>
              </a:solidFill>
            </a:endParaRPr>
          </a:p>
        </p:txBody>
      </p:sp>
      <p:sp>
        <p:nvSpPr>
          <p:cNvPr id="9" name="สี่เหลี่ยมผืนผ้า 8"/>
          <p:cNvSpPr/>
          <p:nvPr/>
        </p:nvSpPr>
        <p:spPr>
          <a:xfrm>
            <a:off x="2147136" y="3388796"/>
            <a:ext cx="2736304" cy="2491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h-TH" sz="2000" b="1" dirty="0" smtClean="0">
                <a:solidFill>
                  <a:schemeClr val="tx1"/>
                </a:solidFill>
                <a:latin typeface="TH SarabunPSK" pitchFamily="34" charset="-34"/>
                <a:cs typeface="TH SarabunPSK" pitchFamily="34" charset="-34"/>
              </a:rPr>
              <a:t>งบประมาณ  20.8800  ล้านบาท</a:t>
            </a:r>
            <a:endParaRPr lang="th-TH" sz="2000" b="1" dirty="0">
              <a:solidFill>
                <a:schemeClr val="tx1"/>
              </a:solidFill>
              <a:latin typeface="TH SarabunPSK" pitchFamily="34" charset="-34"/>
              <a:cs typeface="TH SarabunPSK" pitchFamily="34" charset="-34"/>
            </a:endParaRPr>
          </a:p>
        </p:txBody>
      </p:sp>
      <p:sp>
        <p:nvSpPr>
          <p:cNvPr id="4" name="สี่เหลี่ยมผืนผ้า 3"/>
          <p:cNvSpPr/>
          <p:nvPr/>
        </p:nvSpPr>
        <p:spPr>
          <a:xfrm>
            <a:off x="566202" y="6221343"/>
            <a:ext cx="4572000" cy="400110"/>
          </a:xfrm>
          <a:prstGeom prst="rect">
            <a:avLst/>
          </a:prstGeom>
        </p:spPr>
        <p:txBody>
          <a:bodyPr>
            <a:spAutoFit/>
          </a:bodyPr>
          <a:lstStyle/>
          <a:p>
            <a:pPr marL="68580" indent="0">
              <a:buNone/>
            </a:pPr>
            <a:r>
              <a:rPr lang="th-TH" sz="2000" b="1" dirty="0">
                <a:solidFill>
                  <a:srgbClr val="FF0000"/>
                </a:solidFill>
              </a:rPr>
              <a:t>(อาจมีการเปลี่ยนแปลงเพื่อลดความซ้ำซ้อนของโครงการ)</a:t>
            </a:r>
          </a:p>
        </p:txBody>
      </p:sp>
    </p:spTree>
    <p:extLst>
      <p:ext uri="{BB962C8B-B14F-4D97-AF65-F5344CB8AC3E}">
        <p14:creationId xmlns:p14="http://schemas.microsoft.com/office/powerpoint/2010/main" val="15982925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สี่เหลี่ยมผืนผ้า 3"/>
          <p:cNvSpPr/>
          <p:nvPr/>
        </p:nvSpPr>
        <p:spPr>
          <a:xfrm>
            <a:off x="4716016" y="0"/>
            <a:ext cx="3324949" cy="707886"/>
          </a:xfrm>
          <a:prstGeom prst="rect">
            <a:avLst/>
          </a:prstGeom>
        </p:spPr>
        <p:txBody>
          <a:bodyPr wrap="none">
            <a:spAutoFit/>
          </a:bodyPr>
          <a:lstStyle/>
          <a:p>
            <a:pPr algn="ctr"/>
            <a:r>
              <a:rPr lang="th-TH" sz="2000" b="1" dirty="0" err="1" smtClean="0">
                <a:solidFill>
                  <a:schemeClr val="bg1"/>
                </a:solidFill>
              </a:rPr>
              <a:t>บูรณา</a:t>
            </a:r>
            <a:r>
              <a:rPr lang="th-TH" sz="2000" b="1" dirty="0" smtClean="0">
                <a:solidFill>
                  <a:schemeClr val="bg1"/>
                </a:solidFill>
              </a:rPr>
              <a:t>การพัฒนาด้านคมนาคมและ</a:t>
            </a:r>
            <a:r>
              <a:rPr lang="th-TH" sz="2000" b="1" dirty="0" err="1" smtClean="0">
                <a:solidFill>
                  <a:schemeClr val="bg1"/>
                </a:solidFill>
              </a:rPr>
              <a:t>ระบบโล</a:t>
            </a:r>
            <a:r>
              <a:rPr lang="th-TH" sz="2000" b="1" dirty="0" smtClean="0">
                <a:solidFill>
                  <a:schemeClr val="bg1"/>
                </a:solidFill>
              </a:rPr>
              <a:t>จิ</a:t>
            </a:r>
            <a:r>
              <a:rPr lang="th-TH" sz="2000" b="1" dirty="0" err="1" smtClean="0">
                <a:solidFill>
                  <a:schemeClr val="bg1"/>
                </a:solidFill>
              </a:rPr>
              <a:t>สติกส์</a:t>
            </a:r>
            <a:endParaRPr lang="th-TH" sz="2000" b="1" dirty="0" smtClean="0">
              <a:solidFill>
                <a:schemeClr val="bg1"/>
              </a:solidFill>
            </a:endParaRPr>
          </a:p>
          <a:p>
            <a:pPr algn="ctr"/>
            <a:r>
              <a:rPr lang="th-TH" sz="2000" b="1" dirty="0" smtClean="0">
                <a:solidFill>
                  <a:schemeClr val="bg1"/>
                </a:solidFill>
              </a:rPr>
              <a:t> (ต่อ)</a:t>
            </a:r>
            <a:endParaRPr lang="th-TH" sz="2000" dirty="0">
              <a:solidFill>
                <a:schemeClr val="bg1"/>
              </a:solidFill>
            </a:endParaRPr>
          </a:p>
        </p:txBody>
      </p:sp>
      <p:sp>
        <p:nvSpPr>
          <p:cNvPr id="5" name="ตัวแทนเนื้อหา 2"/>
          <p:cNvSpPr>
            <a:spLocks noGrp="1"/>
          </p:cNvSpPr>
          <p:nvPr>
            <p:ph idx="1"/>
          </p:nvPr>
        </p:nvSpPr>
        <p:spPr>
          <a:xfrm>
            <a:off x="683568" y="836712"/>
            <a:ext cx="7704856" cy="3508977"/>
          </a:xfrm>
        </p:spPr>
        <p:txBody>
          <a:bodyPr>
            <a:noAutofit/>
          </a:bodyPr>
          <a:lstStyle/>
          <a:p>
            <a:pPr marL="68580" indent="0">
              <a:buNone/>
            </a:pPr>
            <a:r>
              <a:rPr lang="th-TH" sz="2800" b="1" dirty="0" smtClean="0">
                <a:solidFill>
                  <a:srgbClr val="0070C0"/>
                </a:solidFill>
              </a:rPr>
              <a:t>8. โครงการพัฒนาบุคลากร</a:t>
            </a:r>
            <a:r>
              <a:rPr lang="th-TH" sz="2800" b="1" dirty="0" err="1" smtClean="0">
                <a:solidFill>
                  <a:srgbClr val="0070C0"/>
                </a:solidFill>
              </a:rPr>
              <a:t>ด้านโล</a:t>
            </a:r>
            <a:r>
              <a:rPr lang="th-TH" sz="2800" b="1" dirty="0" smtClean="0">
                <a:solidFill>
                  <a:srgbClr val="0070C0"/>
                </a:solidFill>
              </a:rPr>
              <a:t>จิสติ</a:t>
            </a:r>
            <a:r>
              <a:rPr lang="th-TH" sz="2800" b="1" dirty="0" err="1" smtClean="0">
                <a:solidFill>
                  <a:srgbClr val="0070C0"/>
                </a:solidFill>
              </a:rPr>
              <a:t>กส์รอง</a:t>
            </a:r>
            <a:r>
              <a:rPr lang="th-TH" sz="2800" b="1" dirty="0" smtClean="0">
                <a:solidFill>
                  <a:srgbClr val="0070C0"/>
                </a:solidFill>
              </a:rPr>
              <a:t>รับธุรกิจขนส่งและการค้าระหว่างประเทศ</a:t>
            </a:r>
          </a:p>
          <a:p>
            <a:r>
              <a:rPr lang="th-TH" b="1" dirty="0" smtClean="0">
                <a:solidFill>
                  <a:schemeClr val="tx1"/>
                </a:solidFill>
              </a:rPr>
              <a:t>กลุ่มเป้าหมาย ได้แก่  แรงงานใหม่ที่สำเร็จการศึกษาในระดับปริญญาตรี และมีความประสงค์   จะเข้าทำงานในธุรกิจรับจัดการขนส่งและการค้าระหว่างประเทศ </a:t>
            </a:r>
          </a:p>
          <a:p>
            <a:r>
              <a:rPr lang="th-TH" b="1" dirty="0" smtClean="0">
                <a:solidFill>
                  <a:schemeClr val="tx1"/>
                </a:solidFill>
              </a:rPr>
              <a:t>เป้าหมาย  300 คน (อบรม 4 เดือน ภาคทฤษฎี 2 เดือน และภาคปฏิบัติในสถานประกอบกิจการ 2 เดือน)</a:t>
            </a:r>
          </a:p>
          <a:p>
            <a:r>
              <a:rPr lang="th-TH" b="1" dirty="0" smtClean="0">
                <a:solidFill>
                  <a:schemeClr val="tx1"/>
                </a:solidFill>
              </a:rPr>
              <a:t>งบประมาณ     6.2560  ล้านบาท </a:t>
            </a:r>
          </a:p>
          <a:p>
            <a:r>
              <a:rPr lang="th-TH" b="1" dirty="0" smtClean="0">
                <a:solidFill>
                  <a:schemeClr val="tx1"/>
                </a:solidFill>
              </a:rPr>
              <a:t>วิธีดำเนินการ </a:t>
            </a:r>
          </a:p>
          <a:p>
            <a:pPr marL="68580" indent="0">
              <a:buNone/>
            </a:pPr>
            <a:r>
              <a:rPr lang="th-TH" b="1" dirty="0">
                <a:solidFill>
                  <a:schemeClr val="tx1"/>
                </a:solidFill>
              </a:rPr>
              <a:t> </a:t>
            </a:r>
            <a:r>
              <a:rPr lang="th-TH" b="1" dirty="0" smtClean="0">
                <a:solidFill>
                  <a:schemeClr val="tx1"/>
                </a:solidFill>
              </a:rPr>
              <a:t>   - ฝึกอบรม</a:t>
            </a:r>
            <a:r>
              <a:rPr lang="th-TH" b="1" dirty="0">
                <a:solidFill>
                  <a:schemeClr val="tx1"/>
                </a:solidFill>
              </a:rPr>
              <a:t>ร่วมกับหน่วยงาน</a:t>
            </a:r>
            <a:r>
              <a:rPr lang="th-TH" b="1" dirty="0" smtClean="0">
                <a:solidFill>
                  <a:schemeClr val="tx1"/>
                </a:solidFill>
              </a:rPr>
              <a:t>ภาคเอกชน </a:t>
            </a:r>
            <a:r>
              <a:rPr lang="th-TH" b="1" dirty="0">
                <a:solidFill>
                  <a:schemeClr val="tx1"/>
                </a:solidFill>
              </a:rPr>
              <a:t>สมาคมผู้รับจัดการขนส่งสินค้าระหว่างประเทศ และหน่วยงานที่</a:t>
            </a:r>
            <a:r>
              <a:rPr lang="th-TH" b="1" dirty="0" smtClean="0">
                <a:solidFill>
                  <a:schemeClr val="tx1"/>
                </a:solidFill>
              </a:rPr>
              <a:t>เกี่ยวข้อง</a:t>
            </a:r>
            <a:r>
              <a:rPr lang="th-TH" b="1" dirty="0" err="1" smtClean="0">
                <a:solidFill>
                  <a:schemeClr val="tx1"/>
                </a:solidFill>
              </a:rPr>
              <a:t>ด้านโล</a:t>
            </a:r>
            <a:r>
              <a:rPr lang="th-TH" b="1" dirty="0">
                <a:solidFill>
                  <a:schemeClr val="tx1"/>
                </a:solidFill>
              </a:rPr>
              <a:t>จิ</a:t>
            </a:r>
            <a:r>
              <a:rPr lang="th-TH" b="1" dirty="0" err="1">
                <a:solidFill>
                  <a:schemeClr val="tx1"/>
                </a:solidFill>
              </a:rPr>
              <a:t>สติกส์</a:t>
            </a:r>
            <a:r>
              <a:rPr lang="th-TH" b="1" dirty="0">
                <a:solidFill>
                  <a:schemeClr val="tx1"/>
                </a:solidFill>
              </a:rPr>
              <a:t> </a:t>
            </a:r>
            <a:endParaRPr lang="th-TH" b="1" dirty="0" smtClean="0">
              <a:solidFill>
                <a:schemeClr val="tx1"/>
              </a:solidFill>
            </a:endParaRPr>
          </a:p>
          <a:p>
            <a:pPr marL="68580" indent="0">
              <a:buNone/>
            </a:pPr>
            <a:r>
              <a:rPr lang="th-TH" b="1" dirty="0" smtClean="0">
                <a:solidFill>
                  <a:schemeClr val="tx1"/>
                </a:solidFill>
              </a:rPr>
              <a:t>    - จัดส่ง</a:t>
            </a:r>
            <a:r>
              <a:rPr lang="th-TH" b="1" dirty="0">
                <a:solidFill>
                  <a:schemeClr val="tx1"/>
                </a:solidFill>
              </a:rPr>
              <a:t>เจ้าหน้าที่นิเทศตรวจเยี่ยม กำกับ ดูแลการฝึกอบรมตลอดโครงการจัดหาสถานประกอบกิจการสำหรับฝึกงานจริงในสถานประกอบกิจการ และสถานประกอบกิจการยินดีรับผู้จบฝึกอบรมเข้าทำงาน</a:t>
            </a:r>
            <a:r>
              <a:rPr lang="th-TH" b="1" dirty="0" smtClean="0">
                <a:solidFill>
                  <a:schemeClr val="tx1"/>
                </a:solidFill>
              </a:rPr>
              <a:t>ทันที</a:t>
            </a:r>
          </a:p>
          <a:p>
            <a:r>
              <a:rPr lang="th-TH" b="1" dirty="0" smtClean="0">
                <a:solidFill>
                  <a:schemeClr val="tx1"/>
                </a:solidFill>
              </a:rPr>
              <a:t>หน่วยงานรับผิดชอบ   กองพัฒนาศักยภาพแรงงานและผู้ประกอบกิจการ</a:t>
            </a:r>
            <a:endParaRPr lang="th-TH" b="1" dirty="0">
              <a:solidFill>
                <a:schemeClr val="tx1"/>
              </a:solidFill>
            </a:endParaRPr>
          </a:p>
        </p:txBody>
      </p:sp>
    </p:spTree>
    <p:extLst>
      <p:ext uri="{BB962C8B-B14F-4D97-AF65-F5344CB8AC3E}">
        <p14:creationId xmlns:p14="http://schemas.microsoft.com/office/powerpoint/2010/main" val="22320901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539552" y="476672"/>
            <a:ext cx="8064896" cy="757888"/>
          </a:xfrm>
        </p:spPr>
        <p:txBody>
          <a:bodyPr>
            <a:normAutofit/>
          </a:bodyPr>
          <a:lstStyle/>
          <a:p>
            <a:r>
              <a:rPr lang="th-TH" b="1" dirty="0" smtClean="0">
                <a:solidFill>
                  <a:schemeClr val="accent1">
                    <a:lumMod val="50000"/>
                  </a:schemeClr>
                </a:solidFill>
              </a:rPr>
              <a:t>เขตพัฒนาพิเศษภาคตะวันออก</a:t>
            </a:r>
            <a:endParaRPr lang="th-TH" b="1" dirty="0">
              <a:solidFill>
                <a:schemeClr val="accent1">
                  <a:lumMod val="50000"/>
                </a:schemeClr>
              </a:solidFill>
            </a:endParaRPr>
          </a:p>
        </p:txBody>
      </p:sp>
      <p:sp>
        <p:nvSpPr>
          <p:cNvPr id="3" name="ตัวแทนเนื้อหา 2"/>
          <p:cNvSpPr>
            <a:spLocks noGrp="1"/>
          </p:cNvSpPr>
          <p:nvPr>
            <p:ph idx="1"/>
          </p:nvPr>
        </p:nvSpPr>
        <p:spPr>
          <a:xfrm>
            <a:off x="395536" y="1108155"/>
            <a:ext cx="8352928" cy="3508977"/>
          </a:xfrm>
        </p:spPr>
        <p:txBody>
          <a:bodyPr>
            <a:noAutofit/>
          </a:bodyPr>
          <a:lstStyle/>
          <a:p>
            <a:pPr marL="68580" indent="0">
              <a:buNone/>
            </a:pPr>
            <a:r>
              <a:rPr lang="th-TH" sz="2800" b="1" dirty="0" smtClean="0">
                <a:solidFill>
                  <a:srgbClr val="0070C0"/>
                </a:solidFill>
              </a:rPr>
              <a:t>9. โครงการพัฒนาทักษะกำลังแรงงานเขตพัฒนาพิเศษภาคตะวันออก</a:t>
            </a:r>
          </a:p>
          <a:p>
            <a:r>
              <a:rPr lang="th-TH" b="1" dirty="0" smtClean="0">
                <a:solidFill>
                  <a:schemeClr val="tx1"/>
                </a:solidFill>
              </a:rPr>
              <a:t>กลุ่มเป้าหมาย ได้แก่  แรงงานในสถานประกอบกิจการรองรับ 10 อุตสาหกรรมเป้าหมาย/เทคโนโลยีชั้นสูง แรงงานทั่วไป ผู้ถูกเลิกจ้าง ว่างงาน ที่ต้องการฝึกทักษะสาขาเทคโนโลยีชั้นสูง และวิทยากรต้นแบบ</a:t>
            </a:r>
          </a:p>
          <a:p>
            <a:r>
              <a:rPr lang="th-TH" b="1" dirty="0" smtClean="0">
                <a:solidFill>
                  <a:schemeClr val="tx1"/>
                </a:solidFill>
              </a:rPr>
              <a:t>เป้าหมาย  6,500 คน (325 รุ่น รุ่นละ 20 คน)</a:t>
            </a:r>
          </a:p>
          <a:p>
            <a:r>
              <a:rPr lang="th-TH" b="1" dirty="0" smtClean="0">
                <a:solidFill>
                  <a:schemeClr val="tx1"/>
                </a:solidFill>
              </a:rPr>
              <a:t>งบประมาณ  96.7900   ล้านบาท</a:t>
            </a:r>
          </a:p>
          <a:p>
            <a:pPr marL="68580" indent="0">
              <a:buNone/>
            </a:pPr>
            <a:r>
              <a:rPr lang="th-TH" b="1" dirty="0" smtClean="0">
                <a:solidFill>
                  <a:schemeClr val="tx1"/>
                </a:solidFill>
              </a:rPr>
              <a:t>         (1)  งบฝึกอบรมยกระดับฯ  </a:t>
            </a:r>
            <a:endParaRPr lang="th-TH" sz="1400" b="1" dirty="0" smtClean="0">
              <a:solidFill>
                <a:schemeClr val="tx1"/>
              </a:solidFill>
            </a:endParaRPr>
          </a:p>
          <a:p>
            <a:pPr marL="68580" indent="0">
              <a:buNone/>
            </a:pPr>
            <a:r>
              <a:rPr lang="th-TH" b="1" dirty="0" smtClean="0">
                <a:solidFill>
                  <a:schemeClr val="tx1"/>
                </a:solidFill>
              </a:rPr>
              <a:t>         (2)  พัฒนาวิทยากรต้นแบบ</a:t>
            </a:r>
            <a:endParaRPr lang="th-TH" sz="900" b="1" dirty="0">
              <a:solidFill>
                <a:schemeClr val="tx1"/>
              </a:solidFill>
            </a:endParaRPr>
          </a:p>
          <a:p>
            <a:pPr marL="68580" indent="0">
              <a:buNone/>
            </a:pPr>
            <a:r>
              <a:rPr lang="th-TH" b="1" dirty="0" smtClean="0"/>
              <a:t>         </a:t>
            </a:r>
            <a:r>
              <a:rPr lang="th-TH" b="1" dirty="0" smtClean="0">
                <a:solidFill>
                  <a:schemeClr val="tx1"/>
                </a:solidFill>
              </a:rPr>
              <a:t>(3)</a:t>
            </a:r>
            <a:r>
              <a:rPr lang="th-TH" b="1" dirty="0" smtClean="0"/>
              <a:t>  </a:t>
            </a:r>
            <a:r>
              <a:rPr lang="th-TH" b="1" dirty="0" smtClean="0">
                <a:solidFill>
                  <a:schemeClr val="tx1"/>
                </a:solidFill>
              </a:rPr>
              <a:t>จัดหาครุภัณฑ์การศึกษา</a:t>
            </a:r>
          </a:p>
          <a:p>
            <a:pPr lvl="0">
              <a:buClr>
                <a:srgbClr val="94C600"/>
              </a:buClr>
            </a:pPr>
            <a:r>
              <a:rPr lang="th-TH" b="1" dirty="0" smtClean="0">
                <a:solidFill>
                  <a:schemeClr val="tx1"/>
                </a:solidFill>
              </a:rPr>
              <a:t>พื้นที่ดำเนินการ   จังหวัดชลบุรี  ระยอง และฉะเชิงเทรา </a:t>
            </a:r>
            <a:r>
              <a:rPr lang="th-TH" sz="2000" b="1" dirty="0" smtClean="0">
                <a:solidFill>
                  <a:schemeClr val="tx1"/>
                </a:solidFill>
              </a:rPr>
              <a:t> </a:t>
            </a:r>
            <a:endParaRPr lang="th-TH" b="1" dirty="0">
              <a:solidFill>
                <a:schemeClr val="tx1"/>
              </a:solidFill>
            </a:endParaRPr>
          </a:p>
        </p:txBody>
      </p:sp>
      <p:sp>
        <p:nvSpPr>
          <p:cNvPr id="5" name="สี่เหลี่ยมผืนผ้า 4"/>
          <p:cNvSpPr/>
          <p:nvPr/>
        </p:nvSpPr>
        <p:spPr>
          <a:xfrm>
            <a:off x="3419873" y="3314877"/>
            <a:ext cx="4392487"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h-TH" sz="2000" b="1" dirty="0" smtClean="0">
                <a:solidFill>
                  <a:schemeClr val="tx1"/>
                </a:solidFill>
              </a:rPr>
              <a:t>เป้าหมาย 6,400 คน งบประมาณ  20.4800  ล้านบาท</a:t>
            </a:r>
            <a:endParaRPr lang="th-TH" sz="2000" b="1" dirty="0">
              <a:solidFill>
                <a:schemeClr val="tx1"/>
              </a:solidFill>
            </a:endParaRPr>
          </a:p>
        </p:txBody>
      </p:sp>
      <p:sp>
        <p:nvSpPr>
          <p:cNvPr id="6" name="สี่เหลี่ยมผืนผ้า 5"/>
          <p:cNvSpPr/>
          <p:nvPr/>
        </p:nvSpPr>
        <p:spPr>
          <a:xfrm>
            <a:off x="3419872" y="3781948"/>
            <a:ext cx="4306362"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h-TH" sz="2000" b="1" dirty="0" smtClean="0">
                <a:solidFill>
                  <a:schemeClr val="tx1"/>
                </a:solidFill>
              </a:rPr>
              <a:t>เป้าหมาย   100 คน งบประมาณ    0.4000  ล้านบาท</a:t>
            </a:r>
            <a:endParaRPr lang="th-TH" sz="2000" b="1" dirty="0">
              <a:solidFill>
                <a:schemeClr val="tx1"/>
              </a:solidFill>
            </a:endParaRPr>
          </a:p>
        </p:txBody>
      </p:sp>
      <p:sp>
        <p:nvSpPr>
          <p:cNvPr id="7" name="สี่เหลี่ยมผืนผ้า 6"/>
          <p:cNvSpPr/>
          <p:nvPr/>
        </p:nvSpPr>
        <p:spPr>
          <a:xfrm>
            <a:off x="3429735" y="4250981"/>
            <a:ext cx="2726441"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h-TH" sz="2000" b="1" dirty="0" smtClean="0">
                <a:solidFill>
                  <a:schemeClr val="tx1"/>
                </a:solidFill>
              </a:rPr>
              <a:t>งบประมาณ  75.9100  ล้านบาท</a:t>
            </a:r>
            <a:endParaRPr lang="th-TH" sz="2000" b="1" dirty="0">
              <a:solidFill>
                <a:schemeClr val="tx1"/>
              </a:solidFill>
            </a:endParaRPr>
          </a:p>
        </p:txBody>
      </p:sp>
      <p:sp>
        <p:nvSpPr>
          <p:cNvPr id="9" name="สี่เหลี่ยมผืนผ้า 8"/>
          <p:cNvSpPr/>
          <p:nvPr/>
        </p:nvSpPr>
        <p:spPr>
          <a:xfrm>
            <a:off x="5138202" y="-99392"/>
            <a:ext cx="2871986" cy="707886"/>
          </a:xfrm>
          <a:prstGeom prst="rect">
            <a:avLst/>
          </a:prstGeom>
        </p:spPr>
        <p:txBody>
          <a:bodyPr wrap="square">
            <a:spAutoFit/>
          </a:bodyPr>
          <a:lstStyle/>
          <a:p>
            <a:r>
              <a:rPr lang="th-TH" sz="4000" b="1" dirty="0">
                <a:solidFill>
                  <a:schemeClr val="bg1"/>
                </a:solidFill>
                <a:ea typeface="+mj-ea"/>
              </a:rPr>
              <a:t>แผนงาน</a:t>
            </a:r>
            <a:r>
              <a:rPr lang="th-TH" sz="4000" b="1" dirty="0" err="1">
                <a:solidFill>
                  <a:schemeClr val="bg1"/>
                </a:solidFill>
                <a:ea typeface="+mj-ea"/>
              </a:rPr>
              <a:t>บูรณา</a:t>
            </a:r>
            <a:r>
              <a:rPr lang="th-TH" sz="4000" b="1" dirty="0">
                <a:solidFill>
                  <a:schemeClr val="bg1"/>
                </a:solidFill>
                <a:ea typeface="+mj-ea"/>
              </a:rPr>
              <a:t>การ</a:t>
            </a:r>
            <a:endParaRPr lang="th-TH" dirty="0">
              <a:solidFill>
                <a:schemeClr val="bg1"/>
              </a:solidFill>
            </a:endParaRPr>
          </a:p>
        </p:txBody>
      </p:sp>
    </p:spTree>
    <p:extLst>
      <p:ext uri="{BB962C8B-B14F-4D97-AF65-F5344CB8AC3E}">
        <p14:creationId xmlns:p14="http://schemas.microsoft.com/office/powerpoint/2010/main" val="12717790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539552" y="692696"/>
            <a:ext cx="8064896" cy="757888"/>
          </a:xfrm>
        </p:spPr>
        <p:txBody>
          <a:bodyPr>
            <a:normAutofit/>
          </a:bodyPr>
          <a:lstStyle/>
          <a:p>
            <a:r>
              <a:rPr lang="th-TH" b="1" dirty="0" smtClean="0">
                <a:solidFill>
                  <a:schemeClr val="accent1">
                    <a:lumMod val="50000"/>
                  </a:schemeClr>
                </a:solidFill>
              </a:rPr>
              <a:t>เตรียมความพร้อมเพื่อรองรับสังคมสูงวัย</a:t>
            </a:r>
            <a:endParaRPr lang="th-TH" b="1" dirty="0">
              <a:solidFill>
                <a:schemeClr val="accent1">
                  <a:lumMod val="50000"/>
                </a:schemeClr>
              </a:solidFill>
            </a:endParaRPr>
          </a:p>
        </p:txBody>
      </p:sp>
      <p:sp>
        <p:nvSpPr>
          <p:cNvPr id="3" name="ตัวแทนเนื้อหา 2"/>
          <p:cNvSpPr>
            <a:spLocks noGrp="1"/>
          </p:cNvSpPr>
          <p:nvPr>
            <p:ph idx="1"/>
          </p:nvPr>
        </p:nvSpPr>
        <p:spPr>
          <a:xfrm>
            <a:off x="539552" y="1412776"/>
            <a:ext cx="7920880" cy="3508977"/>
          </a:xfrm>
        </p:spPr>
        <p:txBody>
          <a:bodyPr>
            <a:noAutofit/>
          </a:bodyPr>
          <a:lstStyle/>
          <a:p>
            <a:pPr marL="68580" indent="0">
              <a:buNone/>
            </a:pPr>
            <a:r>
              <a:rPr lang="th-TH" sz="2800" b="1" dirty="0" smtClean="0">
                <a:solidFill>
                  <a:srgbClr val="0070C0"/>
                </a:solidFill>
              </a:rPr>
              <a:t>10. โครงการฝึกอบรมแรงงานผู้สูงอายุเพื่อเพิ่มโอกาสในการประกอบอาชีพ</a:t>
            </a:r>
          </a:p>
          <a:p>
            <a:r>
              <a:rPr lang="th-TH" b="1" dirty="0" smtClean="0">
                <a:solidFill>
                  <a:schemeClr val="tx1"/>
                </a:solidFill>
              </a:rPr>
              <a:t>กลุ่มเป้าหมาย ได้แก่  ผู้สูงวัยตั้งแต่ 60 ปีขึ้นไป</a:t>
            </a:r>
          </a:p>
          <a:p>
            <a:r>
              <a:rPr lang="th-TH" b="1" dirty="0" smtClean="0">
                <a:solidFill>
                  <a:schemeClr val="tx1"/>
                </a:solidFill>
              </a:rPr>
              <a:t>เป้าหมาย  8,200 คน (410 รุ่น รุ่นละ 20 คน)</a:t>
            </a:r>
          </a:p>
          <a:p>
            <a:r>
              <a:rPr lang="th-TH" b="1" dirty="0" smtClean="0">
                <a:solidFill>
                  <a:schemeClr val="tx1"/>
                </a:solidFill>
              </a:rPr>
              <a:t>งบประมาณ  22.1400  ล้านบาท</a:t>
            </a:r>
            <a:endParaRPr lang="th-TH" sz="800" b="1" dirty="0" smtClean="0">
              <a:solidFill>
                <a:schemeClr val="tx1"/>
              </a:solidFill>
            </a:endParaRPr>
          </a:p>
          <a:p>
            <a:r>
              <a:rPr lang="th-TH" b="1" dirty="0" smtClean="0">
                <a:solidFill>
                  <a:schemeClr val="tx1"/>
                </a:solidFill>
              </a:rPr>
              <a:t>พื้นที่ดำเนินการ กรุงเทพมหานคร และ 76 จังหวัดทั่วประเทศ</a:t>
            </a:r>
            <a:endParaRPr lang="th-TH" b="1" dirty="0">
              <a:solidFill>
                <a:schemeClr val="tx1"/>
              </a:solidFill>
            </a:endParaRPr>
          </a:p>
        </p:txBody>
      </p:sp>
      <p:sp>
        <p:nvSpPr>
          <p:cNvPr id="7" name="สี่เหลี่ยมผืนผ้า 6"/>
          <p:cNvSpPr/>
          <p:nvPr/>
        </p:nvSpPr>
        <p:spPr>
          <a:xfrm>
            <a:off x="5138202" y="-99392"/>
            <a:ext cx="2871986" cy="707886"/>
          </a:xfrm>
          <a:prstGeom prst="rect">
            <a:avLst/>
          </a:prstGeom>
        </p:spPr>
        <p:txBody>
          <a:bodyPr wrap="square">
            <a:spAutoFit/>
          </a:bodyPr>
          <a:lstStyle/>
          <a:p>
            <a:r>
              <a:rPr lang="th-TH" sz="4000" b="1" dirty="0">
                <a:solidFill>
                  <a:schemeClr val="bg1"/>
                </a:solidFill>
                <a:ea typeface="+mj-ea"/>
              </a:rPr>
              <a:t>แผนงาน</a:t>
            </a:r>
            <a:r>
              <a:rPr lang="th-TH" sz="4000" b="1" dirty="0" err="1">
                <a:solidFill>
                  <a:schemeClr val="bg1"/>
                </a:solidFill>
                <a:ea typeface="+mj-ea"/>
              </a:rPr>
              <a:t>บูรณา</a:t>
            </a:r>
            <a:r>
              <a:rPr lang="th-TH" sz="4000" b="1" dirty="0">
                <a:solidFill>
                  <a:schemeClr val="bg1"/>
                </a:solidFill>
                <a:ea typeface="+mj-ea"/>
              </a:rPr>
              <a:t>การ</a:t>
            </a:r>
            <a:endParaRPr lang="th-TH" dirty="0">
              <a:solidFill>
                <a:schemeClr val="bg1"/>
              </a:solidFill>
            </a:endParaRPr>
          </a:p>
        </p:txBody>
      </p:sp>
    </p:spTree>
    <p:extLst>
      <p:ext uri="{BB962C8B-B14F-4D97-AF65-F5344CB8AC3E}">
        <p14:creationId xmlns:p14="http://schemas.microsoft.com/office/powerpoint/2010/main" val="372157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ตัวแทนเนื้อหา 2"/>
          <p:cNvSpPr>
            <a:spLocks noGrp="1"/>
          </p:cNvSpPr>
          <p:nvPr>
            <p:ph idx="1"/>
          </p:nvPr>
        </p:nvSpPr>
        <p:spPr>
          <a:xfrm>
            <a:off x="395536" y="836712"/>
            <a:ext cx="8352928" cy="3508977"/>
          </a:xfrm>
          <a:ln>
            <a:noFill/>
          </a:ln>
        </p:spPr>
        <p:txBody>
          <a:bodyPr>
            <a:noAutofit/>
          </a:bodyPr>
          <a:lstStyle/>
          <a:p>
            <a:pPr marL="68580" indent="0">
              <a:buNone/>
            </a:pPr>
            <a:r>
              <a:rPr lang="th-TH" sz="2800" b="1" dirty="0" smtClean="0">
                <a:solidFill>
                  <a:srgbClr val="0070C0"/>
                </a:solidFill>
              </a:rPr>
              <a:t>11.โครงการฝึกอบรมแรงงานกลุ่มเป้าหมายเฉพาะเพื่อเพิ่มโอกาสในการประกอบอาชีพ</a:t>
            </a:r>
          </a:p>
          <a:p>
            <a:r>
              <a:rPr lang="th-TH" b="1" dirty="0" smtClean="0">
                <a:solidFill>
                  <a:schemeClr val="tx1"/>
                </a:solidFill>
              </a:rPr>
              <a:t>กลุ่มเป้าหมาย เช่น</a:t>
            </a:r>
            <a:endParaRPr lang="th-TH" b="1" dirty="0" smtClean="0">
              <a:solidFill>
                <a:schemeClr val="tx1"/>
              </a:solidFill>
              <a:latin typeface="TH SarabunPSK" pitchFamily="34" charset="-34"/>
            </a:endParaRPr>
          </a:p>
          <a:p>
            <a:pPr marL="68580" indent="0">
              <a:spcBef>
                <a:spcPts val="0"/>
              </a:spcBef>
              <a:buNone/>
            </a:pPr>
            <a:r>
              <a:rPr lang="th-TH" sz="2000" b="1" dirty="0" smtClean="0">
                <a:solidFill>
                  <a:schemeClr val="tx1"/>
                </a:solidFill>
                <a:latin typeface="TH SarabunPSK" pitchFamily="34" charset="-34"/>
              </a:rPr>
              <a:t>	</a:t>
            </a:r>
            <a:r>
              <a:rPr lang="th-TH" b="1" dirty="0" smtClean="0">
                <a:solidFill>
                  <a:schemeClr val="tx1"/>
                </a:solidFill>
                <a:latin typeface="TH SarabunPSK" pitchFamily="34" charset="-34"/>
              </a:rPr>
              <a:t>1)  ผู้ประสบภัย</a:t>
            </a:r>
            <a:r>
              <a:rPr lang="th-TH" b="1" dirty="0">
                <a:solidFill>
                  <a:schemeClr val="tx1"/>
                </a:solidFill>
                <a:latin typeface="TH SarabunPSK" pitchFamily="34" charset="-34"/>
              </a:rPr>
              <a:t>ธรรมชาติ </a:t>
            </a:r>
            <a:endParaRPr lang="th-TH" b="1" dirty="0" smtClean="0">
              <a:solidFill>
                <a:schemeClr val="tx1"/>
              </a:solidFill>
              <a:latin typeface="TH SarabunPSK" pitchFamily="34" charset="-34"/>
            </a:endParaRPr>
          </a:p>
          <a:p>
            <a:pPr marL="68580" indent="0">
              <a:spcBef>
                <a:spcPts val="0"/>
              </a:spcBef>
              <a:buNone/>
            </a:pPr>
            <a:r>
              <a:rPr lang="th-TH" b="1" dirty="0">
                <a:solidFill>
                  <a:schemeClr val="tx1"/>
                </a:solidFill>
                <a:latin typeface="TH SarabunPSK" pitchFamily="34" charset="-34"/>
              </a:rPr>
              <a:t>	</a:t>
            </a:r>
            <a:r>
              <a:rPr lang="th-TH" b="1" dirty="0" smtClean="0">
                <a:solidFill>
                  <a:schemeClr val="tx1"/>
                </a:solidFill>
                <a:latin typeface="TH SarabunPSK" pitchFamily="34" charset="-34"/>
              </a:rPr>
              <a:t>2)  ผู้</a:t>
            </a:r>
            <a:r>
              <a:rPr lang="th-TH" b="1" dirty="0">
                <a:solidFill>
                  <a:schemeClr val="tx1"/>
                </a:solidFill>
                <a:latin typeface="TH SarabunPSK" pitchFamily="34" charset="-34"/>
              </a:rPr>
              <a:t>ผ่านการ</a:t>
            </a:r>
            <a:r>
              <a:rPr lang="th-TH" b="1" dirty="0" smtClean="0">
                <a:solidFill>
                  <a:schemeClr val="tx1"/>
                </a:solidFill>
                <a:latin typeface="TH SarabunPSK" pitchFamily="34" charset="-34"/>
              </a:rPr>
              <a:t>บำบัด</a:t>
            </a:r>
            <a:r>
              <a:rPr lang="th-TH" b="1" dirty="0" err="1" smtClean="0">
                <a:solidFill>
                  <a:schemeClr val="tx1"/>
                </a:solidFill>
                <a:latin typeface="TH SarabunPSK" pitchFamily="34" charset="-34"/>
              </a:rPr>
              <a:t>ยา</a:t>
            </a:r>
            <a:r>
              <a:rPr lang="th-TH" b="1" dirty="0" err="1">
                <a:solidFill>
                  <a:schemeClr val="tx1"/>
                </a:solidFill>
                <a:latin typeface="TH SarabunPSK" pitchFamily="34" charset="-34"/>
              </a:rPr>
              <a:t>เสพติด</a:t>
            </a:r>
            <a:r>
              <a:rPr lang="th-TH" b="1" dirty="0">
                <a:solidFill>
                  <a:schemeClr val="tx1"/>
                </a:solidFill>
                <a:latin typeface="TH SarabunPSK" pitchFamily="34" charset="-34"/>
              </a:rPr>
              <a:t> </a:t>
            </a:r>
            <a:endParaRPr lang="th-TH" b="1" dirty="0" smtClean="0">
              <a:solidFill>
                <a:schemeClr val="tx1"/>
              </a:solidFill>
              <a:latin typeface="TH SarabunPSK" pitchFamily="34" charset="-34"/>
            </a:endParaRPr>
          </a:p>
          <a:p>
            <a:pPr marL="68580" indent="0">
              <a:spcBef>
                <a:spcPts val="0"/>
              </a:spcBef>
              <a:buNone/>
            </a:pPr>
            <a:r>
              <a:rPr lang="th-TH" b="1" dirty="0">
                <a:solidFill>
                  <a:schemeClr val="tx1"/>
                </a:solidFill>
                <a:latin typeface="TH SarabunPSK" pitchFamily="34" charset="-34"/>
              </a:rPr>
              <a:t>	</a:t>
            </a:r>
            <a:r>
              <a:rPr lang="th-TH" b="1" dirty="0" smtClean="0">
                <a:solidFill>
                  <a:schemeClr val="tx1"/>
                </a:solidFill>
                <a:latin typeface="TH SarabunPSK" pitchFamily="34" charset="-34"/>
              </a:rPr>
              <a:t>3)  ผู้ต้องขัง</a:t>
            </a:r>
            <a:r>
              <a:rPr lang="th-TH" b="1" dirty="0">
                <a:solidFill>
                  <a:schemeClr val="tx1"/>
                </a:solidFill>
                <a:latin typeface="TH SarabunPSK" pitchFamily="34" charset="-34"/>
              </a:rPr>
              <a:t>/เยาวชนสถานพินิจ </a:t>
            </a:r>
            <a:endParaRPr lang="th-TH" b="1" dirty="0" smtClean="0">
              <a:solidFill>
                <a:schemeClr val="tx1"/>
              </a:solidFill>
              <a:latin typeface="TH SarabunPSK" pitchFamily="34" charset="-34"/>
            </a:endParaRPr>
          </a:p>
          <a:p>
            <a:pPr marL="68580" indent="0">
              <a:spcBef>
                <a:spcPts val="0"/>
              </a:spcBef>
              <a:buNone/>
            </a:pPr>
            <a:r>
              <a:rPr lang="th-TH" b="1" dirty="0">
                <a:solidFill>
                  <a:schemeClr val="tx1"/>
                </a:solidFill>
                <a:latin typeface="TH SarabunPSK" pitchFamily="34" charset="-34"/>
              </a:rPr>
              <a:t>	</a:t>
            </a:r>
            <a:r>
              <a:rPr lang="th-TH" b="1" dirty="0" smtClean="0">
                <a:solidFill>
                  <a:schemeClr val="tx1"/>
                </a:solidFill>
                <a:latin typeface="TH SarabunPSK" pitchFamily="34" charset="-34"/>
              </a:rPr>
              <a:t>4)  คน</a:t>
            </a:r>
            <a:r>
              <a:rPr lang="th-TH" b="1" dirty="0">
                <a:solidFill>
                  <a:schemeClr val="tx1"/>
                </a:solidFill>
                <a:latin typeface="TH SarabunPSK" pitchFamily="34" charset="-34"/>
              </a:rPr>
              <a:t>พิการและผู้ดูแลคนพิการ </a:t>
            </a:r>
            <a:endParaRPr lang="th-TH" b="1" dirty="0" smtClean="0">
              <a:solidFill>
                <a:schemeClr val="tx1"/>
              </a:solidFill>
              <a:latin typeface="TH SarabunPSK" pitchFamily="34" charset="-34"/>
            </a:endParaRPr>
          </a:p>
          <a:p>
            <a:pPr marL="68580" indent="0">
              <a:spcBef>
                <a:spcPts val="0"/>
              </a:spcBef>
              <a:buNone/>
            </a:pPr>
            <a:r>
              <a:rPr lang="th-TH" b="1" dirty="0">
                <a:solidFill>
                  <a:schemeClr val="tx1"/>
                </a:solidFill>
                <a:latin typeface="TH SarabunPSK" pitchFamily="34" charset="-34"/>
              </a:rPr>
              <a:t>	</a:t>
            </a:r>
            <a:r>
              <a:rPr lang="th-TH" b="1" dirty="0" smtClean="0">
                <a:solidFill>
                  <a:schemeClr val="tx1"/>
                </a:solidFill>
                <a:latin typeface="TH SarabunPSK" pitchFamily="34" charset="-34"/>
              </a:rPr>
              <a:t>5)  แรงงาน</a:t>
            </a:r>
            <a:r>
              <a:rPr lang="th-TH" b="1" dirty="0">
                <a:solidFill>
                  <a:schemeClr val="tx1"/>
                </a:solidFill>
                <a:latin typeface="TH SarabunPSK" pitchFamily="34" charset="-34"/>
              </a:rPr>
              <a:t>นอกระบบ </a:t>
            </a:r>
            <a:r>
              <a:rPr lang="th-TH" b="1" dirty="0" smtClean="0">
                <a:solidFill>
                  <a:schemeClr val="tx1"/>
                </a:solidFill>
                <a:latin typeface="TH SarabunPSK" pitchFamily="34" charset="-34"/>
              </a:rPr>
              <a:t>(อิสระ)</a:t>
            </a:r>
          </a:p>
          <a:p>
            <a:pPr marL="68580" indent="0">
              <a:spcBef>
                <a:spcPts val="0"/>
              </a:spcBef>
              <a:buNone/>
            </a:pPr>
            <a:r>
              <a:rPr lang="th-TH" b="1" dirty="0">
                <a:solidFill>
                  <a:schemeClr val="tx1"/>
                </a:solidFill>
                <a:latin typeface="TH SarabunPSK" pitchFamily="34" charset="-34"/>
              </a:rPr>
              <a:t>	</a:t>
            </a:r>
            <a:r>
              <a:rPr lang="th-TH" b="1" dirty="0" smtClean="0">
                <a:solidFill>
                  <a:schemeClr val="tx1"/>
                </a:solidFill>
                <a:latin typeface="TH SarabunPSK" pitchFamily="34" charset="-34"/>
              </a:rPr>
              <a:t>6)  ทหารเกณฑ์ก่อน</a:t>
            </a:r>
            <a:r>
              <a:rPr lang="th-TH" b="1" dirty="0">
                <a:solidFill>
                  <a:schemeClr val="tx1"/>
                </a:solidFill>
                <a:latin typeface="TH SarabunPSK" pitchFamily="34" charset="-34"/>
              </a:rPr>
              <a:t>ปลด</a:t>
            </a:r>
            <a:r>
              <a:rPr lang="th-TH" b="1" dirty="0" smtClean="0">
                <a:solidFill>
                  <a:schemeClr val="tx1"/>
                </a:solidFill>
                <a:latin typeface="TH SarabunPSK" pitchFamily="34" charset="-34"/>
              </a:rPr>
              <a:t>ประจำการ</a:t>
            </a:r>
            <a:endParaRPr lang="th-TH" b="1" dirty="0">
              <a:solidFill>
                <a:schemeClr val="tx1"/>
              </a:solidFill>
              <a:latin typeface="TH SarabunPSK" pitchFamily="34" charset="-34"/>
            </a:endParaRPr>
          </a:p>
          <a:p>
            <a:pPr marL="68580" indent="0">
              <a:spcBef>
                <a:spcPts val="0"/>
              </a:spcBef>
              <a:buNone/>
            </a:pPr>
            <a:r>
              <a:rPr lang="th-TH" b="1" dirty="0" smtClean="0">
                <a:solidFill>
                  <a:schemeClr val="tx1"/>
                </a:solidFill>
                <a:latin typeface="TH SarabunPSK" pitchFamily="34" charset="-34"/>
              </a:rPr>
              <a:t>	7)  แรงงาน</a:t>
            </a:r>
            <a:r>
              <a:rPr lang="th-TH" b="1" dirty="0">
                <a:solidFill>
                  <a:schemeClr val="tx1"/>
                </a:solidFill>
                <a:latin typeface="TH SarabunPSK" pitchFamily="34" charset="-34"/>
              </a:rPr>
              <a:t>ตามโครงการพระราชดำริ </a:t>
            </a:r>
            <a:endParaRPr lang="th-TH" b="1" dirty="0" smtClean="0">
              <a:solidFill>
                <a:schemeClr val="tx1"/>
              </a:solidFill>
              <a:latin typeface="TH SarabunPSK" pitchFamily="34" charset="-34"/>
            </a:endParaRPr>
          </a:p>
          <a:p>
            <a:pPr marL="68580" indent="0">
              <a:spcBef>
                <a:spcPts val="0"/>
              </a:spcBef>
              <a:buNone/>
            </a:pPr>
            <a:r>
              <a:rPr lang="th-TH" b="1" dirty="0">
                <a:solidFill>
                  <a:schemeClr val="tx1"/>
                </a:solidFill>
                <a:latin typeface="TH SarabunPSK" pitchFamily="34" charset="-34"/>
              </a:rPr>
              <a:t>	</a:t>
            </a:r>
            <a:r>
              <a:rPr lang="th-TH" b="1" dirty="0" smtClean="0">
                <a:solidFill>
                  <a:schemeClr val="tx1"/>
                </a:solidFill>
                <a:latin typeface="TH SarabunPSK" pitchFamily="34" charset="-34"/>
              </a:rPr>
              <a:t>8)   ฯลฯ</a:t>
            </a:r>
            <a:endParaRPr lang="en-US" b="1" dirty="0">
              <a:solidFill>
                <a:schemeClr val="tx1"/>
              </a:solidFill>
              <a:latin typeface="TH SarabunPSK" pitchFamily="34" charset="-34"/>
            </a:endParaRPr>
          </a:p>
          <a:p>
            <a:r>
              <a:rPr lang="th-TH" b="1" dirty="0" smtClean="0">
                <a:solidFill>
                  <a:schemeClr val="tx1"/>
                </a:solidFill>
              </a:rPr>
              <a:t>เป้าหมาย  9,100 คน (455 รุ่น รุ่นละ 20 คน)</a:t>
            </a:r>
          </a:p>
          <a:p>
            <a:r>
              <a:rPr lang="th-TH" b="1" dirty="0" smtClean="0">
                <a:solidFill>
                  <a:schemeClr val="tx1"/>
                </a:solidFill>
              </a:rPr>
              <a:t>งบประมาณ  24.6000  ล้านบาท </a:t>
            </a:r>
          </a:p>
          <a:p>
            <a:r>
              <a:rPr lang="th-TH" b="1" dirty="0" smtClean="0">
                <a:solidFill>
                  <a:schemeClr val="tx1"/>
                </a:solidFill>
              </a:rPr>
              <a:t>พื้นที่ดำเนินการ  กรุงเทพฯ และ 76 จังหวัดทั่วประเทศ</a:t>
            </a:r>
          </a:p>
          <a:p>
            <a:pPr marL="68580" indent="0">
              <a:buNone/>
            </a:pPr>
            <a:endParaRPr lang="th-TH" b="1" dirty="0"/>
          </a:p>
        </p:txBody>
      </p:sp>
      <p:sp>
        <p:nvSpPr>
          <p:cNvPr id="4" name="สี่เหลี่ยมผืนผ้า 3"/>
          <p:cNvSpPr/>
          <p:nvPr/>
        </p:nvSpPr>
        <p:spPr>
          <a:xfrm>
            <a:off x="4644008" y="0"/>
            <a:ext cx="3582144" cy="707886"/>
          </a:xfrm>
          <a:prstGeom prst="rect">
            <a:avLst/>
          </a:prstGeom>
        </p:spPr>
        <p:txBody>
          <a:bodyPr wrap="square">
            <a:spAutoFit/>
          </a:bodyPr>
          <a:lstStyle/>
          <a:p>
            <a:pPr algn="ctr"/>
            <a:r>
              <a:rPr lang="th-TH" sz="2000" b="1" dirty="0">
                <a:solidFill>
                  <a:schemeClr val="bg1"/>
                </a:solidFill>
              </a:rPr>
              <a:t>แผนงานยุทธศาสตร์พัฒนาศักยภาพคนตลอดช่วง</a:t>
            </a:r>
            <a:r>
              <a:rPr lang="th-TH" sz="2000" b="1" dirty="0" smtClean="0">
                <a:solidFill>
                  <a:schemeClr val="bg1"/>
                </a:solidFill>
              </a:rPr>
              <a:t>ชีวิต (ต่อ)</a:t>
            </a:r>
            <a:endParaRPr lang="th-TH" sz="2000" dirty="0">
              <a:solidFill>
                <a:schemeClr val="bg1"/>
              </a:solidFill>
            </a:endParaRPr>
          </a:p>
        </p:txBody>
      </p:sp>
    </p:spTree>
    <p:extLst>
      <p:ext uri="{BB962C8B-B14F-4D97-AF65-F5344CB8AC3E}">
        <p14:creationId xmlns:p14="http://schemas.microsoft.com/office/powerpoint/2010/main" val="7649519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539552" y="22109"/>
            <a:ext cx="8064896" cy="757888"/>
          </a:xfrm>
        </p:spPr>
        <p:txBody>
          <a:bodyPr>
            <a:normAutofit/>
          </a:bodyPr>
          <a:lstStyle/>
          <a:p>
            <a:r>
              <a:rPr lang="th-TH" sz="2800" b="1" dirty="0" smtClean="0">
                <a:solidFill>
                  <a:schemeClr val="accent1">
                    <a:lumMod val="50000"/>
                  </a:schemeClr>
                </a:solidFill>
              </a:rPr>
              <a:t>พัฒนาศักยภาพคนตลอดช่วงชีวิต</a:t>
            </a:r>
            <a:endParaRPr lang="th-TH" sz="2800" b="1" dirty="0">
              <a:solidFill>
                <a:schemeClr val="accent1">
                  <a:lumMod val="50000"/>
                </a:schemeClr>
              </a:solidFill>
            </a:endParaRPr>
          </a:p>
        </p:txBody>
      </p:sp>
      <p:sp>
        <p:nvSpPr>
          <p:cNvPr id="3" name="ตัวแทนเนื้อหา 2"/>
          <p:cNvSpPr>
            <a:spLocks noGrp="1"/>
          </p:cNvSpPr>
          <p:nvPr>
            <p:ph idx="1"/>
          </p:nvPr>
        </p:nvSpPr>
        <p:spPr>
          <a:xfrm>
            <a:off x="395536" y="620688"/>
            <a:ext cx="8424936" cy="3508977"/>
          </a:xfrm>
        </p:spPr>
        <p:txBody>
          <a:bodyPr>
            <a:noAutofit/>
          </a:bodyPr>
          <a:lstStyle/>
          <a:p>
            <a:pPr marL="68580" indent="0">
              <a:spcBef>
                <a:spcPts val="0"/>
              </a:spcBef>
              <a:buNone/>
            </a:pPr>
            <a:r>
              <a:rPr lang="th-TH" sz="2000" b="1" dirty="0" smtClean="0">
                <a:solidFill>
                  <a:srgbClr val="0070C0"/>
                </a:solidFill>
              </a:rPr>
              <a:t>12.โครงการยกระดับเพื่อเพิ่มศักยภาพฝีมือและสมรรถนะ</a:t>
            </a:r>
            <a:r>
              <a:rPr lang="th-TH" sz="2000" b="1" dirty="0">
                <a:solidFill>
                  <a:srgbClr val="0070C0"/>
                </a:solidFill>
              </a:rPr>
              <a:t>แรงงาน </a:t>
            </a:r>
            <a:endParaRPr lang="th-TH" sz="2000" b="1" dirty="0" smtClean="0">
              <a:solidFill>
                <a:srgbClr val="0070C0"/>
              </a:solidFill>
            </a:endParaRPr>
          </a:p>
          <a:p>
            <a:pPr marL="68580" indent="0">
              <a:spcBef>
                <a:spcPts val="0"/>
              </a:spcBef>
              <a:buNone/>
            </a:pPr>
            <a:r>
              <a:rPr lang="th-TH" sz="1800" b="1" dirty="0" smtClean="0">
                <a:solidFill>
                  <a:schemeClr val="tx1"/>
                </a:solidFill>
                <a:latin typeface="TH SarabunPSK" pitchFamily="34" charset="-34"/>
                <a:cs typeface="TH SarabunPSK" pitchFamily="34" charset="-34"/>
              </a:rPr>
              <a:t>วัตถุประสงค์ </a:t>
            </a:r>
          </a:p>
          <a:p>
            <a:pPr marL="68580" indent="0">
              <a:spcBef>
                <a:spcPts val="0"/>
              </a:spcBef>
              <a:buNone/>
            </a:pPr>
            <a:r>
              <a:rPr lang="th-TH" sz="1600" b="1" dirty="0" smtClean="0">
                <a:solidFill>
                  <a:schemeClr val="tx1"/>
                </a:solidFill>
                <a:latin typeface="TH SarabunPSK" pitchFamily="34" charset="-34"/>
                <a:cs typeface="TH SarabunPSK" pitchFamily="34" charset="-34"/>
              </a:rPr>
              <a:t>     1.  เพื่อ</a:t>
            </a:r>
            <a:r>
              <a:rPr lang="th-TH" sz="1600" b="1" dirty="0">
                <a:solidFill>
                  <a:schemeClr val="tx1"/>
                </a:solidFill>
                <a:latin typeface="TH SarabunPSK" pitchFamily="34" charset="-34"/>
                <a:cs typeface="TH SarabunPSK" pitchFamily="34" charset="-34"/>
              </a:rPr>
              <a:t>พัฒนาศักยภาพแรงงานใหม่ ให้มีทักษะองค์ความรู้สอดคล้องกับความต้องการของตลาดแรงงานและความก้าวหน้าทางเทคโนโลยีและนวัตกรรม </a:t>
            </a:r>
            <a:r>
              <a:rPr lang="th-TH" sz="1600" b="1" dirty="0" smtClean="0">
                <a:solidFill>
                  <a:schemeClr val="tx1"/>
                </a:solidFill>
                <a:latin typeface="TH SarabunPSK" pitchFamily="34" charset="-34"/>
                <a:cs typeface="TH SarabunPSK" pitchFamily="34" charset="-34"/>
              </a:rPr>
              <a:t>รวมทั้งสร้าง</a:t>
            </a:r>
            <a:r>
              <a:rPr lang="th-TH" sz="1600" b="1" dirty="0">
                <a:solidFill>
                  <a:schemeClr val="tx1"/>
                </a:solidFill>
                <a:latin typeface="TH SarabunPSK" pitchFamily="34" charset="-34"/>
                <a:cs typeface="TH SarabunPSK" pitchFamily="34" charset="-34"/>
              </a:rPr>
              <a:t>นิสัยอุตสาหกรรมและปลูกฝังทัศนคติและประสบการณ์ รวมทั้งคุณธรรม จริยธรรม ตลอดจนศาสตร์ของพระราชากับการพัฒนาที่ยั่งยืนในการปฏิบัติงานและการประกอบอาชีพ </a:t>
            </a:r>
            <a:endParaRPr lang="th-TH" sz="1600" b="1" dirty="0" smtClean="0">
              <a:solidFill>
                <a:schemeClr val="tx1"/>
              </a:solidFill>
              <a:latin typeface="TH SarabunPSK" pitchFamily="34" charset="-34"/>
              <a:cs typeface="TH SarabunPSK" pitchFamily="34" charset="-34"/>
            </a:endParaRPr>
          </a:p>
          <a:p>
            <a:pPr marL="68580" indent="0">
              <a:spcBef>
                <a:spcPts val="0"/>
              </a:spcBef>
              <a:buNone/>
            </a:pPr>
            <a:r>
              <a:rPr lang="th-TH" sz="1600" b="1" dirty="0" smtClean="0">
                <a:solidFill>
                  <a:schemeClr val="tx1"/>
                </a:solidFill>
                <a:latin typeface="TH SarabunPSK" pitchFamily="34" charset="-34"/>
                <a:cs typeface="TH SarabunPSK" pitchFamily="34" charset="-34"/>
              </a:rPr>
              <a:t>     2. เพื่อ</a:t>
            </a:r>
            <a:r>
              <a:rPr lang="th-TH" sz="1600" b="1" dirty="0">
                <a:solidFill>
                  <a:schemeClr val="tx1"/>
                </a:solidFill>
                <a:latin typeface="TH SarabunPSK" pitchFamily="34" charset="-34"/>
                <a:cs typeface="TH SarabunPSK" pitchFamily="34" charset="-34"/>
              </a:rPr>
              <a:t>พัฒนาทักษะด้านภาษาต่างประเทศให้กับแรงงาน เพื่อใช้ประโยชน์ในการสื่อสารระหว่างการทำงานและนำไปใช้ประโยชน์ในชีวิตประจำวัน  </a:t>
            </a:r>
            <a:endParaRPr lang="th-TH" sz="1600" b="1" dirty="0" smtClean="0">
              <a:solidFill>
                <a:schemeClr val="tx1"/>
              </a:solidFill>
              <a:latin typeface="TH SarabunPSK" pitchFamily="34" charset="-34"/>
              <a:cs typeface="TH SarabunPSK" pitchFamily="34" charset="-34"/>
            </a:endParaRPr>
          </a:p>
          <a:p>
            <a:pPr marL="68580" indent="0">
              <a:spcBef>
                <a:spcPts val="0"/>
              </a:spcBef>
              <a:buNone/>
            </a:pPr>
            <a:r>
              <a:rPr lang="th-TH" sz="1600" b="1" dirty="0" smtClean="0">
                <a:solidFill>
                  <a:schemeClr val="tx1"/>
                </a:solidFill>
                <a:latin typeface="TH SarabunPSK" pitchFamily="34" charset="-34"/>
                <a:cs typeface="TH SarabunPSK" pitchFamily="34" charset="-34"/>
              </a:rPr>
              <a:t>     3. เพื่อ </a:t>
            </a:r>
            <a:r>
              <a:rPr lang="en-US" sz="1600" b="1" dirty="0">
                <a:solidFill>
                  <a:schemeClr val="tx1"/>
                </a:solidFill>
                <a:latin typeface="TH SarabunPSK" pitchFamily="34" charset="-34"/>
                <a:cs typeface="TH SarabunPSK" pitchFamily="34" charset="-34"/>
              </a:rPr>
              <a:t>Up Skill </a:t>
            </a:r>
            <a:r>
              <a:rPr lang="th-TH" sz="1600" b="1" dirty="0">
                <a:solidFill>
                  <a:schemeClr val="tx1"/>
                </a:solidFill>
                <a:latin typeface="TH SarabunPSK" pitchFamily="34" charset="-34"/>
                <a:cs typeface="TH SarabunPSK" pitchFamily="34" charset="-34"/>
              </a:rPr>
              <a:t>และ </a:t>
            </a:r>
            <a:r>
              <a:rPr lang="en-US" sz="1600" b="1" dirty="0">
                <a:solidFill>
                  <a:schemeClr val="tx1"/>
                </a:solidFill>
                <a:latin typeface="TH SarabunPSK" pitchFamily="34" charset="-34"/>
                <a:cs typeface="TH SarabunPSK" pitchFamily="34" charset="-34"/>
              </a:rPr>
              <a:t>Re skill  </a:t>
            </a:r>
            <a:r>
              <a:rPr lang="th-TH" sz="1600" b="1" dirty="0">
                <a:solidFill>
                  <a:schemeClr val="tx1"/>
                </a:solidFill>
                <a:latin typeface="TH SarabunPSK" pitchFamily="34" charset="-34"/>
                <a:cs typeface="TH SarabunPSK" pitchFamily="34" charset="-34"/>
              </a:rPr>
              <a:t>ให้แรงงานสามารถทำงานที่สอดคล้องกับความต้องการของตลาด เตรียมความพร้อมรองรับการเปลี่ยนแปลงเทคโนโลยีของภาคอุตสาหกรรม/บริการ และรองรับการปรับเปลี่ยนอาชีพ </a:t>
            </a:r>
            <a:endParaRPr lang="th-TH" sz="1600" b="1" dirty="0" smtClean="0">
              <a:solidFill>
                <a:schemeClr val="tx1"/>
              </a:solidFill>
              <a:latin typeface="TH SarabunPSK" pitchFamily="34" charset="-34"/>
              <a:cs typeface="TH SarabunPSK" pitchFamily="34" charset="-34"/>
            </a:endParaRPr>
          </a:p>
          <a:p>
            <a:pPr>
              <a:spcBef>
                <a:spcPts val="0"/>
              </a:spcBef>
            </a:pPr>
            <a:r>
              <a:rPr lang="th-TH" sz="1800" b="1" dirty="0" smtClean="0">
                <a:solidFill>
                  <a:schemeClr val="tx1"/>
                </a:solidFill>
                <a:latin typeface="TH SarabunPSK" pitchFamily="34" charset="-34"/>
                <a:cs typeface="TH SarabunPSK" pitchFamily="34" charset="-34"/>
              </a:rPr>
              <a:t>กลุ่มเป้าหมาย ได้แก่  แรงงานใหม่ แรงงานในสถานประกอบกิจการ แรงงานทั่วไป ผู้ว่างงาน</a:t>
            </a:r>
          </a:p>
          <a:p>
            <a:pPr>
              <a:spcBef>
                <a:spcPts val="0"/>
              </a:spcBef>
            </a:pPr>
            <a:r>
              <a:rPr lang="th-TH" sz="1800" b="1" dirty="0" smtClean="0">
                <a:solidFill>
                  <a:schemeClr val="tx1"/>
                </a:solidFill>
                <a:latin typeface="TH SarabunPSK" pitchFamily="34" charset="-34"/>
                <a:cs typeface="TH SarabunPSK" pitchFamily="34" charset="-34"/>
              </a:rPr>
              <a:t>เป้าหมาย  </a:t>
            </a:r>
            <a:r>
              <a:rPr lang="th-TH" sz="1800" b="1" dirty="0">
                <a:solidFill>
                  <a:schemeClr val="tx1"/>
                </a:solidFill>
                <a:latin typeface="TH SarabunPSK" pitchFamily="34" charset="-34"/>
                <a:cs typeface="TH SarabunPSK" pitchFamily="34" charset="-34"/>
              </a:rPr>
              <a:t>20,800 คน (1,040 รุ่น รุ่นละ 20 คน)</a:t>
            </a:r>
          </a:p>
          <a:p>
            <a:pPr>
              <a:spcBef>
                <a:spcPts val="0"/>
              </a:spcBef>
            </a:pPr>
            <a:r>
              <a:rPr lang="th-TH" sz="1800" b="1" dirty="0">
                <a:solidFill>
                  <a:schemeClr val="tx1"/>
                </a:solidFill>
                <a:latin typeface="TH SarabunPSK" pitchFamily="34" charset="-34"/>
                <a:cs typeface="TH SarabunPSK" pitchFamily="34" charset="-34"/>
              </a:rPr>
              <a:t>งบประมาณ  76.1600  ล้านบาท</a:t>
            </a:r>
          </a:p>
          <a:p>
            <a:pPr>
              <a:spcBef>
                <a:spcPts val="0"/>
              </a:spcBef>
            </a:pPr>
            <a:endParaRPr lang="th-TH" sz="1800" b="1" dirty="0" smtClean="0">
              <a:solidFill>
                <a:schemeClr val="tx1"/>
              </a:solidFill>
              <a:latin typeface="TH SarabunPSK" pitchFamily="34" charset="-34"/>
              <a:cs typeface="TH SarabunPSK" pitchFamily="34" charset="-34"/>
            </a:endParaRPr>
          </a:p>
          <a:p>
            <a:pPr>
              <a:spcBef>
                <a:spcPts val="0"/>
              </a:spcBef>
            </a:pPr>
            <a:r>
              <a:rPr lang="th-TH" sz="1800" b="1" dirty="0" smtClean="0">
                <a:solidFill>
                  <a:srgbClr val="0070C0"/>
                </a:solidFill>
                <a:latin typeface="TH SarabunPSK" pitchFamily="34" charset="-34"/>
                <a:cs typeface="TH SarabunPSK" pitchFamily="34" charset="-34"/>
              </a:rPr>
              <a:t>ตอบสนองนโยบายเร่งด่วน ข้อที่ 5 </a:t>
            </a:r>
            <a:r>
              <a:rPr lang="th-TH" sz="1600" b="1" dirty="0" smtClean="0">
                <a:solidFill>
                  <a:srgbClr val="0070C0"/>
                </a:solidFill>
                <a:latin typeface="TH SarabunPSK" pitchFamily="34" charset="-34"/>
                <a:cs typeface="TH SarabunPSK" pitchFamily="34" charset="-34"/>
              </a:rPr>
              <a:t>การยกระดับศักยภาพของแรงงาน โดยยกระดับรายได้ค่าแรงแรกเข้า และ 1) กลไก  การปรับอัตราค่าจ้างที่สอดคล้องกับสมรรถนะแรงงาน ควบคู่กับการพัฒนาทักษะฝีมือแรงงานผ่านกลไกคณะกรรมการไตรภาคี เพี่อนำไปสู่การเพิ่มประสิทธิภาพแรงงานฯ และ 2) สามารถจูงใจให้แรงงานพัฒนาตนเองเพื่อปรับเปลี่ยนทักษะ และเปลี่ยนสายอาชีพให้ตรงกับความต้องการของตลาดแรงงานอุตสาหกรรมเป้าหมาย และความก้าวหน้าของเทคโนโลยี </a:t>
            </a:r>
          </a:p>
          <a:p>
            <a:pPr>
              <a:spcBef>
                <a:spcPts val="0"/>
              </a:spcBef>
            </a:pPr>
            <a:r>
              <a:rPr lang="th-TH" sz="1800" b="1" dirty="0" smtClean="0">
                <a:solidFill>
                  <a:schemeClr val="tx1"/>
                </a:solidFill>
                <a:latin typeface="TH SarabunPSK" pitchFamily="34" charset="-34"/>
                <a:cs typeface="TH SarabunPSK" pitchFamily="34" charset="-34"/>
              </a:rPr>
              <a:t>พื้นที่ดำเนินการ 50 หน่วยฝึก </a:t>
            </a:r>
            <a:r>
              <a:rPr lang="th-TH" sz="1600" b="1" dirty="0" smtClean="0">
                <a:solidFill>
                  <a:schemeClr val="tx1"/>
                </a:solidFill>
                <a:latin typeface="TH SarabunPSK" pitchFamily="34" charset="-34"/>
                <a:cs typeface="TH SarabunPSK" pitchFamily="34" charset="-34"/>
              </a:rPr>
              <a:t>1) กรุงเทพมหานคร 2) นครศรีธรรมราช 3) ปัตตานี 4) ยะลา 5) กระบี่ 6) กาฬสินธุ์ 7) กำแพงเพชร          8) จันทบุรี 9) ชัยนาท 10) ชัยภูมิ 11) ชุมพร 12) ตรัง 13) นครนายก 14) นนทบุรี 15) น่าน 16) บึงกาฬ 17) บุรีรัมย์ 18) ประจวบคีรีขันธ์   19) ปราจีนบุรี 20) พังงา 21) พัทลุง 22) พิจิตร 23) เพชรบุรี 24) เพชรบูรณ์ 25) แพร่ 26) พะเยา 27) มหาสารคาม 28) แม่ฮ่องสอน         29) ยโสธร 30) ร้อยเอ็ด 31) ระยอง 32) ลพบุรี 33) ลำพูน 34) เลย 35) ศรีสะ</a:t>
            </a:r>
            <a:r>
              <a:rPr lang="th-TH" sz="1600" b="1" dirty="0" err="1" smtClean="0">
                <a:solidFill>
                  <a:schemeClr val="tx1"/>
                </a:solidFill>
                <a:latin typeface="TH SarabunPSK" pitchFamily="34" charset="-34"/>
                <a:cs typeface="TH SarabunPSK" pitchFamily="34" charset="-34"/>
              </a:rPr>
              <a:t>เกษ</a:t>
            </a:r>
            <a:r>
              <a:rPr lang="th-TH" sz="1600" b="1" dirty="0" smtClean="0">
                <a:solidFill>
                  <a:schemeClr val="tx1"/>
                </a:solidFill>
                <a:latin typeface="TH SarabunPSK" pitchFamily="34" charset="-34"/>
                <a:cs typeface="TH SarabunPSK" pitchFamily="34" charset="-34"/>
              </a:rPr>
              <a:t> 36) สกลนคร 37) สตูล 38) สมุทรสงคราม                  39) สมุทรสาคร 40) สระบุรี 41) สิงห์บุรี 42) สุโขทัย 43) สุรินทร์ 44) หนองบัวลำภู 45) อ่างทอง 46) อุทัยธานี 47) อุตรดิตถ์                   48) อำนาจเจริญ 49) </a:t>
            </a:r>
            <a:r>
              <a:rPr lang="en-US" sz="1600" b="1" dirty="0" smtClean="0">
                <a:solidFill>
                  <a:schemeClr val="tx1"/>
                </a:solidFill>
                <a:latin typeface="TH SarabunPSK" pitchFamily="34" charset="-34"/>
                <a:cs typeface="TH SarabunPSK" pitchFamily="34" charset="-34"/>
              </a:rPr>
              <a:t>DSD Wellness </a:t>
            </a:r>
            <a:r>
              <a:rPr lang="th-TH" sz="1600" b="1" dirty="0" smtClean="0">
                <a:solidFill>
                  <a:schemeClr val="tx1"/>
                </a:solidFill>
                <a:latin typeface="TH SarabunPSK" pitchFamily="34" charset="-34"/>
                <a:cs typeface="TH SarabunPSK" pitchFamily="34" charset="-34"/>
              </a:rPr>
              <a:t>50) </a:t>
            </a:r>
            <a:r>
              <a:rPr lang="en-US" sz="1600" b="1" dirty="0" smtClean="0">
                <a:solidFill>
                  <a:schemeClr val="tx1"/>
                </a:solidFill>
                <a:latin typeface="TH SarabunPSK" pitchFamily="34" charset="-34"/>
                <a:cs typeface="TH SarabunPSK" pitchFamily="34" charset="-34"/>
              </a:rPr>
              <a:t>AHRDA</a:t>
            </a:r>
          </a:p>
          <a:p>
            <a:pPr marL="68580" indent="0">
              <a:spcBef>
                <a:spcPts val="0"/>
              </a:spcBef>
              <a:buNone/>
            </a:pPr>
            <a:r>
              <a:rPr lang="th-TH" sz="1600" b="1" dirty="0" smtClean="0">
                <a:solidFill>
                  <a:schemeClr val="tx1"/>
                </a:solidFill>
                <a:latin typeface="TH SarabunPSK" pitchFamily="34" charset="-34"/>
                <a:cs typeface="TH SarabunPSK" pitchFamily="34" charset="-34"/>
              </a:rPr>
              <a:t>      </a:t>
            </a:r>
            <a:r>
              <a:rPr lang="th-TH" sz="1600" b="1" dirty="0">
                <a:solidFill>
                  <a:srgbClr val="FF0000"/>
                </a:solidFill>
                <a:latin typeface="TH SarabunPSK" pitchFamily="34" charset="-34"/>
                <a:cs typeface="TH SarabunPSK" pitchFamily="34" charset="-34"/>
              </a:rPr>
              <a:t>(อาจมีการเปลี่ยนแปลงตามความ</a:t>
            </a:r>
            <a:r>
              <a:rPr lang="th-TH" sz="1600" b="1" dirty="0" smtClean="0">
                <a:solidFill>
                  <a:srgbClr val="FF0000"/>
                </a:solidFill>
                <a:latin typeface="TH SarabunPSK" pitchFamily="34" charset="-34"/>
                <a:cs typeface="TH SarabunPSK" pitchFamily="34" charset="-34"/>
              </a:rPr>
              <a:t>เหมาะสม และลดความซ้ำซ้อนของโครงการ รวมทั้งศักยภาพ</a:t>
            </a:r>
            <a:r>
              <a:rPr lang="th-TH" sz="1600" b="1" dirty="0">
                <a:solidFill>
                  <a:srgbClr val="FF0000"/>
                </a:solidFill>
                <a:latin typeface="TH SarabunPSK" pitchFamily="34" charset="-34"/>
                <a:cs typeface="TH SarabunPSK" pitchFamily="34" charset="-34"/>
              </a:rPr>
              <a:t>ของพื้นที่)</a:t>
            </a:r>
          </a:p>
        </p:txBody>
      </p:sp>
      <p:sp>
        <p:nvSpPr>
          <p:cNvPr id="4" name="สี่เหลี่ยมผืนผ้า 3"/>
          <p:cNvSpPr/>
          <p:nvPr/>
        </p:nvSpPr>
        <p:spPr>
          <a:xfrm>
            <a:off x="3131840" y="3229327"/>
            <a:ext cx="4752528" cy="5768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8580" indent="0">
              <a:buNone/>
            </a:pPr>
            <a:r>
              <a:rPr lang="th-TH" sz="1800" b="1" dirty="0" smtClean="0">
                <a:solidFill>
                  <a:schemeClr val="tx1"/>
                </a:solidFill>
              </a:rPr>
              <a:t>- ฝึกเตรียมเข้าทำงาน   3,000 คน  งบประมาณ   19.2000  ล้านบาท  </a:t>
            </a:r>
            <a:r>
              <a:rPr lang="th-TH" sz="1800" dirty="0" smtClean="0">
                <a:solidFill>
                  <a:schemeClr val="tx1"/>
                </a:solidFill>
              </a:rPr>
              <a:t>        </a:t>
            </a:r>
          </a:p>
          <a:p>
            <a:pPr marL="68580" indent="0">
              <a:buNone/>
            </a:pPr>
            <a:r>
              <a:rPr lang="th-TH" sz="1800" b="1" dirty="0" smtClean="0">
                <a:solidFill>
                  <a:schemeClr val="tx1"/>
                </a:solidFill>
              </a:rPr>
              <a:t>- ฝึกยกระดับ           17,800 คน  งบประมาณ   56.9600  ล้านบาท</a:t>
            </a:r>
          </a:p>
        </p:txBody>
      </p:sp>
      <p:sp>
        <p:nvSpPr>
          <p:cNvPr id="7" name="สี่เหลี่ยมผืนผ้า 6"/>
          <p:cNvSpPr/>
          <p:nvPr/>
        </p:nvSpPr>
        <p:spPr>
          <a:xfrm>
            <a:off x="5004048" y="-1938"/>
            <a:ext cx="2719014" cy="707886"/>
          </a:xfrm>
          <a:prstGeom prst="rect">
            <a:avLst/>
          </a:prstGeom>
        </p:spPr>
        <p:txBody>
          <a:bodyPr wrap="none">
            <a:spAutoFit/>
          </a:bodyPr>
          <a:lstStyle/>
          <a:p>
            <a:r>
              <a:rPr lang="th-TH" sz="4000" b="1" dirty="0">
                <a:solidFill>
                  <a:schemeClr val="bg1"/>
                </a:solidFill>
              </a:rPr>
              <a:t>แผนงานยุทธศาสตร์</a:t>
            </a:r>
            <a:endParaRPr lang="th-TH" sz="4000" dirty="0">
              <a:solidFill>
                <a:schemeClr val="bg1"/>
              </a:solidFill>
            </a:endParaRPr>
          </a:p>
        </p:txBody>
      </p:sp>
    </p:spTree>
    <p:extLst>
      <p:ext uri="{BB962C8B-B14F-4D97-AF65-F5344CB8AC3E}">
        <p14:creationId xmlns:p14="http://schemas.microsoft.com/office/powerpoint/2010/main" val="35394763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สี่เหลี่ยมผืนผ้า 3"/>
          <p:cNvSpPr/>
          <p:nvPr/>
        </p:nvSpPr>
        <p:spPr>
          <a:xfrm>
            <a:off x="4644008" y="0"/>
            <a:ext cx="3582144" cy="707886"/>
          </a:xfrm>
          <a:prstGeom prst="rect">
            <a:avLst/>
          </a:prstGeom>
        </p:spPr>
        <p:txBody>
          <a:bodyPr wrap="square">
            <a:spAutoFit/>
          </a:bodyPr>
          <a:lstStyle/>
          <a:p>
            <a:pPr algn="ctr"/>
            <a:r>
              <a:rPr lang="th-TH" sz="2000" b="1" dirty="0">
                <a:solidFill>
                  <a:schemeClr val="bg1"/>
                </a:solidFill>
              </a:rPr>
              <a:t>แผนงานยุทธศาสตร์พัฒนาศักยภาพคนตลอดช่วง</a:t>
            </a:r>
            <a:r>
              <a:rPr lang="th-TH" sz="2000" b="1" dirty="0" smtClean="0">
                <a:solidFill>
                  <a:schemeClr val="bg1"/>
                </a:solidFill>
              </a:rPr>
              <a:t>ชีวิต (ต่อ)</a:t>
            </a:r>
            <a:endParaRPr lang="th-TH" sz="2000" dirty="0">
              <a:solidFill>
                <a:schemeClr val="bg1"/>
              </a:solidFill>
            </a:endParaRPr>
          </a:p>
        </p:txBody>
      </p:sp>
      <p:sp>
        <p:nvSpPr>
          <p:cNvPr id="5" name="ตัวแทนเนื้อหา 2"/>
          <p:cNvSpPr>
            <a:spLocks noGrp="1"/>
          </p:cNvSpPr>
          <p:nvPr>
            <p:ph idx="1"/>
          </p:nvPr>
        </p:nvSpPr>
        <p:spPr>
          <a:xfrm>
            <a:off x="395536" y="698259"/>
            <a:ext cx="8496944" cy="3508977"/>
          </a:xfrm>
        </p:spPr>
        <p:txBody>
          <a:bodyPr>
            <a:noAutofit/>
          </a:bodyPr>
          <a:lstStyle/>
          <a:p>
            <a:pPr marL="68580" indent="0">
              <a:spcBef>
                <a:spcPts val="0"/>
              </a:spcBef>
              <a:buNone/>
            </a:pPr>
            <a:r>
              <a:rPr lang="th-TH" sz="2800" b="1" dirty="0" smtClean="0">
                <a:solidFill>
                  <a:srgbClr val="0070C0"/>
                </a:solidFill>
              </a:rPr>
              <a:t>13. โครงการยกระดับแรงงานไทยให้ได้มาตรฐานฝีมือแรงงานเพื่อรองรับการแข่งขัน</a:t>
            </a:r>
          </a:p>
          <a:p>
            <a:pPr>
              <a:spcBef>
                <a:spcPts val="0"/>
              </a:spcBef>
            </a:pPr>
            <a:r>
              <a:rPr lang="th-TH" b="1" dirty="0" smtClean="0">
                <a:solidFill>
                  <a:schemeClr val="tx1"/>
                </a:solidFill>
              </a:rPr>
              <a:t>กลุ่มเป้าหมาย ได้แก่  แรงงานในสถานประกอบกิจการ ผู้ประกอบอาชีพอิสระ ผู้ว่างงาน แรงงานทั่วไป  กำลังแรงงานด้านการเชื่อม/กลุ่มนักศึกษา</a:t>
            </a:r>
          </a:p>
          <a:p>
            <a:pPr>
              <a:spcBef>
                <a:spcPts val="0"/>
              </a:spcBef>
            </a:pPr>
            <a:r>
              <a:rPr lang="th-TH" b="1" dirty="0" smtClean="0">
                <a:solidFill>
                  <a:schemeClr val="tx1"/>
                </a:solidFill>
              </a:rPr>
              <a:t>งบประมาณ 81.6741  </a:t>
            </a:r>
            <a:r>
              <a:rPr lang="th-TH" b="1" dirty="0">
                <a:solidFill>
                  <a:schemeClr val="tx1"/>
                </a:solidFill>
              </a:rPr>
              <a:t>ล้าน</a:t>
            </a:r>
            <a:r>
              <a:rPr lang="th-TH" b="1" dirty="0" smtClean="0">
                <a:solidFill>
                  <a:schemeClr val="tx1"/>
                </a:solidFill>
              </a:rPr>
              <a:t>บาท</a:t>
            </a:r>
          </a:p>
          <a:p>
            <a:pPr>
              <a:spcBef>
                <a:spcPts val="0"/>
              </a:spcBef>
            </a:pPr>
            <a:r>
              <a:rPr lang="th-TH" b="1" dirty="0" smtClean="0">
                <a:solidFill>
                  <a:schemeClr val="tx1"/>
                </a:solidFill>
              </a:rPr>
              <a:t>เป้าหมาย  30,720 คน</a:t>
            </a:r>
          </a:p>
          <a:p>
            <a:pPr marL="68580" indent="0">
              <a:spcBef>
                <a:spcPts val="0"/>
              </a:spcBef>
              <a:buNone/>
            </a:pPr>
            <a:r>
              <a:rPr lang="th-TH" b="1" dirty="0" smtClean="0"/>
              <a:t>       </a:t>
            </a:r>
            <a:r>
              <a:rPr lang="th-TH" b="1" dirty="0" smtClean="0">
                <a:solidFill>
                  <a:schemeClr val="tx1"/>
                </a:solidFill>
              </a:rPr>
              <a:t>(1) พัฒนาศักยภาพแรงงานเพื่อรองรับการจ่ายค่าจ้างตามมาตรฐานฝีมือ เป้าหมาย 4,100 คน งบประมาณ 12.1640  ล้านบาท</a:t>
            </a:r>
          </a:p>
          <a:p>
            <a:pPr marL="68580" indent="0">
              <a:spcBef>
                <a:spcPts val="0"/>
              </a:spcBef>
              <a:buNone/>
            </a:pPr>
            <a:r>
              <a:rPr lang="th-TH" b="1" dirty="0">
                <a:solidFill>
                  <a:schemeClr val="tx1"/>
                </a:solidFill>
              </a:rPr>
              <a:t> </a:t>
            </a:r>
            <a:r>
              <a:rPr lang="th-TH" b="1" dirty="0" smtClean="0">
                <a:solidFill>
                  <a:schemeClr val="tx1"/>
                </a:solidFill>
              </a:rPr>
              <a:t>      (2) ทดสอบมาตรฐานฝีมือแรงงานแห่งชาติ  เป้าหมาย 26,300 คน งบประมาณ 26.3000 ล้านบาท    และแข่งขันฝีมือแรงงานแห่งชาติ  งบประมาณ 34.6301  ล้านบาท</a:t>
            </a:r>
          </a:p>
          <a:p>
            <a:pPr marL="68580" indent="0">
              <a:spcBef>
                <a:spcPts val="0"/>
              </a:spcBef>
              <a:buNone/>
            </a:pPr>
            <a:r>
              <a:rPr lang="th-TH" b="1" dirty="0">
                <a:solidFill>
                  <a:schemeClr val="tx1"/>
                </a:solidFill>
              </a:rPr>
              <a:t> </a:t>
            </a:r>
            <a:r>
              <a:rPr lang="th-TH" b="1" dirty="0" smtClean="0">
                <a:solidFill>
                  <a:schemeClr val="tx1"/>
                </a:solidFill>
              </a:rPr>
              <a:t>      (3) พัฒนาศักยภาพฝีมือช่างเชื่อมมาตรฐานสากล จำนวน 200 คน งบประมาณ 0.6000 ล้านบาท</a:t>
            </a:r>
          </a:p>
          <a:p>
            <a:pPr marL="68580" indent="0">
              <a:spcBef>
                <a:spcPts val="0"/>
              </a:spcBef>
              <a:buNone/>
            </a:pPr>
            <a:r>
              <a:rPr lang="th-TH" b="1" dirty="0">
                <a:solidFill>
                  <a:schemeClr val="tx1"/>
                </a:solidFill>
              </a:rPr>
              <a:t> </a:t>
            </a:r>
            <a:r>
              <a:rPr lang="th-TH" b="1" dirty="0" smtClean="0">
                <a:solidFill>
                  <a:schemeClr val="tx1"/>
                </a:solidFill>
              </a:rPr>
              <a:t>      (4) เพิ่มประสิทธิภาพของเครือข่ายฯ ที่เกี่ยวข้องกับมาตรฐานฝีมือแรงงานแห่งชาติ เป้าหมาย 77 แห่ง งบประมาณ 3.0000 ล้านบาท </a:t>
            </a:r>
          </a:p>
          <a:p>
            <a:pPr marL="68580" indent="0">
              <a:spcBef>
                <a:spcPts val="0"/>
              </a:spcBef>
              <a:buNone/>
            </a:pPr>
            <a:r>
              <a:rPr lang="th-TH" b="1" dirty="0" smtClean="0">
                <a:solidFill>
                  <a:schemeClr val="tx1"/>
                </a:solidFill>
              </a:rPr>
              <a:t>       (5) ส่งเสริมศักยภาพมาตรฐานฝีมือแรงงานไทยในต่างประเทศ เป้าหมาย 120 คน งบประมาณ 4.9800 ล้านบาท</a:t>
            </a:r>
          </a:p>
          <a:p>
            <a:pPr>
              <a:spcBef>
                <a:spcPts val="0"/>
              </a:spcBef>
            </a:pPr>
            <a:r>
              <a:rPr lang="th-TH" b="1" dirty="0" smtClean="0">
                <a:solidFill>
                  <a:schemeClr val="tx1"/>
                </a:solidFill>
              </a:rPr>
              <a:t>พื้นที่ดำเนินการ  สำนักพัฒนามาตรฐานฯ  และสถาบัน/สำนักงานฯ ทั่วประเทศ</a:t>
            </a:r>
            <a:endParaRPr lang="th-TH" b="1" dirty="0">
              <a:solidFill>
                <a:schemeClr val="tx1"/>
              </a:solidFill>
            </a:endParaRPr>
          </a:p>
        </p:txBody>
      </p:sp>
    </p:spTree>
    <p:extLst>
      <p:ext uri="{BB962C8B-B14F-4D97-AF65-F5344CB8AC3E}">
        <p14:creationId xmlns:p14="http://schemas.microsoft.com/office/powerpoint/2010/main" val="27605605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ตัวแทนเนื้อหา 2"/>
          <p:cNvSpPr>
            <a:spLocks noGrp="1"/>
          </p:cNvSpPr>
          <p:nvPr>
            <p:ph idx="1"/>
          </p:nvPr>
        </p:nvSpPr>
        <p:spPr>
          <a:xfrm>
            <a:off x="395536" y="1268760"/>
            <a:ext cx="8424936" cy="3508977"/>
          </a:xfrm>
        </p:spPr>
        <p:txBody>
          <a:bodyPr>
            <a:noAutofit/>
          </a:bodyPr>
          <a:lstStyle/>
          <a:p>
            <a:pPr marL="68580" indent="0">
              <a:buNone/>
            </a:pPr>
            <a:r>
              <a:rPr lang="th-TH" sz="2800" b="1" dirty="0" smtClean="0">
                <a:solidFill>
                  <a:srgbClr val="0070C0"/>
                </a:solidFill>
              </a:rPr>
              <a:t>14. โครงการพัฒนาฝีมือแรงงานนานาชาติเพื่อการพัฒนาความร่วมมือทางเศรษฐกิจ</a:t>
            </a:r>
          </a:p>
          <a:p>
            <a:r>
              <a:rPr lang="th-TH" b="1" dirty="0" smtClean="0">
                <a:solidFill>
                  <a:schemeClr val="tx1"/>
                </a:solidFill>
                <a:latin typeface="TH SarabunPSK" pitchFamily="34" charset="-34"/>
                <a:cs typeface="+mj-cs"/>
              </a:rPr>
              <a:t>กลุ่มเป้าหมาย ได้แก่ </a:t>
            </a:r>
            <a:r>
              <a:rPr lang="th-TH" b="1" dirty="0">
                <a:solidFill>
                  <a:schemeClr val="tx1"/>
                </a:solidFill>
                <a:latin typeface="TH SarabunPSK" pitchFamily="34" charset="-34"/>
                <a:cs typeface="+mj-cs"/>
              </a:rPr>
              <a:t>บุคลากร (การศึกษา ,ภาครัฐ) แรงงาน ผู้ประกอบกิจการ รัฐวิสาหกิจ องค์การระหว่างประเทศในกลุ่มประเทศ</a:t>
            </a:r>
            <a:r>
              <a:rPr lang="th-TH" b="1" dirty="0" smtClean="0">
                <a:solidFill>
                  <a:schemeClr val="tx1"/>
                </a:solidFill>
                <a:latin typeface="TH SarabunPSK" pitchFamily="34" charset="-34"/>
                <a:cs typeface="+mj-cs"/>
              </a:rPr>
              <a:t>เป้าหมายที่</a:t>
            </a:r>
            <a:r>
              <a:rPr lang="th-TH" b="1" dirty="0">
                <a:solidFill>
                  <a:schemeClr val="tx1"/>
                </a:solidFill>
                <a:latin typeface="TH SarabunPSK" pitchFamily="34" charset="-34"/>
                <a:cs typeface="+mj-cs"/>
              </a:rPr>
              <a:t>เกี่ยวข้องกับการค้า การลงทุน ท่องเที่ยว การบริการ </a:t>
            </a:r>
            <a:r>
              <a:rPr lang="th-TH" b="1" dirty="0" err="1">
                <a:solidFill>
                  <a:schemeClr val="tx1"/>
                </a:solidFill>
                <a:latin typeface="TH SarabunPSK" pitchFamily="34" charset="-34"/>
                <a:cs typeface="+mj-cs"/>
              </a:rPr>
              <a:t>โล</a:t>
            </a:r>
            <a:r>
              <a:rPr lang="th-TH" b="1" dirty="0">
                <a:solidFill>
                  <a:schemeClr val="tx1"/>
                </a:solidFill>
                <a:latin typeface="TH SarabunPSK" pitchFamily="34" charset="-34"/>
                <a:cs typeface="+mj-cs"/>
              </a:rPr>
              <a:t>จิ</a:t>
            </a:r>
            <a:r>
              <a:rPr lang="th-TH" b="1" dirty="0" err="1">
                <a:solidFill>
                  <a:schemeClr val="tx1"/>
                </a:solidFill>
                <a:latin typeface="TH SarabunPSK" pitchFamily="34" charset="-34"/>
                <a:cs typeface="+mj-cs"/>
              </a:rPr>
              <a:t>สติกส์</a:t>
            </a:r>
            <a:r>
              <a:rPr lang="th-TH" b="1" dirty="0">
                <a:solidFill>
                  <a:schemeClr val="tx1"/>
                </a:solidFill>
                <a:latin typeface="TH SarabunPSK" pitchFamily="34" charset="-34"/>
                <a:cs typeface="+mj-cs"/>
              </a:rPr>
              <a:t> </a:t>
            </a:r>
            <a:endParaRPr lang="en-US" b="1" dirty="0">
              <a:solidFill>
                <a:schemeClr val="tx1"/>
              </a:solidFill>
              <a:latin typeface="TH SarabunPSK" pitchFamily="34" charset="-34"/>
              <a:cs typeface="+mj-cs"/>
            </a:endParaRPr>
          </a:p>
          <a:p>
            <a:r>
              <a:rPr lang="th-TH" b="1" dirty="0" smtClean="0">
                <a:solidFill>
                  <a:schemeClr val="tx1"/>
                </a:solidFill>
                <a:latin typeface="TH SarabunPSK" pitchFamily="34" charset="-34"/>
                <a:cs typeface="+mj-cs"/>
              </a:rPr>
              <a:t>เป้าหมาย  2,000  คน </a:t>
            </a:r>
          </a:p>
          <a:p>
            <a:r>
              <a:rPr lang="th-TH" b="1" dirty="0" smtClean="0">
                <a:solidFill>
                  <a:schemeClr val="tx1"/>
                </a:solidFill>
                <a:latin typeface="TH SarabunPSK" pitchFamily="34" charset="-34"/>
                <a:cs typeface="+mj-cs"/>
              </a:rPr>
              <a:t>งบประมาณ  20.0000  ล้านบาท</a:t>
            </a:r>
          </a:p>
          <a:p>
            <a:r>
              <a:rPr lang="th-TH" b="1" dirty="0" smtClean="0">
                <a:solidFill>
                  <a:schemeClr val="tx1"/>
                </a:solidFill>
                <a:latin typeface="TH SarabunPSK" pitchFamily="34" charset="-34"/>
                <a:cs typeface="+mj-cs"/>
              </a:rPr>
              <a:t>พื้นที่ดำเนินการ </a:t>
            </a:r>
          </a:p>
          <a:p>
            <a:pPr marL="68580" indent="0">
              <a:buNone/>
            </a:pPr>
            <a:r>
              <a:rPr lang="th-TH" b="1" dirty="0">
                <a:solidFill>
                  <a:schemeClr val="tx1"/>
                </a:solidFill>
                <a:latin typeface="TH SarabunPSK" pitchFamily="34" charset="-34"/>
                <a:cs typeface="+mj-cs"/>
              </a:rPr>
              <a:t> </a:t>
            </a:r>
            <a:r>
              <a:rPr lang="th-TH" b="1" dirty="0" smtClean="0">
                <a:solidFill>
                  <a:schemeClr val="tx1"/>
                </a:solidFill>
                <a:latin typeface="TH SarabunPSK" pitchFamily="34" charset="-34"/>
                <a:cs typeface="+mj-cs"/>
              </a:rPr>
              <a:t>     1</a:t>
            </a:r>
            <a:r>
              <a:rPr lang="th-TH" b="1" dirty="0">
                <a:solidFill>
                  <a:schemeClr val="tx1"/>
                </a:solidFill>
                <a:latin typeface="TH SarabunPSK" pitchFamily="34" charset="-34"/>
                <a:cs typeface="+mj-cs"/>
              </a:rPr>
              <a:t>.</a:t>
            </a:r>
            <a:r>
              <a:rPr lang="th-TH" dirty="0">
                <a:solidFill>
                  <a:schemeClr val="tx1"/>
                </a:solidFill>
                <a:latin typeface="TH SarabunPSK" pitchFamily="34" charset="-34"/>
                <a:cs typeface="+mj-cs"/>
              </a:rPr>
              <a:t> </a:t>
            </a:r>
            <a:r>
              <a:rPr lang="th-TH" b="1" dirty="0" smtClean="0">
                <a:solidFill>
                  <a:schemeClr val="tx1"/>
                </a:solidFill>
                <a:latin typeface="TH SarabunPSK" pitchFamily="34" charset="-34"/>
                <a:cs typeface="+mj-cs"/>
              </a:rPr>
              <a:t>สถาบัน</a:t>
            </a:r>
            <a:r>
              <a:rPr lang="th-TH" b="1" dirty="0">
                <a:solidFill>
                  <a:schemeClr val="tx1"/>
                </a:solidFill>
                <a:latin typeface="TH SarabunPSK" pitchFamily="34" charset="-34"/>
                <a:cs typeface="+mj-cs"/>
              </a:rPr>
              <a:t>พัฒนาฝีมือแรงงานนานาชาติ สถาบันพัฒนาฝีมือแรงงาน /สำนักงานพัฒนาฝีมือแรงงานที่อยู่บริเวณตะเข็บชายแดน/ส่วนราชการ</a:t>
            </a:r>
            <a:endParaRPr lang="en-US" b="1" dirty="0">
              <a:solidFill>
                <a:schemeClr val="tx1"/>
              </a:solidFill>
              <a:latin typeface="TH SarabunPSK" pitchFamily="34" charset="-34"/>
              <a:cs typeface="+mj-cs"/>
            </a:endParaRPr>
          </a:p>
          <a:p>
            <a:pPr marL="68580" indent="0">
              <a:buNone/>
            </a:pPr>
            <a:r>
              <a:rPr lang="th-TH" b="1" dirty="0" smtClean="0">
                <a:solidFill>
                  <a:schemeClr val="tx1"/>
                </a:solidFill>
                <a:latin typeface="TH SarabunPSK" pitchFamily="34" charset="-34"/>
                <a:cs typeface="+mj-cs"/>
              </a:rPr>
              <a:t>      2. สถาบันการศึกษา</a:t>
            </a:r>
            <a:r>
              <a:rPr lang="th-TH" b="1" dirty="0">
                <a:solidFill>
                  <a:schemeClr val="tx1"/>
                </a:solidFill>
                <a:latin typeface="TH SarabunPSK" pitchFamily="34" charset="-34"/>
                <a:cs typeface="+mj-cs"/>
              </a:rPr>
              <a:t>/องค์การมหาชน/รัฐวิสาหกิจ/สถานที่เอกชน ตามแนวระเบียง </a:t>
            </a:r>
            <a:r>
              <a:rPr lang="en-US" b="1" dirty="0">
                <a:solidFill>
                  <a:schemeClr val="tx1"/>
                </a:solidFill>
                <a:latin typeface="TH SarabunPSK" pitchFamily="34" charset="-34"/>
                <a:cs typeface="+mj-cs"/>
              </a:rPr>
              <a:t>NSEC, EWEC, SEC </a:t>
            </a:r>
          </a:p>
          <a:p>
            <a:pPr marL="68580" indent="0">
              <a:buNone/>
            </a:pPr>
            <a:r>
              <a:rPr lang="th-TH" b="1" dirty="0" smtClean="0">
                <a:solidFill>
                  <a:schemeClr val="tx1"/>
                </a:solidFill>
                <a:latin typeface="TH SarabunPSK" pitchFamily="34" charset="-34"/>
                <a:cs typeface="+mj-cs"/>
              </a:rPr>
              <a:t>      3. ภายในประเทศ</a:t>
            </a:r>
            <a:r>
              <a:rPr lang="th-TH" b="1" dirty="0">
                <a:solidFill>
                  <a:schemeClr val="tx1"/>
                </a:solidFill>
                <a:latin typeface="TH SarabunPSK" pitchFamily="34" charset="-34"/>
                <a:cs typeface="+mj-cs"/>
              </a:rPr>
              <a:t>สมาชิก </a:t>
            </a:r>
            <a:r>
              <a:rPr lang="en-US" b="1" dirty="0">
                <a:solidFill>
                  <a:schemeClr val="tx1"/>
                </a:solidFill>
                <a:latin typeface="TH SarabunPSK" pitchFamily="34" charset="-34"/>
                <a:cs typeface="+mj-cs"/>
              </a:rPr>
              <a:t>GMS, IMT-GT </a:t>
            </a:r>
            <a:r>
              <a:rPr lang="th-TH" b="1" dirty="0">
                <a:solidFill>
                  <a:schemeClr val="tx1"/>
                </a:solidFill>
                <a:latin typeface="TH SarabunPSK" pitchFamily="34" charset="-34"/>
                <a:cs typeface="+mj-cs"/>
              </a:rPr>
              <a:t>ที่ตั้งอยู่เขตพื้นที่แนวระเบียงเศรษฐกิจ </a:t>
            </a:r>
            <a:r>
              <a:rPr lang="en-US" b="1" dirty="0">
                <a:solidFill>
                  <a:schemeClr val="tx1"/>
                </a:solidFill>
                <a:latin typeface="TH SarabunPSK" pitchFamily="34" charset="-34"/>
                <a:cs typeface="+mj-cs"/>
              </a:rPr>
              <a:t>NSEC, EWEC, SEC</a:t>
            </a:r>
            <a:r>
              <a:rPr lang="th-TH" b="1" dirty="0">
                <a:solidFill>
                  <a:schemeClr val="tx1"/>
                </a:solidFill>
                <a:latin typeface="TH SarabunPSK" pitchFamily="34" charset="-34"/>
                <a:cs typeface="+mj-cs"/>
              </a:rPr>
              <a:t> </a:t>
            </a:r>
            <a:endParaRPr lang="en-US" b="1" dirty="0">
              <a:solidFill>
                <a:schemeClr val="tx1"/>
              </a:solidFill>
              <a:latin typeface="TH SarabunPSK" pitchFamily="34" charset="-34"/>
              <a:cs typeface="+mj-cs"/>
            </a:endParaRPr>
          </a:p>
          <a:p>
            <a:pPr marL="68580" indent="0">
              <a:buNone/>
            </a:pPr>
            <a:r>
              <a:rPr lang="th-TH" b="1" dirty="0" smtClean="0"/>
              <a:t>                      </a:t>
            </a:r>
            <a:endParaRPr lang="th-TH" b="1" dirty="0"/>
          </a:p>
        </p:txBody>
      </p:sp>
      <p:sp>
        <p:nvSpPr>
          <p:cNvPr id="4" name="สี่เหลี่ยมผืนผ้า 3"/>
          <p:cNvSpPr/>
          <p:nvPr/>
        </p:nvSpPr>
        <p:spPr>
          <a:xfrm>
            <a:off x="4644008" y="0"/>
            <a:ext cx="3582144" cy="646331"/>
          </a:xfrm>
          <a:prstGeom prst="rect">
            <a:avLst/>
          </a:prstGeom>
        </p:spPr>
        <p:txBody>
          <a:bodyPr wrap="square">
            <a:spAutoFit/>
          </a:bodyPr>
          <a:lstStyle/>
          <a:p>
            <a:pPr algn="ctr"/>
            <a:r>
              <a:rPr lang="th-TH" sz="3600" b="1" dirty="0">
                <a:solidFill>
                  <a:schemeClr val="bg1"/>
                </a:solidFill>
              </a:rPr>
              <a:t>แผนงาน</a:t>
            </a:r>
            <a:r>
              <a:rPr lang="th-TH" sz="3600" b="1" dirty="0" smtClean="0">
                <a:solidFill>
                  <a:schemeClr val="bg1"/>
                </a:solidFill>
              </a:rPr>
              <a:t>ยุทธศาสตร์</a:t>
            </a:r>
            <a:endParaRPr lang="th-TH" sz="3600" dirty="0">
              <a:solidFill>
                <a:schemeClr val="bg1"/>
              </a:solidFill>
            </a:endParaRPr>
          </a:p>
        </p:txBody>
      </p:sp>
      <p:sp>
        <p:nvSpPr>
          <p:cNvPr id="2" name="สี่เหลี่ยมผืนผ้า 1"/>
          <p:cNvSpPr/>
          <p:nvPr/>
        </p:nvSpPr>
        <p:spPr>
          <a:xfrm>
            <a:off x="539552" y="620313"/>
            <a:ext cx="4790094" cy="707886"/>
          </a:xfrm>
          <a:prstGeom prst="rect">
            <a:avLst/>
          </a:prstGeom>
        </p:spPr>
        <p:txBody>
          <a:bodyPr wrap="none">
            <a:spAutoFit/>
          </a:bodyPr>
          <a:lstStyle/>
          <a:p>
            <a:pPr algn="ctr"/>
            <a:r>
              <a:rPr lang="th-TH" sz="4000" b="1" dirty="0">
                <a:solidFill>
                  <a:schemeClr val="accent1">
                    <a:lumMod val="50000"/>
                  </a:schemeClr>
                </a:solidFill>
              </a:rPr>
              <a:t>ส่งเสริมความสัมพันธ์ระหว่างประเทศ</a:t>
            </a:r>
            <a:endParaRPr lang="th-TH" sz="4000" dirty="0">
              <a:solidFill>
                <a:schemeClr val="accent1">
                  <a:lumMod val="50000"/>
                </a:schemeClr>
              </a:solidFill>
            </a:endParaRPr>
          </a:p>
        </p:txBody>
      </p:sp>
    </p:spTree>
    <p:extLst>
      <p:ext uri="{BB962C8B-B14F-4D97-AF65-F5344CB8AC3E}">
        <p14:creationId xmlns:p14="http://schemas.microsoft.com/office/powerpoint/2010/main" val="32439230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ตัวแทนเนื้อหา 2"/>
          <p:cNvSpPr>
            <a:spLocks noGrp="1"/>
          </p:cNvSpPr>
          <p:nvPr>
            <p:ph idx="1"/>
          </p:nvPr>
        </p:nvSpPr>
        <p:spPr>
          <a:xfrm>
            <a:off x="395536" y="764704"/>
            <a:ext cx="8352928" cy="3508977"/>
          </a:xfrm>
        </p:spPr>
        <p:txBody>
          <a:bodyPr>
            <a:noAutofit/>
          </a:bodyPr>
          <a:lstStyle/>
          <a:p>
            <a:pPr marL="68580" indent="0">
              <a:buNone/>
            </a:pPr>
            <a:r>
              <a:rPr lang="th-TH" b="1" dirty="0" smtClean="0">
                <a:solidFill>
                  <a:srgbClr val="0070C0"/>
                </a:solidFill>
              </a:rPr>
              <a:t> 15. </a:t>
            </a:r>
            <a:r>
              <a:rPr lang="th-TH" sz="2800" b="1" dirty="0" smtClean="0">
                <a:solidFill>
                  <a:srgbClr val="0070C0"/>
                </a:solidFill>
              </a:rPr>
              <a:t>ผลผลิต พัฒนา/ขับเคลื่อนความร่วมมือเครือข่ายและส่งเสริมการพัฒนาฝีมือแรงงาน</a:t>
            </a:r>
          </a:p>
          <a:p>
            <a:r>
              <a:rPr lang="th-TH" b="1" dirty="0" smtClean="0">
                <a:solidFill>
                  <a:schemeClr val="tx1"/>
                </a:solidFill>
              </a:rPr>
              <a:t>เป้าหมาย    3,700,210 คน     </a:t>
            </a:r>
          </a:p>
          <a:p>
            <a:pPr>
              <a:spcBef>
                <a:spcPts val="0"/>
              </a:spcBef>
            </a:pPr>
            <a:r>
              <a:rPr lang="th-TH" b="1" dirty="0" smtClean="0">
                <a:solidFill>
                  <a:schemeClr val="tx1"/>
                </a:solidFill>
              </a:rPr>
              <a:t>งบประมาณ  301.0180 ล้านบาท</a:t>
            </a:r>
          </a:p>
          <a:p>
            <a:pPr>
              <a:spcBef>
                <a:spcPts val="0"/>
              </a:spcBef>
            </a:pPr>
            <a:endParaRPr lang="th-TH" b="1" dirty="0">
              <a:solidFill>
                <a:schemeClr val="tx1"/>
              </a:solidFill>
            </a:endParaRPr>
          </a:p>
          <a:p>
            <a:pPr>
              <a:spcBef>
                <a:spcPts val="0"/>
              </a:spcBef>
            </a:pPr>
            <a:endParaRPr lang="th-TH" b="1" dirty="0" smtClean="0">
              <a:solidFill>
                <a:schemeClr val="tx1"/>
              </a:solidFill>
            </a:endParaRPr>
          </a:p>
          <a:p>
            <a:pPr>
              <a:spcBef>
                <a:spcPts val="0"/>
              </a:spcBef>
            </a:pPr>
            <a:endParaRPr lang="th-TH" b="1" dirty="0">
              <a:solidFill>
                <a:schemeClr val="tx1"/>
              </a:solidFill>
            </a:endParaRPr>
          </a:p>
          <a:p>
            <a:pPr>
              <a:spcBef>
                <a:spcPts val="0"/>
              </a:spcBef>
            </a:pPr>
            <a:endParaRPr lang="th-TH" b="1" dirty="0" smtClean="0">
              <a:solidFill>
                <a:schemeClr val="tx1"/>
              </a:solidFill>
            </a:endParaRPr>
          </a:p>
          <a:p>
            <a:pPr>
              <a:spcBef>
                <a:spcPts val="0"/>
              </a:spcBef>
            </a:pPr>
            <a:endParaRPr lang="th-TH" b="1" dirty="0">
              <a:solidFill>
                <a:schemeClr val="tx1"/>
              </a:solidFill>
            </a:endParaRPr>
          </a:p>
          <a:p>
            <a:pPr>
              <a:spcBef>
                <a:spcPts val="0"/>
              </a:spcBef>
            </a:pPr>
            <a:endParaRPr lang="th-TH" b="1" dirty="0" smtClean="0">
              <a:solidFill>
                <a:schemeClr val="tx1"/>
              </a:solidFill>
            </a:endParaRPr>
          </a:p>
          <a:p>
            <a:pPr>
              <a:spcBef>
                <a:spcPts val="0"/>
              </a:spcBef>
            </a:pPr>
            <a:endParaRPr lang="th-TH" b="1" dirty="0" smtClean="0">
              <a:solidFill>
                <a:schemeClr val="tx1"/>
              </a:solidFill>
            </a:endParaRPr>
          </a:p>
          <a:p>
            <a:r>
              <a:rPr lang="th-TH" b="1" dirty="0">
                <a:solidFill>
                  <a:schemeClr val="tx1"/>
                </a:solidFill>
              </a:rPr>
              <a:t>พื้นที่ดำเนินการ สำนักพัฒนามาตรฐานและทดสอบฝีมือแรงงาน  สำนักพัฒนาผู้ฝึกและเทคโนโลยีการฝึก</a:t>
            </a:r>
          </a:p>
          <a:p>
            <a:pPr marL="68580" indent="0">
              <a:buNone/>
            </a:pPr>
            <a:r>
              <a:rPr lang="th-TH" b="1" dirty="0">
                <a:solidFill>
                  <a:schemeClr val="tx1"/>
                </a:solidFill>
              </a:rPr>
              <a:t>กองแผนงานและสารสนเทศ กองส่งเสริมการพัฒนาฝีมือแรงงาน กองพัฒนาศักยภาพแรงงานและผู้ประกอบกิจการ </a:t>
            </a:r>
            <a:r>
              <a:rPr lang="th-TH" b="1" dirty="0" smtClean="0">
                <a:solidFill>
                  <a:schemeClr val="tx1"/>
                </a:solidFill>
              </a:rPr>
              <a:t>และสถาบัน</a:t>
            </a:r>
            <a:r>
              <a:rPr lang="th-TH" b="1" dirty="0">
                <a:solidFill>
                  <a:schemeClr val="tx1"/>
                </a:solidFill>
              </a:rPr>
              <a:t>ฯ/สำนักงานฯ</a:t>
            </a:r>
          </a:p>
          <a:p>
            <a:pPr>
              <a:spcBef>
                <a:spcPts val="0"/>
              </a:spcBef>
            </a:pPr>
            <a:endParaRPr lang="th-TH" b="1" dirty="0" smtClean="0">
              <a:solidFill>
                <a:schemeClr val="tx1"/>
              </a:solidFill>
            </a:endParaRPr>
          </a:p>
          <a:p>
            <a:pPr>
              <a:spcBef>
                <a:spcPts val="0"/>
              </a:spcBef>
            </a:pPr>
            <a:endParaRPr lang="th-TH" sz="800" b="1" dirty="0" smtClean="0">
              <a:solidFill>
                <a:schemeClr val="tx1"/>
              </a:solidFill>
            </a:endParaRPr>
          </a:p>
        </p:txBody>
      </p:sp>
      <p:graphicFrame>
        <p:nvGraphicFramePr>
          <p:cNvPr id="5" name="ตาราง 4"/>
          <p:cNvGraphicFramePr>
            <a:graphicFrameLocks noGrp="1"/>
          </p:cNvGraphicFramePr>
          <p:nvPr>
            <p:extLst>
              <p:ext uri="{D42A27DB-BD31-4B8C-83A1-F6EECF244321}">
                <p14:modId xmlns:p14="http://schemas.microsoft.com/office/powerpoint/2010/main" val="2612915252"/>
              </p:ext>
            </p:extLst>
          </p:nvPr>
        </p:nvGraphicFramePr>
        <p:xfrm>
          <a:off x="683568" y="2132856"/>
          <a:ext cx="7848873" cy="2377440"/>
        </p:xfrm>
        <a:graphic>
          <a:graphicData uri="http://schemas.openxmlformats.org/drawingml/2006/table">
            <a:tbl>
              <a:tblPr firstRow="1" bandRow="1">
                <a:tableStyleId>{5C22544A-7EE6-4342-B048-85BDC9FD1C3A}</a:tableStyleId>
              </a:tblPr>
              <a:tblGrid>
                <a:gridCol w="4162958"/>
                <a:gridCol w="1656184"/>
                <a:gridCol w="2029731"/>
              </a:tblGrid>
              <a:tr h="370840">
                <a:tc>
                  <a:txBody>
                    <a:bodyPr/>
                    <a:lstStyle/>
                    <a:p>
                      <a:pPr algn="ctr"/>
                      <a:r>
                        <a:rPr lang="th-TH" sz="2000" b="1" dirty="0" smtClean="0">
                          <a:solidFill>
                            <a:schemeClr val="tx1"/>
                          </a:solidFill>
                        </a:rPr>
                        <a:t>กิจกรรม</a:t>
                      </a:r>
                      <a:endParaRPr lang="th-TH" sz="2000" b="1" dirty="0">
                        <a:solidFill>
                          <a:schemeClr val="tx1"/>
                        </a:solidFill>
                      </a:endParaRPr>
                    </a:p>
                  </a:txBody>
                  <a:tcPr/>
                </a:tc>
                <a:tc>
                  <a:txBody>
                    <a:bodyPr/>
                    <a:lstStyle/>
                    <a:p>
                      <a:pPr algn="ctr"/>
                      <a:r>
                        <a:rPr lang="th-TH" sz="2000" b="1" dirty="0" smtClean="0">
                          <a:solidFill>
                            <a:schemeClr val="tx1"/>
                          </a:solidFill>
                        </a:rPr>
                        <a:t>เป้าหมาย (คน)</a:t>
                      </a:r>
                      <a:endParaRPr lang="th-TH" sz="2000" b="1" dirty="0">
                        <a:solidFill>
                          <a:schemeClr val="tx1"/>
                        </a:solidFill>
                      </a:endParaRPr>
                    </a:p>
                  </a:txBody>
                  <a:tcPr/>
                </a:tc>
                <a:tc>
                  <a:txBody>
                    <a:bodyPr/>
                    <a:lstStyle/>
                    <a:p>
                      <a:pPr algn="ctr"/>
                      <a:r>
                        <a:rPr lang="th-TH" sz="2000" b="1" dirty="0" smtClean="0">
                          <a:solidFill>
                            <a:schemeClr val="tx1"/>
                          </a:solidFill>
                        </a:rPr>
                        <a:t>งบประมาณ (ล้านบาท)</a:t>
                      </a:r>
                      <a:endParaRPr lang="th-TH" sz="2000" b="1" dirty="0">
                        <a:solidFill>
                          <a:schemeClr val="tx1"/>
                        </a:solidFill>
                      </a:endParaRPr>
                    </a:p>
                  </a:txBody>
                  <a:tcPr/>
                </a:tc>
              </a:tr>
              <a:tr h="370840">
                <a:tc>
                  <a:txBody>
                    <a:bodyPr/>
                    <a:lstStyle/>
                    <a:p>
                      <a:pPr algn="l"/>
                      <a:r>
                        <a:rPr lang="th-TH" sz="2000" b="1" dirty="0" smtClean="0"/>
                        <a:t>จัดทำหลักเกณฑ์พัฒนาระบบฯ</a:t>
                      </a:r>
                      <a:endParaRPr lang="th-TH" sz="2000" b="1" dirty="0"/>
                    </a:p>
                  </a:txBody>
                  <a:tcPr/>
                </a:tc>
                <a:tc>
                  <a:txBody>
                    <a:bodyPr/>
                    <a:lstStyle/>
                    <a:p>
                      <a:pPr algn="ctr"/>
                      <a:r>
                        <a:rPr lang="th-TH" sz="2000" b="1" dirty="0" smtClean="0"/>
                        <a:t>สาขา</a:t>
                      </a:r>
                      <a:endParaRPr lang="th-TH" sz="2000" b="1" dirty="0"/>
                    </a:p>
                  </a:txBody>
                  <a:tcPr/>
                </a:tc>
                <a:tc>
                  <a:txBody>
                    <a:bodyPr/>
                    <a:lstStyle/>
                    <a:p>
                      <a:pPr algn="ctr"/>
                      <a:r>
                        <a:rPr lang="th-TH" sz="2000" b="1" dirty="0" smtClean="0"/>
                        <a:t>38.0114</a:t>
                      </a:r>
                      <a:endParaRPr lang="th-TH" sz="2000" b="1" dirty="0"/>
                    </a:p>
                  </a:txBody>
                  <a:tcPr/>
                </a:tc>
              </a:tr>
              <a:tr h="370840">
                <a:tc>
                  <a:txBody>
                    <a:bodyPr/>
                    <a:lstStyle/>
                    <a:p>
                      <a:pPr algn="l"/>
                      <a:r>
                        <a:rPr lang="th-TH" sz="2000" b="1" dirty="0" smtClean="0"/>
                        <a:t>พัฒนาระบบการฝึกอบรมฝีมือแรงงาน</a:t>
                      </a:r>
                      <a:endParaRPr lang="th-TH" sz="2000" b="1" dirty="0"/>
                    </a:p>
                  </a:txBody>
                  <a:tcPr/>
                </a:tc>
                <a:tc>
                  <a:txBody>
                    <a:bodyPr/>
                    <a:lstStyle/>
                    <a:p>
                      <a:pPr algn="ctr"/>
                      <a:r>
                        <a:rPr lang="th-TH" sz="2000" b="1" dirty="0" smtClean="0"/>
                        <a:t>หลักสูตร</a:t>
                      </a:r>
                      <a:endParaRPr lang="th-TH" sz="2000" b="1" dirty="0"/>
                    </a:p>
                  </a:txBody>
                  <a:tcPr/>
                </a:tc>
                <a:tc>
                  <a:txBody>
                    <a:bodyPr/>
                    <a:lstStyle/>
                    <a:p>
                      <a:pPr algn="ctr"/>
                      <a:r>
                        <a:rPr lang="th-TH" sz="2000" b="1" dirty="0" smtClean="0"/>
                        <a:t>28.6057</a:t>
                      </a:r>
                      <a:endParaRPr lang="th-TH" sz="2000" b="1" dirty="0"/>
                    </a:p>
                  </a:txBody>
                  <a:tcPr/>
                </a:tc>
              </a:tr>
              <a:tr h="370840">
                <a:tc>
                  <a:txBody>
                    <a:bodyPr/>
                    <a:lstStyle/>
                    <a:p>
                      <a:pPr algn="l"/>
                      <a:r>
                        <a:rPr lang="th-TH" sz="2000" b="1" dirty="0" smtClean="0"/>
                        <a:t>ส่งเสริม </a:t>
                      </a:r>
                      <a:r>
                        <a:rPr lang="th-TH" sz="2000" b="1" dirty="0" err="1" smtClean="0"/>
                        <a:t>สปก</a:t>
                      </a:r>
                      <a:r>
                        <a:rPr lang="th-TH" sz="2000" b="1" dirty="0" smtClean="0"/>
                        <a:t>.</a:t>
                      </a:r>
                      <a:r>
                        <a:rPr lang="th-TH" sz="2000" b="1" baseline="0" dirty="0" smtClean="0"/>
                        <a:t> ตาม พ.ร.บ.ส่งเสริมฯ </a:t>
                      </a:r>
                      <a:endParaRPr lang="th-TH" sz="2000" b="1" dirty="0"/>
                    </a:p>
                  </a:txBody>
                  <a:tcPr/>
                </a:tc>
                <a:tc>
                  <a:txBody>
                    <a:bodyPr/>
                    <a:lstStyle/>
                    <a:p>
                      <a:pPr algn="ctr"/>
                      <a:r>
                        <a:rPr lang="th-TH" sz="2000" b="1" dirty="0" smtClean="0"/>
                        <a:t>3,700,000</a:t>
                      </a:r>
                      <a:endParaRPr lang="th-TH" sz="2000" b="1" dirty="0"/>
                    </a:p>
                  </a:txBody>
                  <a:tcPr/>
                </a:tc>
                <a:tc>
                  <a:txBody>
                    <a:bodyPr/>
                    <a:lstStyle/>
                    <a:p>
                      <a:pPr algn="ctr"/>
                      <a:r>
                        <a:rPr lang="th-TH" sz="2000" b="1" dirty="0" smtClean="0"/>
                        <a:t>223.1402</a:t>
                      </a:r>
                      <a:endParaRPr lang="th-TH" sz="2000" b="1" dirty="0"/>
                    </a:p>
                  </a:txBody>
                  <a:tcPr/>
                </a:tc>
              </a:tr>
              <a:tr h="370840">
                <a:tc>
                  <a:txBody>
                    <a:bodyPr/>
                    <a:lstStyle/>
                    <a:p>
                      <a:pPr algn="l"/>
                      <a:r>
                        <a:rPr lang="th-TH" sz="2000" b="1" dirty="0" smtClean="0"/>
                        <a:t>ขับเคลื่อนการพัฒนาแนวทางและการดำเนินงานของ</a:t>
                      </a:r>
                      <a:r>
                        <a:rPr lang="th-TH" sz="2000" b="1" baseline="0" dirty="0" smtClean="0"/>
                        <a:t> </a:t>
                      </a:r>
                      <a:r>
                        <a:rPr lang="th-TH" sz="2000" b="1" baseline="0" dirty="0" err="1" smtClean="0"/>
                        <a:t>กพร</a:t>
                      </a:r>
                      <a:r>
                        <a:rPr lang="th-TH" sz="2000" b="1" baseline="0" dirty="0" smtClean="0"/>
                        <a:t>. </a:t>
                      </a:r>
                      <a:r>
                        <a:rPr lang="th-TH" sz="2000" b="1" baseline="0" dirty="0" err="1" smtClean="0"/>
                        <a:t>ปช</a:t>
                      </a:r>
                      <a:r>
                        <a:rPr lang="th-TH" sz="2000" b="1" baseline="0" dirty="0" smtClean="0"/>
                        <a:t>.</a:t>
                      </a:r>
                      <a:endParaRPr lang="th-TH" sz="2000" b="1" dirty="0"/>
                    </a:p>
                  </a:txBody>
                  <a:tcPr/>
                </a:tc>
                <a:tc>
                  <a:txBody>
                    <a:bodyPr/>
                    <a:lstStyle/>
                    <a:p>
                      <a:pPr algn="ctr"/>
                      <a:r>
                        <a:rPr lang="th-TH" sz="2000" b="1" dirty="0" smtClean="0"/>
                        <a:t>77 แห่ง</a:t>
                      </a:r>
                      <a:endParaRPr lang="th-TH" sz="2000" b="1" dirty="0"/>
                    </a:p>
                  </a:txBody>
                  <a:tcPr/>
                </a:tc>
                <a:tc>
                  <a:txBody>
                    <a:bodyPr/>
                    <a:lstStyle/>
                    <a:p>
                      <a:pPr algn="ctr"/>
                      <a:r>
                        <a:rPr lang="th-TH" sz="2000" b="1" dirty="0" smtClean="0"/>
                        <a:t>8.5407</a:t>
                      </a:r>
                      <a:endParaRPr lang="th-TH" sz="2000" b="1" dirty="0"/>
                    </a:p>
                  </a:txBody>
                  <a:tcPr/>
                </a:tc>
              </a:tr>
              <a:tr h="370840">
                <a:tc>
                  <a:txBody>
                    <a:bodyPr/>
                    <a:lstStyle/>
                    <a:p>
                      <a:pPr algn="l"/>
                      <a:r>
                        <a:rPr lang="th-TH" sz="2000" b="1" dirty="0" smtClean="0"/>
                        <a:t>พัฒนาช่างช่วยคนพิการร่วมกับมูลนิธิขาเทียม</a:t>
                      </a:r>
                      <a:endParaRPr lang="th-TH" sz="2000" b="1" dirty="0"/>
                    </a:p>
                  </a:txBody>
                  <a:tcPr/>
                </a:tc>
                <a:tc>
                  <a:txBody>
                    <a:bodyPr/>
                    <a:lstStyle/>
                    <a:p>
                      <a:pPr algn="ctr"/>
                      <a:r>
                        <a:rPr lang="th-TH" sz="2000" b="1" dirty="0" smtClean="0"/>
                        <a:t>210</a:t>
                      </a:r>
                      <a:endParaRPr lang="th-TH" sz="2000" b="1" dirty="0"/>
                    </a:p>
                  </a:txBody>
                  <a:tcPr/>
                </a:tc>
                <a:tc>
                  <a:txBody>
                    <a:bodyPr/>
                    <a:lstStyle/>
                    <a:p>
                      <a:pPr algn="ctr"/>
                      <a:r>
                        <a:rPr lang="th-TH" sz="2000" b="1" dirty="0" smtClean="0"/>
                        <a:t>2.7200</a:t>
                      </a:r>
                      <a:endParaRPr lang="th-TH" sz="2000" b="1" dirty="0"/>
                    </a:p>
                  </a:txBody>
                  <a:tcPr/>
                </a:tc>
              </a:tr>
            </a:tbl>
          </a:graphicData>
        </a:graphic>
      </p:graphicFrame>
      <p:sp>
        <p:nvSpPr>
          <p:cNvPr id="4" name="สี่เหลี่ยมผืนผ้า 3"/>
          <p:cNvSpPr/>
          <p:nvPr/>
        </p:nvSpPr>
        <p:spPr>
          <a:xfrm>
            <a:off x="5364088" y="0"/>
            <a:ext cx="2060179" cy="646331"/>
          </a:xfrm>
          <a:prstGeom prst="rect">
            <a:avLst/>
          </a:prstGeom>
        </p:spPr>
        <p:txBody>
          <a:bodyPr wrap="none">
            <a:spAutoFit/>
          </a:bodyPr>
          <a:lstStyle/>
          <a:p>
            <a:r>
              <a:rPr lang="th-TH" sz="3600" b="1" dirty="0">
                <a:solidFill>
                  <a:schemeClr val="bg1"/>
                </a:solidFill>
              </a:rPr>
              <a:t>แผนงานพื้นฐาน</a:t>
            </a:r>
            <a:endParaRPr lang="th-TH" sz="3600" dirty="0">
              <a:solidFill>
                <a:schemeClr val="bg1"/>
              </a:solidFill>
            </a:endParaRPr>
          </a:p>
        </p:txBody>
      </p:sp>
    </p:spTree>
    <p:extLst>
      <p:ext uri="{BB962C8B-B14F-4D97-AF65-F5344CB8AC3E}">
        <p14:creationId xmlns:p14="http://schemas.microsoft.com/office/powerpoint/2010/main" val="41864439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ctrTitle"/>
          </p:nvPr>
        </p:nvSpPr>
        <p:spPr>
          <a:xfrm>
            <a:off x="179512" y="2213077"/>
            <a:ext cx="4154860" cy="2016224"/>
          </a:xfrm>
        </p:spPr>
        <p:txBody>
          <a:bodyPr>
            <a:noAutofit/>
          </a:bodyPr>
          <a:lstStyle/>
          <a:p>
            <a:pPr algn="ctr"/>
            <a:r>
              <a:rPr lang="th-TH" sz="4800" b="1" dirty="0">
                <a:solidFill>
                  <a:schemeClr val="tx1"/>
                </a:solidFill>
              </a:rPr>
              <a:t>เปรียบเทียบและ</a:t>
            </a:r>
            <a:r>
              <a:rPr lang="th-TH" sz="4800" b="1" dirty="0" smtClean="0">
                <a:solidFill>
                  <a:schemeClr val="tx1"/>
                </a:solidFill>
              </a:rPr>
              <a:t>เชื่อมโยง</a:t>
            </a:r>
            <a:br>
              <a:rPr lang="th-TH" sz="4800" b="1" dirty="0" smtClean="0">
                <a:solidFill>
                  <a:schemeClr val="tx1"/>
                </a:solidFill>
              </a:rPr>
            </a:br>
            <a:r>
              <a:rPr lang="th-TH" sz="4800" b="1" dirty="0" smtClean="0">
                <a:solidFill>
                  <a:schemeClr val="tx1"/>
                </a:solidFill>
              </a:rPr>
              <a:t>โครงการ </a:t>
            </a:r>
            <a:r>
              <a:rPr lang="th-TH" sz="4800" b="1" dirty="0">
                <a:solidFill>
                  <a:schemeClr val="tx1"/>
                </a:solidFill>
              </a:rPr>
              <a:t>ปี 2562 </a:t>
            </a:r>
            <a:r>
              <a:rPr lang="th-TH" sz="4800" b="1" dirty="0" smtClean="0">
                <a:solidFill>
                  <a:schemeClr val="tx1"/>
                </a:solidFill>
              </a:rPr>
              <a:t> </a:t>
            </a:r>
            <a:br>
              <a:rPr lang="th-TH" sz="4800" b="1" dirty="0" smtClean="0">
                <a:solidFill>
                  <a:schemeClr val="tx1"/>
                </a:solidFill>
              </a:rPr>
            </a:br>
            <a:r>
              <a:rPr lang="th-TH" sz="4800" b="1" dirty="0" smtClean="0">
                <a:solidFill>
                  <a:schemeClr val="tx1"/>
                </a:solidFill>
              </a:rPr>
              <a:t>งบ 62 พลางก่อน </a:t>
            </a:r>
            <a:br>
              <a:rPr lang="th-TH" sz="4800" b="1" dirty="0" smtClean="0">
                <a:solidFill>
                  <a:schemeClr val="tx1"/>
                </a:solidFill>
              </a:rPr>
            </a:br>
            <a:r>
              <a:rPr lang="th-TH" sz="4800" b="1" dirty="0" smtClean="0">
                <a:solidFill>
                  <a:schemeClr val="tx1"/>
                </a:solidFill>
              </a:rPr>
              <a:t>และโครงการ</a:t>
            </a:r>
            <a:r>
              <a:rPr lang="th-TH" sz="4800" b="1" dirty="0">
                <a:solidFill>
                  <a:schemeClr val="tx1"/>
                </a:solidFill>
              </a:rPr>
              <a:t>ปี </a:t>
            </a:r>
            <a:r>
              <a:rPr lang="th-TH" sz="4800" b="1" dirty="0" smtClean="0">
                <a:solidFill>
                  <a:schemeClr val="tx1"/>
                </a:solidFill>
              </a:rPr>
              <a:t>2563</a:t>
            </a:r>
            <a:endParaRPr lang="th-TH" sz="4800" dirty="0">
              <a:solidFill>
                <a:schemeClr val="tx1"/>
              </a:solidFill>
            </a:endParaRPr>
          </a:p>
        </p:txBody>
      </p:sp>
      <p:pic>
        <p:nvPicPr>
          <p:cNvPr id="1026" name="Picture 2" descr="C:\Users\DSD_19458\Desktop\E3F946857190420EAEBBC1B1BBA6248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6664" y="2708920"/>
            <a:ext cx="3419020" cy="30243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48218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1043608" y="836712"/>
            <a:ext cx="7024744" cy="1143000"/>
          </a:xfrm>
        </p:spPr>
        <p:txBody>
          <a:bodyPr>
            <a:normAutofit fontScale="90000"/>
          </a:bodyPr>
          <a:lstStyle/>
          <a:p>
            <a:pPr algn="ctr"/>
            <a:r>
              <a:rPr lang="th-TH" b="1" dirty="0" smtClean="0">
                <a:solidFill>
                  <a:schemeClr val="accent1">
                    <a:lumMod val="50000"/>
                  </a:schemeClr>
                </a:solidFill>
              </a:rPr>
              <a:t>เป้าหมายการพัฒนาฝีมือแรงงาน ปีงบประมาณ พ.ศ. 2563</a:t>
            </a:r>
            <a:br>
              <a:rPr lang="th-TH" b="1" dirty="0" smtClean="0">
                <a:solidFill>
                  <a:schemeClr val="accent1">
                    <a:lumMod val="50000"/>
                  </a:schemeClr>
                </a:solidFill>
              </a:rPr>
            </a:br>
            <a:r>
              <a:rPr lang="th-TH" b="1" dirty="0" smtClean="0">
                <a:solidFill>
                  <a:schemeClr val="accent1">
                    <a:lumMod val="50000"/>
                  </a:schemeClr>
                </a:solidFill>
              </a:rPr>
              <a:t>(วันที่ 4 กันยายน 2562)</a:t>
            </a:r>
            <a:endParaRPr lang="th-TH" b="1" dirty="0">
              <a:solidFill>
                <a:schemeClr val="accent1">
                  <a:lumMod val="50000"/>
                </a:schemeClr>
              </a:solidFill>
            </a:endParaRPr>
          </a:p>
        </p:txBody>
      </p:sp>
      <p:graphicFrame>
        <p:nvGraphicFramePr>
          <p:cNvPr id="4" name="ตัวแทนเนื้อหา 3"/>
          <p:cNvGraphicFramePr>
            <a:graphicFrameLocks noGrp="1"/>
          </p:cNvGraphicFramePr>
          <p:nvPr>
            <p:ph idx="1"/>
            <p:extLst>
              <p:ext uri="{D42A27DB-BD31-4B8C-83A1-F6EECF244321}">
                <p14:modId xmlns:p14="http://schemas.microsoft.com/office/powerpoint/2010/main" val="902428251"/>
              </p:ext>
            </p:extLst>
          </p:nvPr>
        </p:nvGraphicFramePr>
        <p:xfrm>
          <a:off x="1115616" y="2060848"/>
          <a:ext cx="6777037" cy="35083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สี่เหลี่ยมผืนผ้า 4"/>
          <p:cNvSpPr/>
          <p:nvPr/>
        </p:nvSpPr>
        <p:spPr>
          <a:xfrm>
            <a:off x="4211960" y="351886"/>
            <a:ext cx="4374732" cy="33265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cxnSp>
        <p:nvCxnSpPr>
          <p:cNvPr id="8" name="ตัวเชื่อมต่อตรง 7"/>
          <p:cNvCxnSpPr/>
          <p:nvPr/>
        </p:nvCxnSpPr>
        <p:spPr>
          <a:xfrm>
            <a:off x="3635896" y="334130"/>
            <a:ext cx="495079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28085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ตาราง 1"/>
          <p:cNvGraphicFramePr>
            <a:graphicFrameLocks noGrp="1"/>
          </p:cNvGraphicFramePr>
          <p:nvPr>
            <p:extLst>
              <p:ext uri="{D42A27DB-BD31-4B8C-83A1-F6EECF244321}">
                <p14:modId xmlns:p14="http://schemas.microsoft.com/office/powerpoint/2010/main" val="3033809595"/>
              </p:ext>
            </p:extLst>
          </p:nvPr>
        </p:nvGraphicFramePr>
        <p:xfrm>
          <a:off x="180053" y="509218"/>
          <a:ext cx="8730625" cy="5826616"/>
        </p:xfrm>
        <a:graphic>
          <a:graphicData uri="http://schemas.openxmlformats.org/drawingml/2006/table">
            <a:tbl>
              <a:tblPr firstRow="1" bandRow="1">
                <a:tableStyleId>{5C22544A-7EE6-4342-B048-85BDC9FD1C3A}</a:tableStyleId>
              </a:tblPr>
              <a:tblGrid>
                <a:gridCol w="2087691"/>
                <a:gridCol w="1152673"/>
                <a:gridCol w="1124952"/>
                <a:gridCol w="1196960"/>
                <a:gridCol w="1080120"/>
                <a:gridCol w="1080120"/>
                <a:gridCol w="1008109"/>
              </a:tblGrid>
              <a:tr h="360040">
                <a:tc rowSpan="2">
                  <a:txBody>
                    <a:bodyPr/>
                    <a:lstStyle/>
                    <a:p>
                      <a:pPr algn="ctr"/>
                      <a:r>
                        <a:rPr lang="th-TH" sz="1800" b="1" dirty="0" smtClean="0">
                          <a:solidFill>
                            <a:schemeClr val="tx1"/>
                          </a:solidFill>
                          <a:latin typeface="TH SarabunPSK" pitchFamily="34" charset="-34"/>
                          <a:cs typeface="TH SarabunPSK" pitchFamily="34" charset="-34"/>
                        </a:rPr>
                        <a:t>โครงการ</a:t>
                      </a:r>
                      <a:endParaRPr lang="th-TH" sz="1800" b="1" dirty="0">
                        <a:solidFill>
                          <a:schemeClr val="tx1"/>
                        </a:solidFill>
                        <a:latin typeface="TH SarabunPSK" pitchFamily="34" charset="-34"/>
                        <a:cs typeface="TH SarabunPSK" pitchFamily="34" charset="-34"/>
                      </a:endParaRPr>
                    </a:p>
                  </a:txBody>
                  <a:tcPr/>
                </a:tc>
                <a:tc gridSpan="2">
                  <a:txBody>
                    <a:bodyPr/>
                    <a:lstStyle/>
                    <a:p>
                      <a:pPr algn="ctr"/>
                      <a:r>
                        <a:rPr lang="th-TH" sz="1800" b="1" dirty="0" smtClean="0">
                          <a:solidFill>
                            <a:schemeClr val="tx1"/>
                          </a:solidFill>
                          <a:latin typeface="TH SarabunPSK" pitchFamily="34" charset="-34"/>
                          <a:cs typeface="TH SarabunPSK" pitchFamily="34" charset="-34"/>
                        </a:rPr>
                        <a:t>ปี 2562</a:t>
                      </a:r>
                      <a:endParaRPr lang="th-TH" sz="1800" b="1" dirty="0">
                        <a:solidFill>
                          <a:schemeClr val="tx1"/>
                        </a:solidFill>
                        <a:latin typeface="TH SarabunPSK" pitchFamily="34" charset="-34"/>
                        <a:cs typeface="TH SarabunPSK" pitchFamily="34" charset="-34"/>
                      </a:endParaRPr>
                    </a:p>
                  </a:txBody>
                  <a:tcPr/>
                </a:tc>
                <a:tc hMerge="1">
                  <a:txBody>
                    <a:bodyPr/>
                    <a:lstStyle/>
                    <a:p>
                      <a:endParaRPr lang="th-TH" sz="1800" dirty="0"/>
                    </a:p>
                  </a:txBody>
                  <a:tcPr/>
                </a:tc>
                <a:tc gridSpan="2">
                  <a:txBody>
                    <a:bodyPr/>
                    <a:lstStyle/>
                    <a:p>
                      <a:pPr algn="ctr"/>
                      <a:r>
                        <a:rPr lang="th-TH" sz="1800" b="1" dirty="0" smtClean="0">
                          <a:solidFill>
                            <a:schemeClr val="tx1"/>
                          </a:solidFill>
                          <a:latin typeface="TH SarabunPSK" pitchFamily="34" charset="-34"/>
                          <a:cs typeface="TH SarabunPSK" pitchFamily="34" charset="-34"/>
                        </a:rPr>
                        <a:t>ร่าง</a:t>
                      </a:r>
                      <a:r>
                        <a:rPr lang="th-TH" sz="1800" b="1" baseline="0" dirty="0" smtClean="0">
                          <a:solidFill>
                            <a:schemeClr val="tx1"/>
                          </a:solidFill>
                          <a:latin typeface="TH SarabunPSK" pitchFamily="34" charset="-34"/>
                          <a:cs typeface="TH SarabunPSK" pitchFamily="34" charset="-34"/>
                        </a:rPr>
                        <a:t>  </a:t>
                      </a:r>
                      <a:r>
                        <a:rPr lang="th-TH" sz="1800" b="1" dirty="0" smtClean="0">
                          <a:solidFill>
                            <a:schemeClr val="tx1"/>
                          </a:solidFill>
                          <a:latin typeface="TH SarabunPSK" pitchFamily="34" charset="-34"/>
                          <a:cs typeface="TH SarabunPSK" pitchFamily="34" charset="-34"/>
                        </a:rPr>
                        <a:t>แผน 62 พลางก่อน</a:t>
                      </a:r>
                      <a:r>
                        <a:rPr lang="en-US" sz="1800" b="1" dirty="0" smtClean="0">
                          <a:solidFill>
                            <a:schemeClr val="tx1"/>
                          </a:solidFill>
                          <a:latin typeface="TH SarabunPSK" pitchFamily="34" charset="-34"/>
                          <a:cs typeface="TH SarabunPSK" pitchFamily="34" charset="-34"/>
                        </a:rPr>
                        <a:t> </a:t>
                      </a:r>
                      <a:endParaRPr lang="th-TH" sz="1800" b="1" dirty="0">
                        <a:solidFill>
                          <a:schemeClr val="tx1"/>
                        </a:solidFill>
                        <a:latin typeface="TH SarabunPSK" pitchFamily="34" charset="-34"/>
                        <a:cs typeface="TH SarabunPSK" pitchFamily="34" charset="-34"/>
                      </a:endParaRPr>
                    </a:p>
                  </a:txBody>
                  <a:tcPr>
                    <a:solidFill>
                      <a:schemeClr val="accent3">
                        <a:lumMod val="60000"/>
                        <a:lumOff val="40000"/>
                      </a:schemeClr>
                    </a:solidFill>
                  </a:tcPr>
                </a:tc>
                <a:tc hMerge="1">
                  <a:txBody>
                    <a:bodyPr/>
                    <a:lstStyle/>
                    <a:p>
                      <a:endParaRPr lang="th-TH" sz="1800" dirty="0">
                        <a:solidFill>
                          <a:schemeClr val="tx1"/>
                        </a:solidFill>
                      </a:endParaRPr>
                    </a:p>
                  </a:txBody>
                  <a:tcPr>
                    <a:solidFill>
                      <a:schemeClr val="accent6">
                        <a:lumMod val="40000"/>
                        <a:lumOff val="60000"/>
                      </a:schemeClr>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h-TH" sz="1800" b="1" dirty="0" smtClean="0">
                          <a:solidFill>
                            <a:schemeClr val="tx1"/>
                          </a:solidFill>
                          <a:latin typeface="TH SarabunPSK" pitchFamily="34" charset="-34"/>
                          <a:cs typeface="TH SarabunPSK" pitchFamily="34" charset="-34"/>
                        </a:rPr>
                        <a:t>ปี 2563 </a:t>
                      </a:r>
                      <a:r>
                        <a:rPr lang="th-TH" sz="1050" b="1" dirty="0" smtClean="0">
                          <a:solidFill>
                            <a:schemeClr val="tx1"/>
                          </a:solidFill>
                          <a:latin typeface="TH SarabunPSK" pitchFamily="34" charset="-34"/>
                          <a:cs typeface="TH SarabunPSK" pitchFamily="34" charset="-34"/>
                        </a:rPr>
                        <a:t>(ผลการพิจารณาวันที่ 4 ก.ย.62)</a:t>
                      </a:r>
                    </a:p>
                  </a:txBody>
                  <a:tcPr>
                    <a:solidFill>
                      <a:schemeClr val="accent6">
                        <a:lumMod val="40000"/>
                        <a:lumOff val="60000"/>
                      </a:schemeClr>
                    </a:solidFill>
                  </a:tcPr>
                </a:tc>
                <a:tc hMerge="1">
                  <a:txBody>
                    <a:bodyPr/>
                    <a:lstStyle/>
                    <a:p>
                      <a:endParaRPr lang="th-TH" sz="1800" dirty="0">
                        <a:solidFill>
                          <a:schemeClr val="tx1"/>
                        </a:solidFill>
                      </a:endParaRPr>
                    </a:p>
                  </a:txBody>
                  <a:tcPr>
                    <a:solidFill>
                      <a:schemeClr val="accent6">
                        <a:lumMod val="40000"/>
                        <a:lumOff val="60000"/>
                      </a:schemeClr>
                    </a:solidFill>
                  </a:tcPr>
                </a:tc>
              </a:tr>
              <a:tr h="584056">
                <a:tc vMerge="1">
                  <a:txBody>
                    <a:bodyPr/>
                    <a:lstStyle/>
                    <a:p>
                      <a:endParaRPr lang="th-TH" sz="1600"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h-TH" sz="1400" b="1" dirty="0" smtClean="0">
                          <a:latin typeface="TH SarabunPSK" pitchFamily="34" charset="-34"/>
                          <a:cs typeface="TH SarabunPSK" pitchFamily="34" charset="-34"/>
                        </a:rPr>
                        <a:t>เป้าหมาย </a:t>
                      </a:r>
                    </a:p>
                    <a:p>
                      <a:pPr marL="0" marR="0" indent="0" algn="ctr" defTabSz="914400" rtl="0" eaLnBrk="1" fontAlgn="auto" latinLnBrk="0" hangingPunct="1">
                        <a:lnSpc>
                          <a:spcPct val="100000"/>
                        </a:lnSpc>
                        <a:spcBef>
                          <a:spcPts val="0"/>
                        </a:spcBef>
                        <a:spcAft>
                          <a:spcPts val="0"/>
                        </a:spcAft>
                        <a:buClrTx/>
                        <a:buSzTx/>
                        <a:buFontTx/>
                        <a:buNone/>
                        <a:tabLst/>
                        <a:defRPr/>
                      </a:pPr>
                      <a:r>
                        <a:rPr lang="th-TH" sz="1400" b="1" dirty="0" smtClean="0">
                          <a:latin typeface="TH SarabunPSK" pitchFamily="34" charset="-34"/>
                          <a:cs typeface="TH SarabunPSK" pitchFamily="34" charset="-34"/>
                        </a:rPr>
                        <a:t>12 เดือน (คน)</a:t>
                      </a:r>
                    </a:p>
                  </a:txBody>
                  <a:tcPr/>
                </a:tc>
                <a:tc>
                  <a:txBody>
                    <a:bodyPr/>
                    <a:lstStyle/>
                    <a:p>
                      <a:pPr algn="ctr"/>
                      <a:r>
                        <a:rPr lang="th-TH" sz="1400" b="1" dirty="0" smtClean="0">
                          <a:latin typeface="TH SarabunPSK" pitchFamily="34" charset="-34"/>
                          <a:cs typeface="TH SarabunPSK" pitchFamily="34" charset="-34"/>
                        </a:rPr>
                        <a:t>งบประมาณ </a:t>
                      </a:r>
                    </a:p>
                    <a:p>
                      <a:pPr algn="ctr"/>
                      <a:r>
                        <a:rPr lang="th-TH" sz="1400" b="1" dirty="0" smtClean="0">
                          <a:latin typeface="TH SarabunPSK" pitchFamily="34" charset="-34"/>
                          <a:cs typeface="TH SarabunPSK" pitchFamily="34" charset="-34"/>
                        </a:rPr>
                        <a:t>(ล้านบาท)</a:t>
                      </a:r>
                      <a:endParaRPr lang="th-TH" sz="1400" b="1" dirty="0">
                        <a:latin typeface="TH SarabunPSK" pitchFamily="34" charset="-34"/>
                        <a:cs typeface="TH SarabunPSK" pitchFamily="34" charset="-34"/>
                      </a:endParaRPr>
                    </a:p>
                  </a:txBody>
                  <a:tcPr/>
                </a:tc>
                <a:tc>
                  <a:txBody>
                    <a:bodyPr/>
                    <a:lstStyle/>
                    <a:p>
                      <a:pPr algn="ctr"/>
                      <a:r>
                        <a:rPr lang="th-TH" sz="1400" b="1" dirty="0" smtClean="0">
                          <a:latin typeface="TH SarabunPSK" pitchFamily="34" charset="-34"/>
                          <a:cs typeface="TH SarabunPSK" pitchFamily="34" charset="-34"/>
                        </a:rPr>
                        <a:t>เป้าหมาย 6 เดือน (คน)</a:t>
                      </a:r>
                      <a:endParaRPr lang="th-TH" sz="1400" b="1" dirty="0">
                        <a:latin typeface="TH SarabunPSK" pitchFamily="34" charset="-34"/>
                        <a:cs typeface="TH SarabunPSK" pitchFamily="34" charset="-34"/>
                      </a:endParaRPr>
                    </a:p>
                  </a:txBody>
                  <a:tcPr>
                    <a:solidFill>
                      <a:schemeClr val="accent3">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h-TH" sz="1400" b="1" dirty="0" smtClean="0">
                          <a:solidFill>
                            <a:schemeClr val="tx1"/>
                          </a:solidFill>
                          <a:latin typeface="TH SarabunPSK" pitchFamily="34" charset="-34"/>
                          <a:cs typeface="TH SarabunPSK" pitchFamily="34" charset="-34"/>
                        </a:rPr>
                        <a:t>งบประมาณ </a:t>
                      </a:r>
                    </a:p>
                    <a:p>
                      <a:pPr marL="0" marR="0" indent="0" algn="ctr" defTabSz="914400" rtl="0" eaLnBrk="1" fontAlgn="auto" latinLnBrk="0" hangingPunct="1">
                        <a:lnSpc>
                          <a:spcPct val="100000"/>
                        </a:lnSpc>
                        <a:spcBef>
                          <a:spcPts val="0"/>
                        </a:spcBef>
                        <a:spcAft>
                          <a:spcPts val="0"/>
                        </a:spcAft>
                        <a:buClrTx/>
                        <a:buSzTx/>
                        <a:buFontTx/>
                        <a:buNone/>
                        <a:tabLst/>
                        <a:defRPr/>
                      </a:pPr>
                      <a:r>
                        <a:rPr lang="th-TH" sz="1400" b="1" dirty="0" smtClean="0">
                          <a:solidFill>
                            <a:schemeClr val="tx1"/>
                          </a:solidFill>
                          <a:latin typeface="TH SarabunPSK" pitchFamily="34" charset="-34"/>
                          <a:cs typeface="TH SarabunPSK" pitchFamily="34" charset="-34"/>
                        </a:rPr>
                        <a:t>6 เดือน (บาท)</a:t>
                      </a:r>
                    </a:p>
                  </a:txBody>
                  <a:tcPr>
                    <a:solidFill>
                      <a:schemeClr val="accent3">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h-TH" sz="1400" b="1" dirty="0" smtClean="0">
                          <a:solidFill>
                            <a:schemeClr val="tx1"/>
                          </a:solidFill>
                          <a:latin typeface="TH SarabunPSK" pitchFamily="34" charset="-34"/>
                          <a:cs typeface="TH SarabunPSK" pitchFamily="34" charset="-34"/>
                        </a:rPr>
                        <a:t>เป้าหมาย </a:t>
                      </a:r>
                    </a:p>
                    <a:p>
                      <a:pPr marL="0" marR="0" indent="0" algn="ctr" defTabSz="914400" rtl="0" eaLnBrk="1" fontAlgn="auto" latinLnBrk="0" hangingPunct="1">
                        <a:lnSpc>
                          <a:spcPct val="100000"/>
                        </a:lnSpc>
                        <a:spcBef>
                          <a:spcPts val="0"/>
                        </a:spcBef>
                        <a:spcAft>
                          <a:spcPts val="0"/>
                        </a:spcAft>
                        <a:buClrTx/>
                        <a:buSzTx/>
                        <a:buFontTx/>
                        <a:buNone/>
                        <a:tabLst/>
                        <a:defRPr/>
                      </a:pPr>
                      <a:r>
                        <a:rPr lang="th-TH" sz="1400" b="1" dirty="0" smtClean="0">
                          <a:solidFill>
                            <a:schemeClr val="tx1"/>
                          </a:solidFill>
                          <a:latin typeface="TH SarabunPSK" pitchFamily="34" charset="-34"/>
                          <a:cs typeface="TH SarabunPSK" pitchFamily="34" charset="-34"/>
                        </a:rPr>
                        <a:t>12 เดือน (คน)</a:t>
                      </a:r>
                    </a:p>
                  </a:txBody>
                  <a:tcPr>
                    <a:solidFill>
                      <a:schemeClr val="accent6">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h-TH" sz="1400" b="1" dirty="0" smtClean="0">
                          <a:solidFill>
                            <a:schemeClr val="tx1"/>
                          </a:solidFill>
                          <a:latin typeface="TH SarabunPSK" pitchFamily="34" charset="-34"/>
                          <a:cs typeface="TH SarabunPSK" pitchFamily="34" charset="-34"/>
                        </a:rPr>
                        <a:t>งบประมาณ (ล้านบาท)</a:t>
                      </a:r>
                    </a:p>
                  </a:txBody>
                  <a:tcPr>
                    <a:solidFill>
                      <a:schemeClr val="accent6">
                        <a:lumMod val="40000"/>
                        <a:lumOff val="60000"/>
                      </a:schemeClr>
                    </a:solidFill>
                  </a:tcPr>
                </a:tc>
              </a:tr>
              <a:tr h="36231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h-TH" sz="1800" b="1" dirty="0" smtClean="0">
                          <a:latin typeface="TH SarabunPSK" pitchFamily="34" charset="-34"/>
                          <a:cs typeface="TH SarabunPSK" pitchFamily="34" charset="-34"/>
                        </a:rPr>
                        <a:t>รวมทั้งสิ้น</a:t>
                      </a:r>
                    </a:p>
                  </a:txBody>
                  <a:tcPr/>
                </a:tc>
                <a:tc>
                  <a:txBody>
                    <a:bodyPr/>
                    <a:lstStyle/>
                    <a:p>
                      <a:pPr algn="ctr" fontAlgn="b"/>
                      <a:r>
                        <a:rPr lang="th-TH" sz="1800" b="1" i="0" u="none" strike="noStrike" dirty="0" smtClean="0">
                          <a:solidFill>
                            <a:srgbClr val="000000"/>
                          </a:solidFill>
                          <a:effectLst/>
                          <a:latin typeface="TH SarabunPSK" pitchFamily="34" charset="-34"/>
                          <a:cs typeface="TH SarabunPSK" pitchFamily="34" charset="-34"/>
                        </a:rPr>
                        <a:t>3,824,642</a:t>
                      </a:r>
                      <a:endParaRPr lang="th-TH" sz="1800" b="1" i="0" u="none" strike="noStrike" dirty="0">
                        <a:solidFill>
                          <a:srgbClr val="000000"/>
                        </a:solidFill>
                        <a:effectLst/>
                        <a:latin typeface="TH SarabunPSK" pitchFamily="34" charset="-34"/>
                        <a:cs typeface="TH SarabunPSK" pitchFamily="34" charset="-34"/>
                      </a:endParaRPr>
                    </a:p>
                  </a:txBody>
                  <a:tcPr marL="9525" marR="9525" marT="9525" marB="0" anchor="b"/>
                </a:tc>
                <a:tc>
                  <a:txBody>
                    <a:bodyPr/>
                    <a:lstStyle/>
                    <a:p>
                      <a:pPr algn="ctr" fontAlgn="b"/>
                      <a:r>
                        <a:rPr lang="th-TH" sz="1800" b="1" i="0" u="none" strike="noStrike" dirty="0">
                          <a:solidFill>
                            <a:srgbClr val="000000"/>
                          </a:solidFill>
                          <a:effectLst/>
                          <a:latin typeface="TH SarabunPSK" pitchFamily="34" charset="-34"/>
                          <a:cs typeface="TH SarabunPSK" pitchFamily="34" charset="-34"/>
                        </a:rPr>
                        <a:t> 1,911.0926 </a:t>
                      </a:r>
                    </a:p>
                  </a:txBody>
                  <a:tcPr marL="9525" marR="9525" marT="9525" marB="0" anchor="b"/>
                </a:tc>
                <a:tc>
                  <a:txBody>
                    <a:bodyPr/>
                    <a:lstStyle/>
                    <a:p>
                      <a:pPr algn="ctr"/>
                      <a:r>
                        <a:rPr lang="th-TH" sz="1800" b="1" dirty="0" smtClean="0">
                          <a:latin typeface="TH SarabunPSK" pitchFamily="34" charset="-34"/>
                          <a:cs typeface="TH SarabunPSK" pitchFamily="34" charset="-34"/>
                        </a:rPr>
                        <a:t>2,067,750</a:t>
                      </a:r>
                      <a:endParaRPr lang="th-TH" sz="1800" b="1" dirty="0">
                        <a:latin typeface="TH SarabunPSK" pitchFamily="34" charset="-34"/>
                        <a:cs typeface="TH SarabunPSK" pitchFamily="34" charset="-34"/>
                      </a:endParaRPr>
                    </a:p>
                  </a:txBody>
                  <a:tcPr>
                    <a:solidFill>
                      <a:schemeClr val="accent3">
                        <a:lumMod val="60000"/>
                        <a:lumOff val="40000"/>
                      </a:schemeClr>
                    </a:solidFill>
                  </a:tcPr>
                </a:tc>
                <a:tc>
                  <a:txBody>
                    <a:bodyPr/>
                    <a:lstStyle/>
                    <a:p>
                      <a:pPr algn="ctr"/>
                      <a:r>
                        <a:rPr lang="th-TH" sz="1800" b="1" dirty="0" smtClean="0">
                          <a:solidFill>
                            <a:schemeClr val="tx1"/>
                          </a:solidFill>
                          <a:latin typeface="TH SarabunPSK" pitchFamily="34" charset="-34"/>
                          <a:cs typeface="TH SarabunPSK" pitchFamily="34" charset="-34"/>
                        </a:rPr>
                        <a:t>741.2144</a:t>
                      </a:r>
                      <a:endParaRPr lang="th-TH" sz="1800" b="1" dirty="0">
                        <a:solidFill>
                          <a:schemeClr val="tx1"/>
                        </a:solidFill>
                        <a:latin typeface="TH SarabunPSK" pitchFamily="34" charset="-34"/>
                        <a:cs typeface="TH SarabunPSK" pitchFamily="34" charset="-34"/>
                      </a:endParaRPr>
                    </a:p>
                  </a:txBody>
                  <a:tcPr>
                    <a:solidFill>
                      <a:schemeClr val="accent3">
                        <a:lumMod val="60000"/>
                        <a:lumOff val="40000"/>
                      </a:schemeClr>
                    </a:solidFill>
                  </a:tcPr>
                </a:tc>
                <a:tc>
                  <a:txBody>
                    <a:bodyPr/>
                    <a:lstStyle/>
                    <a:p>
                      <a:pPr algn="ctr" fontAlgn="b"/>
                      <a:r>
                        <a:rPr lang="th-TH" sz="1800" b="1" i="0" u="none" strike="noStrike" dirty="0" smtClean="0">
                          <a:solidFill>
                            <a:srgbClr val="000000"/>
                          </a:solidFill>
                          <a:effectLst/>
                          <a:latin typeface="TH SarabunPSK" pitchFamily="34" charset="-34"/>
                          <a:cs typeface="TH SarabunPSK" pitchFamily="34" charset="-34"/>
                        </a:rPr>
                        <a:t>3,825,650</a:t>
                      </a:r>
                      <a:endParaRPr lang="th-TH" sz="1800" b="1" i="0" u="none" strike="noStrike" dirty="0">
                        <a:solidFill>
                          <a:srgbClr val="000000"/>
                        </a:solidFill>
                        <a:effectLst/>
                        <a:latin typeface="TH SarabunPSK" pitchFamily="34" charset="-34"/>
                        <a:cs typeface="TH SarabunPSK" pitchFamily="34" charset="-34"/>
                      </a:endParaRPr>
                    </a:p>
                  </a:txBody>
                  <a:tcPr marL="9525" marR="9525" marT="9525" marB="0" anchor="b">
                    <a:solidFill>
                      <a:schemeClr val="accent6">
                        <a:lumMod val="40000"/>
                        <a:lumOff val="60000"/>
                      </a:schemeClr>
                    </a:solidFill>
                  </a:tcPr>
                </a:tc>
                <a:tc>
                  <a:txBody>
                    <a:bodyPr/>
                    <a:lstStyle/>
                    <a:p>
                      <a:pPr algn="ctr" fontAlgn="b"/>
                      <a:r>
                        <a:rPr lang="th-TH" sz="1800" b="1" i="0" u="none" strike="noStrike" dirty="0" smtClean="0">
                          <a:solidFill>
                            <a:srgbClr val="000000"/>
                          </a:solidFill>
                          <a:effectLst/>
                          <a:latin typeface="TH SarabunPSK" pitchFamily="34" charset="-34"/>
                          <a:cs typeface="TH SarabunPSK" pitchFamily="34" charset="-34"/>
                        </a:rPr>
                        <a:t>1,824.9341 </a:t>
                      </a:r>
                      <a:endParaRPr lang="th-TH" sz="1800" b="1" i="0" u="none" strike="noStrike" dirty="0">
                        <a:solidFill>
                          <a:srgbClr val="000000"/>
                        </a:solidFill>
                        <a:effectLst/>
                        <a:latin typeface="TH SarabunPSK" pitchFamily="34" charset="-34"/>
                        <a:cs typeface="TH SarabunPSK" pitchFamily="34" charset="-34"/>
                      </a:endParaRPr>
                    </a:p>
                  </a:txBody>
                  <a:tcPr marL="9525" marR="9525" marT="9525" marB="0" anchor="b">
                    <a:solidFill>
                      <a:schemeClr val="accent6">
                        <a:lumMod val="40000"/>
                        <a:lumOff val="60000"/>
                      </a:schemeClr>
                    </a:solidFill>
                  </a:tcPr>
                </a:tc>
              </a:tr>
              <a:tr h="36231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h-TH" sz="1800" b="1" dirty="0" smtClean="0">
                          <a:latin typeface="TH SarabunPSK" pitchFamily="34" charset="-34"/>
                          <a:cs typeface="TH SarabunPSK" pitchFamily="34" charset="-34"/>
                        </a:rPr>
                        <a:t>งบบุคลากร</a:t>
                      </a:r>
                    </a:p>
                  </a:txBody>
                  <a:tcPr/>
                </a:tc>
                <a:tc>
                  <a:txBody>
                    <a:bodyPr/>
                    <a:lstStyle/>
                    <a:p>
                      <a:pPr algn="ctr" fontAlgn="b"/>
                      <a:endParaRPr lang="th-TH" sz="1800" b="1" i="0" u="none" strike="noStrike" dirty="0">
                        <a:solidFill>
                          <a:srgbClr val="000000"/>
                        </a:solidFill>
                        <a:effectLst/>
                        <a:latin typeface="TH SarabunPSK" pitchFamily="34" charset="-34"/>
                        <a:cs typeface="TH SarabunPSK" pitchFamily="34" charset="-34"/>
                      </a:endParaRPr>
                    </a:p>
                  </a:txBody>
                  <a:tcPr marL="9525" marR="9525" marT="9525" marB="0" anchor="b"/>
                </a:tc>
                <a:tc>
                  <a:txBody>
                    <a:bodyPr/>
                    <a:lstStyle/>
                    <a:p>
                      <a:pPr algn="ctr" fontAlgn="b"/>
                      <a:r>
                        <a:rPr lang="th-TH" sz="1800" b="1" i="0" u="none" strike="noStrike" dirty="0" smtClean="0">
                          <a:solidFill>
                            <a:srgbClr val="000000"/>
                          </a:solidFill>
                          <a:effectLst/>
                          <a:latin typeface="TH SarabunPSK" pitchFamily="34" charset="-34"/>
                          <a:cs typeface="TH SarabunPSK" pitchFamily="34" charset="-34"/>
                        </a:rPr>
                        <a:t>879.8628</a:t>
                      </a:r>
                      <a:endParaRPr lang="th-TH" sz="1800" b="1" i="0" u="none" strike="noStrike" dirty="0">
                        <a:solidFill>
                          <a:srgbClr val="000000"/>
                        </a:solidFill>
                        <a:effectLst/>
                        <a:latin typeface="TH SarabunPSK" pitchFamily="34" charset="-34"/>
                        <a:cs typeface="TH SarabunPSK" pitchFamily="34" charset="-34"/>
                      </a:endParaRPr>
                    </a:p>
                  </a:txBody>
                  <a:tcPr marL="9525" marR="9525" marT="9525" marB="0" anchor="b"/>
                </a:tc>
                <a:tc>
                  <a:txBody>
                    <a:bodyPr/>
                    <a:lstStyle/>
                    <a:p>
                      <a:pPr algn="ctr"/>
                      <a:endParaRPr lang="th-TH" sz="1800" b="1" dirty="0">
                        <a:latin typeface="TH SarabunPSK" pitchFamily="34" charset="-34"/>
                        <a:cs typeface="TH SarabunPSK" pitchFamily="34" charset="-34"/>
                      </a:endParaRPr>
                    </a:p>
                  </a:txBody>
                  <a:tcPr>
                    <a:solidFill>
                      <a:schemeClr val="accent3">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h-TH" sz="1800" b="1" dirty="0" smtClean="0">
                          <a:solidFill>
                            <a:schemeClr val="tx1"/>
                          </a:solidFill>
                          <a:latin typeface="TH SarabunPSK" pitchFamily="34" charset="-34"/>
                          <a:cs typeface="TH SarabunPSK" pitchFamily="34" charset="-34"/>
                        </a:rPr>
                        <a:t>439.9314</a:t>
                      </a:r>
                    </a:p>
                  </a:txBody>
                  <a:tcPr>
                    <a:solidFill>
                      <a:schemeClr val="accent3">
                        <a:lumMod val="60000"/>
                        <a:lumOff val="40000"/>
                      </a:schemeClr>
                    </a:solidFill>
                  </a:tcPr>
                </a:tc>
                <a:tc>
                  <a:txBody>
                    <a:bodyPr/>
                    <a:lstStyle/>
                    <a:p>
                      <a:pPr algn="ctr" fontAlgn="b"/>
                      <a:endParaRPr lang="th-TH" sz="1800" b="1" i="0" u="none" strike="noStrike" dirty="0">
                        <a:solidFill>
                          <a:srgbClr val="000000"/>
                        </a:solidFill>
                        <a:effectLst/>
                        <a:latin typeface="TH SarabunPSK" pitchFamily="34" charset="-34"/>
                        <a:cs typeface="TH SarabunPSK" pitchFamily="34" charset="-34"/>
                      </a:endParaRPr>
                    </a:p>
                  </a:txBody>
                  <a:tcPr marL="9525" marR="9525" marT="9525" marB="0" anchor="b">
                    <a:solidFill>
                      <a:schemeClr val="accent6">
                        <a:lumMod val="40000"/>
                        <a:lumOff val="60000"/>
                      </a:schemeClr>
                    </a:solidFill>
                  </a:tcPr>
                </a:tc>
                <a:tc>
                  <a:txBody>
                    <a:bodyPr/>
                    <a:lstStyle/>
                    <a:p>
                      <a:pPr algn="ctr" fontAlgn="b"/>
                      <a:r>
                        <a:rPr lang="th-TH" sz="1800" b="1" i="0" u="none" strike="noStrike" dirty="0" smtClean="0">
                          <a:solidFill>
                            <a:srgbClr val="000000"/>
                          </a:solidFill>
                          <a:effectLst/>
                          <a:latin typeface="TH SarabunPSK" pitchFamily="34" charset="-34"/>
                          <a:cs typeface="TH SarabunPSK" pitchFamily="34" charset="-34"/>
                        </a:rPr>
                        <a:t>928.8420</a:t>
                      </a:r>
                      <a:endParaRPr lang="th-TH" sz="1800" b="1" i="0" u="none" strike="noStrike" dirty="0">
                        <a:solidFill>
                          <a:srgbClr val="000000"/>
                        </a:solidFill>
                        <a:effectLst/>
                        <a:latin typeface="TH SarabunPSK" pitchFamily="34" charset="-34"/>
                        <a:cs typeface="TH SarabunPSK" pitchFamily="34" charset="-34"/>
                      </a:endParaRPr>
                    </a:p>
                  </a:txBody>
                  <a:tcPr marL="9525" marR="9525" marT="9525" marB="0" anchor="b">
                    <a:solidFill>
                      <a:schemeClr val="accent6">
                        <a:lumMod val="40000"/>
                        <a:lumOff val="60000"/>
                      </a:schemeClr>
                    </a:solidFill>
                  </a:tcPr>
                </a:tc>
              </a:tr>
              <a:tr h="36231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h-TH" sz="1800" b="1" dirty="0" smtClean="0">
                          <a:latin typeface="TH SarabunPSK" pitchFamily="34" charset="-34"/>
                          <a:cs typeface="TH SarabunPSK" pitchFamily="34" charset="-34"/>
                        </a:rPr>
                        <a:t>รวม</a:t>
                      </a:r>
                    </a:p>
                  </a:txBody>
                  <a:tcPr/>
                </a:tc>
                <a:tc>
                  <a:txBody>
                    <a:bodyPr/>
                    <a:lstStyle/>
                    <a:p>
                      <a:pPr algn="ctr" fontAlgn="b"/>
                      <a:r>
                        <a:rPr lang="th-TH" sz="1800" b="1" i="0" u="none" strike="noStrike" dirty="0" smtClean="0">
                          <a:solidFill>
                            <a:srgbClr val="000000"/>
                          </a:solidFill>
                          <a:effectLst/>
                          <a:latin typeface="TH SarabunPSK" pitchFamily="34" charset="-34"/>
                          <a:cs typeface="TH SarabunPSK" pitchFamily="34" charset="-34"/>
                        </a:rPr>
                        <a:t>3,824,642 </a:t>
                      </a:r>
                      <a:endParaRPr lang="th-TH" sz="1800" b="1" i="0" u="none" strike="noStrike" dirty="0">
                        <a:solidFill>
                          <a:srgbClr val="000000"/>
                        </a:solidFill>
                        <a:effectLst/>
                        <a:latin typeface="TH SarabunPSK" pitchFamily="34" charset="-34"/>
                        <a:cs typeface="TH SarabunPSK" pitchFamily="34" charset="-34"/>
                      </a:endParaRPr>
                    </a:p>
                  </a:txBody>
                  <a:tcPr marL="9525" marR="9525" marT="9525" marB="0" anchor="b"/>
                </a:tc>
                <a:tc>
                  <a:txBody>
                    <a:bodyPr/>
                    <a:lstStyle/>
                    <a:p>
                      <a:pPr algn="ctr" fontAlgn="b"/>
                      <a:r>
                        <a:rPr lang="th-TH" sz="1800" b="1" i="0" u="none" strike="noStrike" dirty="0">
                          <a:solidFill>
                            <a:srgbClr val="000000"/>
                          </a:solidFill>
                          <a:effectLst/>
                          <a:latin typeface="TH SarabunPSK" pitchFamily="34" charset="-34"/>
                          <a:cs typeface="TH SarabunPSK" pitchFamily="34" charset="-34"/>
                        </a:rPr>
                        <a:t> 1,031.2298 </a:t>
                      </a:r>
                    </a:p>
                  </a:txBody>
                  <a:tcPr marL="9525" marR="9525" marT="9525" marB="0" anchor="b"/>
                </a:tc>
                <a:tc>
                  <a:txBody>
                    <a:bodyPr/>
                    <a:lstStyle/>
                    <a:p>
                      <a:pPr algn="ctr" fontAlgn="b"/>
                      <a:r>
                        <a:rPr lang="th-TH" sz="1800" b="1" i="0" u="none" strike="noStrike" dirty="0" smtClean="0">
                          <a:solidFill>
                            <a:srgbClr val="000000"/>
                          </a:solidFill>
                          <a:effectLst/>
                          <a:latin typeface="TH SarabunPSK" pitchFamily="34" charset="-34"/>
                          <a:cs typeface="TH SarabunPSK" pitchFamily="34" charset="-34"/>
                        </a:rPr>
                        <a:t>2,067,750 </a:t>
                      </a:r>
                      <a:endParaRPr lang="th-TH" sz="1800" b="1" i="0" u="none" strike="noStrike" dirty="0">
                        <a:solidFill>
                          <a:srgbClr val="000000"/>
                        </a:solidFill>
                        <a:effectLst/>
                        <a:latin typeface="TH SarabunPSK" pitchFamily="34" charset="-34"/>
                        <a:cs typeface="TH SarabunPSK" pitchFamily="34" charset="-34"/>
                      </a:endParaRPr>
                    </a:p>
                  </a:txBody>
                  <a:tcPr marL="9525" marR="9525" marT="9525" marB="0" anchor="b">
                    <a:solidFill>
                      <a:schemeClr val="accent3">
                        <a:lumMod val="60000"/>
                        <a:lumOff val="40000"/>
                      </a:schemeClr>
                    </a:solidFill>
                  </a:tcPr>
                </a:tc>
                <a:tc>
                  <a:txBody>
                    <a:bodyPr/>
                    <a:lstStyle/>
                    <a:p>
                      <a:pPr algn="ctr"/>
                      <a:r>
                        <a:rPr lang="th-TH" sz="1800" b="1" dirty="0" smtClean="0">
                          <a:solidFill>
                            <a:schemeClr val="tx1"/>
                          </a:solidFill>
                          <a:latin typeface="TH SarabunPSK" pitchFamily="34" charset="-34"/>
                          <a:cs typeface="TH SarabunPSK" pitchFamily="34" charset="-34"/>
                        </a:rPr>
                        <a:t>301.2830</a:t>
                      </a:r>
                      <a:endParaRPr lang="th-TH" sz="1800" b="1" dirty="0">
                        <a:solidFill>
                          <a:schemeClr val="tx1"/>
                        </a:solidFill>
                        <a:latin typeface="TH SarabunPSK" pitchFamily="34" charset="-34"/>
                        <a:cs typeface="TH SarabunPSK" pitchFamily="34" charset="-34"/>
                      </a:endParaRPr>
                    </a:p>
                  </a:txBody>
                  <a:tcPr>
                    <a:solidFill>
                      <a:schemeClr val="accent3">
                        <a:lumMod val="60000"/>
                        <a:lumOff val="40000"/>
                      </a:schemeClr>
                    </a:solidFill>
                  </a:tcPr>
                </a:tc>
                <a:tc>
                  <a:txBody>
                    <a:bodyPr/>
                    <a:lstStyle/>
                    <a:p>
                      <a:pPr algn="ctr" fontAlgn="b"/>
                      <a:r>
                        <a:rPr lang="th-TH" sz="1800" b="1" i="0" u="none" strike="noStrike" dirty="0" smtClean="0">
                          <a:solidFill>
                            <a:srgbClr val="000000"/>
                          </a:solidFill>
                          <a:effectLst/>
                          <a:latin typeface="TH SarabunPSK" pitchFamily="34" charset="-34"/>
                          <a:cs typeface="TH SarabunPSK" pitchFamily="34" charset="-34"/>
                        </a:rPr>
                        <a:t>3,825,650 </a:t>
                      </a:r>
                      <a:endParaRPr lang="th-TH" sz="1800" b="1" i="0" u="none" strike="noStrike" dirty="0">
                        <a:solidFill>
                          <a:srgbClr val="000000"/>
                        </a:solidFill>
                        <a:effectLst/>
                        <a:latin typeface="TH SarabunPSK" pitchFamily="34" charset="-34"/>
                        <a:cs typeface="TH SarabunPSK" pitchFamily="34" charset="-34"/>
                      </a:endParaRPr>
                    </a:p>
                  </a:txBody>
                  <a:tcPr marL="9525" marR="9525" marT="9525" marB="0" anchor="b">
                    <a:solidFill>
                      <a:schemeClr val="accent6">
                        <a:lumMod val="40000"/>
                        <a:lumOff val="60000"/>
                      </a:schemeClr>
                    </a:solidFill>
                  </a:tcPr>
                </a:tc>
                <a:tc>
                  <a:txBody>
                    <a:bodyPr/>
                    <a:lstStyle/>
                    <a:p>
                      <a:pPr algn="ctr" fontAlgn="b"/>
                      <a:r>
                        <a:rPr lang="th-TH" sz="1800" b="1" i="0" u="none" strike="noStrike" dirty="0" smtClean="0">
                          <a:solidFill>
                            <a:srgbClr val="000000"/>
                          </a:solidFill>
                          <a:effectLst/>
                          <a:latin typeface="TH SarabunPSK" pitchFamily="34" charset="-34"/>
                          <a:cs typeface="TH SarabunPSK" pitchFamily="34" charset="-34"/>
                        </a:rPr>
                        <a:t>896.0921 </a:t>
                      </a:r>
                      <a:endParaRPr lang="th-TH" sz="1800" b="1" i="0" u="none" strike="noStrike" dirty="0">
                        <a:solidFill>
                          <a:srgbClr val="000000"/>
                        </a:solidFill>
                        <a:effectLst/>
                        <a:latin typeface="TH SarabunPSK" pitchFamily="34" charset="-34"/>
                        <a:cs typeface="TH SarabunPSK" pitchFamily="34" charset="-34"/>
                      </a:endParaRPr>
                    </a:p>
                  </a:txBody>
                  <a:tcPr marL="9525" marR="9525" marT="9525" marB="0" anchor="b">
                    <a:solidFill>
                      <a:schemeClr val="accent6">
                        <a:lumMod val="40000"/>
                        <a:lumOff val="60000"/>
                      </a:schemeClr>
                    </a:solidFill>
                  </a:tcPr>
                </a:tc>
              </a:tr>
              <a:tr h="96067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h-TH" sz="1800" b="1" dirty="0" smtClean="0">
                          <a:latin typeface="TH SarabunPSK" pitchFamily="34" charset="-34"/>
                          <a:cs typeface="TH SarabunPSK" pitchFamily="34" charset="-34"/>
                        </a:rPr>
                        <a:t>1. โครงการฝึกอบรมฝีมือแรงงานในพื้นที่จังหวัดชายแดนภาคใต้</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h-TH" sz="1800" b="1" dirty="0" smtClean="0">
                          <a:latin typeface="TH SarabunPSK" pitchFamily="34" charset="-34"/>
                          <a:cs typeface="TH SarabunPSK" pitchFamily="34" charset="-34"/>
                        </a:rPr>
                        <a:t>800</a:t>
                      </a:r>
                    </a:p>
                    <a:p>
                      <a:pPr marL="0" marR="0" indent="0" algn="ctr" defTabSz="914400" rtl="0" eaLnBrk="1" fontAlgn="auto" latinLnBrk="0" hangingPunct="1">
                        <a:lnSpc>
                          <a:spcPct val="100000"/>
                        </a:lnSpc>
                        <a:spcBef>
                          <a:spcPts val="0"/>
                        </a:spcBef>
                        <a:spcAft>
                          <a:spcPts val="0"/>
                        </a:spcAft>
                        <a:buClrTx/>
                        <a:buSzTx/>
                        <a:buFontTx/>
                        <a:buNone/>
                        <a:tabLst/>
                        <a:defRPr/>
                      </a:pPr>
                      <a:endParaRPr lang="th-TH" sz="800" b="1" dirty="0" smtClean="0">
                        <a:latin typeface="TH SarabunPSK" pitchFamily="34" charset="-34"/>
                        <a:cs typeface="TH SarabunPSK" pitchFamily="34" charset="-34"/>
                      </a:endParaRPr>
                    </a:p>
                    <a:p>
                      <a:pPr marL="0" marR="0" indent="0" algn="ctr" defTabSz="914400" rtl="0" eaLnBrk="1" fontAlgn="auto" latinLnBrk="0" hangingPunct="1">
                        <a:lnSpc>
                          <a:spcPct val="100000"/>
                        </a:lnSpc>
                        <a:spcBef>
                          <a:spcPts val="0"/>
                        </a:spcBef>
                        <a:spcAft>
                          <a:spcPts val="0"/>
                        </a:spcAft>
                        <a:buClrTx/>
                        <a:buSzTx/>
                        <a:buFontTx/>
                        <a:buNone/>
                        <a:tabLst/>
                        <a:defRPr/>
                      </a:pPr>
                      <a:r>
                        <a:rPr lang="th-TH" sz="1800" b="1" dirty="0" smtClean="0">
                          <a:latin typeface="TH SarabunPSK" pitchFamily="34" charset="-34"/>
                          <a:cs typeface="TH SarabunPSK" pitchFamily="34" charset="-34"/>
                        </a:rPr>
                        <a:t>780</a:t>
                      </a:r>
                    </a:p>
                    <a:p>
                      <a:pPr algn="ctr"/>
                      <a:endParaRPr lang="th-TH" sz="1800" b="1" dirty="0">
                        <a:latin typeface="TH SarabunPSK" pitchFamily="34" charset="-34"/>
                        <a:cs typeface="TH SarabunPSK" pitchFamily="34" charset="-34"/>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h-TH" sz="1800" b="1" dirty="0" smtClean="0">
                          <a:latin typeface="TH SarabunPSK" pitchFamily="34" charset="-34"/>
                          <a:cs typeface="TH SarabunPSK" pitchFamily="34" charset="-34"/>
                        </a:rPr>
                        <a:t>12.0400</a:t>
                      </a:r>
                    </a:p>
                    <a:p>
                      <a:pPr marL="0" marR="0" indent="0" algn="ctr" defTabSz="914400" rtl="0" eaLnBrk="1" fontAlgn="auto" latinLnBrk="0" hangingPunct="1">
                        <a:lnSpc>
                          <a:spcPct val="100000"/>
                        </a:lnSpc>
                        <a:spcBef>
                          <a:spcPts val="0"/>
                        </a:spcBef>
                        <a:spcAft>
                          <a:spcPts val="0"/>
                        </a:spcAft>
                        <a:buClrTx/>
                        <a:buSzTx/>
                        <a:buFontTx/>
                        <a:buNone/>
                        <a:tabLst/>
                        <a:defRPr/>
                      </a:pPr>
                      <a:endParaRPr lang="th-TH" sz="800" b="1" dirty="0" smtClean="0">
                        <a:latin typeface="TH SarabunPSK" pitchFamily="34" charset="-34"/>
                        <a:cs typeface="TH SarabunPSK" pitchFamily="34" charset="-34"/>
                      </a:endParaRPr>
                    </a:p>
                    <a:p>
                      <a:pPr algn="ctr"/>
                      <a:r>
                        <a:rPr lang="th-TH" sz="1800" b="1" dirty="0" smtClean="0">
                          <a:latin typeface="TH SarabunPSK" pitchFamily="34" charset="-34"/>
                          <a:cs typeface="TH SarabunPSK" pitchFamily="34" charset="-34"/>
                        </a:rPr>
                        <a:t>3.3150</a:t>
                      </a:r>
                    </a:p>
                    <a:p>
                      <a:pPr algn="ctr"/>
                      <a:endParaRPr lang="th-TH" sz="1800" b="1" dirty="0" smtClean="0">
                        <a:latin typeface="TH SarabunPSK" pitchFamily="34" charset="-34"/>
                        <a:cs typeface="TH SarabunPSK" pitchFamily="34" charset="-34"/>
                      </a:endParaRPr>
                    </a:p>
                  </a:txBody>
                  <a:tcPr/>
                </a:tc>
                <a:tc>
                  <a:txBody>
                    <a:bodyPr/>
                    <a:lstStyle/>
                    <a:p>
                      <a:pPr algn="ctr"/>
                      <a:r>
                        <a:rPr lang="th-TH" sz="1800" b="1" dirty="0" smtClean="0">
                          <a:latin typeface="TH SarabunPSK" pitchFamily="34" charset="-34"/>
                          <a:cs typeface="TH SarabunPSK" pitchFamily="34" charset="-34"/>
                        </a:rPr>
                        <a:t>400</a:t>
                      </a:r>
                      <a:endParaRPr lang="th-TH" sz="1800" b="1" dirty="0">
                        <a:latin typeface="TH SarabunPSK" pitchFamily="34" charset="-34"/>
                        <a:cs typeface="TH SarabunPSK" pitchFamily="34" charset="-34"/>
                      </a:endParaRPr>
                    </a:p>
                  </a:txBody>
                  <a:tcPr>
                    <a:solidFill>
                      <a:schemeClr val="accent3">
                        <a:lumMod val="60000"/>
                        <a:lumOff val="40000"/>
                      </a:schemeClr>
                    </a:solidFill>
                  </a:tcPr>
                </a:tc>
                <a:tc>
                  <a:txBody>
                    <a:bodyPr/>
                    <a:lstStyle/>
                    <a:p>
                      <a:pPr algn="ctr"/>
                      <a:r>
                        <a:rPr lang="th-TH" sz="1800" b="1" dirty="0" smtClean="0">
                          <a:solidFill>
                            <a:schemeClr val="tx1"/>
                          </a:solidFill>
                          <a:latin typeface="TH SarabunPSK" pitchFamily="34" charset="-34"/>
                          <a:cs typeface="TH SarabunPSK" pitchFamily="34" charset="-34"/>
                        </a:rPr>
                        <a:t>6.0200</a:t>
                      </a:r>
                    </a:p>
                    <a:p>
                      <a:pPr algn="ctr"/>
                      <a:endParaRPr lang="th-TH" sz="1800" b="1" dirty="0">
                        <a:solidFill>
                          <a:schemeClr val="tx1"/>
                        </a:solidFill>
                        <a:latin typeface="TH SarabunPSK" pitchFamily="34" charset="-34"/>
                        <a:cs typeface="TH SarabunPSK" pitchFamily="34" charset="-34"/>
                      </a:endParaRPr>
                    </a:p>
                  </a:txBody>
                  <a:tcPr>
                    <a:solidFill>
                      <a:schemeClr val="accent3">
                        <a:lumMod val="60000"/>
                        <a:lumOff val="40000"/>
                      </a:schemeClr>
                    </a:solidFill>
                  </a:tcPr>
                </a:tc>
                <a:tc>
                  <a:txBody>
                    <a:bodyPr/>
                    <a:lstStyle/>
                    <a:p>
                      <a:pPr algn="ctr"/>
                      <a:r>
                        <a:rPr lang="th-TH" sz="1800" b="1" dirty="0" smtClean="0">
                          <a:latin typeface="TH SarabunPSK" pitchFamily="34" charset="-34"/>
                          <a:cs typeface="TH SarabunPSK" pitchFamily="34" charset="-34"/>
                        </a:rPr>
                        <a:t>800</a:t>
                      </a:r>
                      <a:endParaRPr lang="th-TH" sz="1800" b="1" dirty="0">
                        <a:latin typeface="TH SarabunPSK" pitchFamily="34" charset="-34"/>
                        <a:cs typeface="TH SarabunPSK" pitchFamily="34" charset="-34"/>
                      </a:endParaRPr>
                    </a:p>
                  </a:txBody>
                  <a:tcPr>
                    <a:solidFill>
                      <a:schemeClr val="accent6">
                        <a:lumMod val="40000"/>
                        <a:lumOff val="60000"/>
                      </a:schemeClr>
                    </a:solidFill>
                  </a:tcPr>
                </a:tc>
                <a:tc>
                  <a:txBody>
                    <a:bodyPr/>
                    <a:lstStyle/>
                    <a:p>
                      <a:pPr algn="ctr"/>
                      <a:r>
                        <a:rPr lang="th-TH" sz="1800" b="1" dirty="0" smtClean="0">
                          <a:latin typeface="TH SarabunPSK" pitchFamily="34" charset="-34"/>
                          <a:cs typeface="TH SarabunPSK" pitchFamily="34" charset="-34"/>
                        </a:rPr>
                        <a:t>12.0400</a:t>
                      </a:r>
                      <a:endParaRPr lang="th-TH" sz="1800" b="1" dirty="0">
                        <a:latin typeface="TH SarabunPSK" pitchFamily="34" charset="-34"/>
                        <a:cs typeface="TH SarabunPSK" pitchFamily="34" charset="-34"/>
                      </a:endParaRPr>
                    </a:p>
                  </a:txBody>
                  <a:tcPr>
                    <a:solidFill>
                      <a:schemeClr val="accent6">
                        <a:lumMod val="40000"/>
                        <a:lumOff val="60000"/>
                      </a:schemeClr>
                    </a:solidFill>
                  </a:tcPr>
                </a:tc>
              </a:tr>
              <a:tr h="622136">
                <a:tc>
                  <a:txBody>
                    <a:bodyPr/>
                    <a:lstStyle/>
                    <a:p>
                      <a:r>
                        <a:rPr lang="th-TH" sz="1800" b="1" dirty="0" smtClean="0">
                          <a:latin typeface="TH SarabunPSK" pitchFamily="34" charset="-34"/>
                          <a:cs typeface="TH SarabunPSK" pitchFamily="34" charset="-34"/>
                        </a:rPr>
                        <a:t>2. โครงการศูนย์ฝึกอบรมความเป็นเลิศด้านเทคโนโลยีชั้นสูง </a:t>
                      </a:r>
                    </a:p>
                    <a:p>
                      <a:r>
                        <a:rPr lang="th-TH" sz="1800" b="1" dirty="0" smtClean="0">
                          <a:latin typeface="TH SarabunPSK" pitchFamily="34" charset="-34"/>
                          <a:cs typeface="TH SarabunPSK" pitchFamily="34" charset="-34"/>
                        </a:rPr>
                        <a:t>  </a:t>
                      </a:r>
                      <a:r>
                        <a:rPr lang="th-TH" sz="1800" b="0" dirty="0" smtClean="0">
                          <a:latin typeface="TH SarabunPSK" pitchFamily="34" charset="-34"/>
                          <a:cs typeface="TH SarabunPSK" pitchFamily="34" charset="-34"/>
                        </a:rPr>
                        <a:t>-  เตรียมเข้าทำงาน</a:t>
                      </a:r>
                    </a:p>
                    <a:p>
                      <a:r>
                        <a:rPr lang="th-TH" sz="1800" b="0" dirty="0" smtClean="0">
                          <a:latin typeface="TH SarabunPSK" pitchFamily="34" charset="-34"/>
                          <a:cs typeface="TH SarabunPSK" pitchFamily="34" charset="-34"/>
                        </a:rPr>
                        <a:t>  -  ยกระดับ</a:t>
                      </a:r>
                    </a:p>
                  </a:txBody>
                  <a:tcPr/>
                </a:tc>
                <a:tc>
                  <a:txBody>
                    <a:bodyPr/>
                    <a:lstStyle/>
                    <a:p>
                      <a:pPr algn="ctr"/>
                      <a:r>
                        <a:rPr lang="th-TH" sz="1800" b="1" dirty="0" smtClean="0">
                          <a:latin typeface="TH SarabunPSK" pitchFamily="34" charset="-34"/>
                          <a:cs typeface="TH SarabunPSK" pitchFamily="34" charset="-34"/>
                        </a:rPr>
                        <a:t>10,000</a:t>
                      </a:r>
                      <a:endParaRPr lang="th-TH" sz="1800" b="1" dirty="0">
                        <a:latin typeface="TH SarabunPSK" pitchFamily="34" charset="-34"/>
                        <a:cs typeface="TH SarabunPSK" pitchFamily="34" charset="-34"/>
                      </a:endParaRPr>
                    </a:p>
                  </a:txBody>
                  <a:tcPr/>
                </a:tc>
                <a:tc>
                  <a:txBody>
                    <a:bodyPr/>
                    <a:lstStyle/>
                    <a:p>
                      <a:pPr algn="ctr"/>
                      <a:r>
                        <a:rPr lang="th-TH" sz="1800" b="1" dirty="0" smtClean="0">
                          <a:latin typeface="TH SarabunPSK" pitchFamily="34" charset="-34"/>
                          <a:cs typeface="TH SarabunPSK" pitchFamily="34" charset="-34"/>
                        </a:rPr>
                        <a:t>130.6559</a:t>
                      </a:r>
                      <a:endParaRPr lang="th-TH" sz="1800" b="1" dirty="0">
                        <a:latin typeface="TH SarabunPSK" pitchFamily="34" charset="-34"/>
                        <a:cs typeface="TH SarabunPSK" pitchFamily="34" charset="-34"/>
                      </a:endParaRPr>
                    </a:p>
                  </a:txBody>
                  <a:tcPr/>
                </a:tc>
                <a:tc>
                  <a:txBody>
                    <a:bodyPr/>
                    <a:lstStyle/>
                    <a:p>
                      <a:pPr algn="ctr"/>
                      <a:r>
                        <a:rPr lang="th-TH" sz="1800" b="1" dirty="0" smtClean="0">
                          <a:latin typeface="TH SarabunPSK" pitchFamily="34" charset="-34"/>
                          <a:cs typeface="TH SarabunPSK" pitchFamily="34" charset="-34"/>
                        </a:rPr>
                        <a:t>5,000</a:t>
                      </a:r>
                    </a:p>
                    <a:p>
                      <a:pPr algn="ctr"/>
                      <a:endParaRPr lang="th-TH" sz="1800" b="1" dirty="0" smtClean="0">
                        <a:latin typeface="TH SarabunPSK" pitchFamily="34" charset="-34"/>
                        <a:cs typeface="TH SarabunPSK" pitchFamily="34" charset="-34"/>
                      </a:endParaRPr>
                    </a:p>
                    <a:p>
                      <a:pPr algn="ctr"/>
                      <a:r>
                        <a:rPr lang="th-TH" sz="1800" b="1" dirty="0" smtClean="0">
                          <a:latin typeface="TH SarabunPSK" pitchFamily="34" charset="-34"/>
                          <a:cs typeface="TH SarabunPSK" pitchFamily="34" charset="-34"/>
                        </a:rPr>
                        <a:t>-</a:t>
                      </a:r>
                    </a:p>
                    <a:p>
                      <a:pPr algn="ctr"/>
                      <a:r>
                        <a:rPr lang="th-TH" sz="1800" b="0" dirty="0" smtClean="0">
                          <a:latin typeface="TH SarabunPSK" pitchFamily="34" charset="-34"/>
                          <a:cs typeface="TH SarabunPSK" pitchFamily="34" charset="-34"/>
                        </a:rPr>
                        <a:t>5,000</a:t>
                      </a:r>
                    </a:p>
                  </a:txBody>
                  <a:tcPr>
                    <a:solidFill>
                      <a:schemeClr val="accent3">
                        <a:lumMod val="60000"/>
                        <a:lumOff val="40000"/>
                      </a:schemeClr>
                    </a:solidFill>
                  </a:tcPr>
                </a:tc>
                <a:tc>
                  <a:txBody>
                    <a:bodyPr/>
                    <a:lstStyle/>
                    <a:p>
                      <a:pPr algn="ctr"/>
                      <a:r>
                        <a:rPr lang="th-TH" sz="1800" b="1" dirty="0" smtClean="0">
                          <a:solidFill>
                            <a:schemeClr val="tx1"/>
                          </a:solidFill>
                          <a:latin typeface="TH SarabunPSK" pitchFamily="34" charset="-34"/>
                          <a:cs typeface="TH SarabunPSK" pitchFamily="34" charset="-34"/>
                        </a:rPr>
                        <a:t>16.0000</a:t>
                      </a:r>
                    </a:p>
                    <a:p>
                      <a:pPr algn="ctr"/>
                      <a:endParaRPr lang="th-TH" sz="1800" b="1" dirty="0" smtClean="0">
                        <a:solidFill>
                          <a:schemeClr val="tx1"/>
                        </a:solidFill>
                        <a:latin typeface="TH SarabunPSK" pitchFamily="34" charset="-34"/>
                        <a:cs typeface="TH SarabunPSK" pitchFamily="34" charset="-34"/>
                      </a:endParaRPr>
                    </a:p>
                    <a:p>
                      <a:pPr algn="ctr"/>
                      <a:r>
                        <a:rPr lang="th-TH" sz="1800" b="1" dirty="0" smtClean="0">
                          <a:solidFill>
                            <a:schemeClr val="tx1"/>
                          </a:solidFill>
                          <a:latin typeface="TH SarabunPSK" pitchFamily="34" charset="-34"/>
                          <a:cs typeface="TH SarabunPSK" pitchFamily="34" charset="-34"/>
                        </a:rPr>
                        <a:t>-</a:t>
                      </a:r>
                    </a:p>
                    <a:p>
                      <a:pPr algn="ctr"/>
                      <a:r>
                        <a:rPr lang="th-TH" sz="1800" b="0" dirty="0" smtClean="0">
                          <a:solidFill>
                            <a:schemeClr val="tx1"/>
                          </a:solidFill>
                          <a:latin typeface="TH SarabunPSK" pitchFamily="34" charset="-34"/>
                          <a:cs typeface="TH SarabunPSK" pitchFamily="34" charset="-34"/>
                        </a:rPr>
                        <a:t>16.000</a:t>
                      </a:r>
                      <a:endParaRPr lang="th-TH" sz="1800" b="0" dirty="0">
                        <a:solidFill>
                          <a:schemeClr val="tx1"/>
                        </a:solidFill>
                        <a:latin typeface="TH SarabunPSK" pitchFamily="34" charset="-34"/>
                        <a:cs typeface="TH SarabunPSK" pitchFamily="34" charset="-34"/>
                      </a:endParaRPr>
                    </a:p>
                  </a:txBody>
                  <a:tcPr>
                    <a:solidFill>
                      <a:schemeClr val="accent3">
                        <a:lumMod val="60000"/>
                        <a:lumOff val="40000"/>
                      </a:schemeClr>
                    </a:solidFill>
                  </a:tcPr>
                </a:tc>
                <a:tc>
                  <a:txBody>
                    <a:bodyPr/>
                    <a:lstStyle/>
                    <a:p>
                      <a:pPr algn="ctr"/>
                      <a:r>
                        <a:rPr lang="th-TH" sz="1800" b="1" dirty="0" smtClean="0">
                          <a:latin typeface="TH SarabunPSK" pitchFamily="34" charset="-34"/>
                          <a:cs typeface="TH SarabunPSK" pitchFamily="34" charset="-34"/>
                        </a:rPr>
                        <a:t>10,300</a:t>
                      </a:r>
                    </a:p>
                    <a:p>
                      <a:pPr algn="ctr"/>
                      <a:endParaRPr lang="th-TH" sz="1800" b="1" dirty="0" smtClean="0">
                        <a:latin typeface="TH SarabunPSK" pitchFamily="34" charset="-34"/>
                        <a:cs typeface="TH SarabunPSK" pitchFamily="34" charset="-34"/>
                      </a:endParaRPr>
                    </a:p>
                    <a:p>
                      <a:pPr algn="ctr"/>
                      <a:r>
                        <a:rPr lang="th-TH" sz="1800" b="0" dirty="0" smtClean="0">
                          <a:latin typeface="TH SarabunPSK" pitchFamily="34" charset="-34"/>
                          <a:cs typeface="TH SarabunPSK" pitchFamily="34" charset="-34"/>
                        </a:rPr>
                        <a:t>300</a:t>
                      </a:r>
                    </a:p>
                    <a:p>
                      <a:pPr algn="ctr"/>
                      <a:r>
                        <a:rPr lang="th-TH" sz="1800" b="0" dirty="0" smtClean="0">
                          <a:latin typeface="TH SarabunPSK" pitchFamily="34" charset="-34"/>
                          <a:cs typeface="TH SarabunPSK" pitchFamily="34" charset="-34"/>
                        </a:rPr>
                        <a:t>10,000</a:t>
                      </a:r>
                    </a:p>
                  </a:txBody>
                  <a:tcPr>
                    <a:solidFill>
                      <a:schemeClr val="accent6">
                        <a:lumMod val="40000"/>
                        <a:lumOff val="60000"/>
                      </a:schemeClr>
                    </a:solidFill>
                  </a:tcPr>
                </a:tc>
                <a:tc>
                  <a:txBody>
                    <a:bodyPr/>
                    <a:lstStyle/>
                    <a:p>
                      <a:pPr algn="ctr"/>
                      <a:r>
                        <a:rPr lang="th-TH" sz="1800" b="1" dirty="0" smtClean="0">
                          <a:latin typeface="TH SarabunPSK" pitchFamily="34" charset="-34"/>
                          <a:cs typeface="TH SarabunPSK" pitchFamily="34" charset="-34"/>
                        </a:rPr>
                        <a:t>72.2005</a:t>
                      </a:r>
                    </a:p>
                    <a:p>
                      <a:pPr algn="ctr"/>
                      <a:endParaRPr lang="th-TH" sz="1800" b="1" dirty="0" smtClean="0">
                        <a:latin typeface="TH SarabunPSK" pitchFamily="34" charset="-34"/>
                        <a:cs typeface="TH SarabunPSK" pitchFamily="34" charset="-34"/>
                      </a:endParaRPr>
                    </a:p>
                    <a:p>
                      <a:pPr algn="ctr"/>
                      <a:endParaRPr lang="th-TH" sz="1800" b="1" dirty="0" smtClean="0">
                        <a:latin typeface="TH SarabunPSK" pitchFamily="34" charset="-34"/>
                        <a:cs typeface="TH SarabunPSK" pitchFamily="34" charset="-34"/>
                      </a:endParaRPr>
                    </a:p>
                    <a:p>
                      <a:pPr algn="ctr"/>
                      <a:endParaRPr lang="th-TH" sz="1800" b="1" dirty="0">
                        <a:latin typeface="TH SarabunPSK" pitchFamily="34" charset="-34"/>
                        <a:cs typeface="TH SarabunPSK" pitchFamily="34" charset="-34"/>
                      </a:endParaRPr>
                    </a:p>
                  </a:txBody>
                  <a:tcPr>
                    <a:solidFill>
                      <a:schemeClr val="accent6">
                        <a:lumMod val="40000"/>
                        <a:lumOff val="60000"/>
                      </a:schemeClr>
                    </a:solidFill>
                  </a:tcPr>
                </a:tc>
              </a:tr>
              <a:tr h="82178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h-TH" sz="1800" b="1" dirty="0" smtClean="0">
                          <a:latin typeface="TH SarabunPSK" pitchFamily="34" charset="-34"/>
                          <a:cs typeface="TH SarabunPSK" pitchFamily="34" charset="-34"/>
                        </a:rPr>
                        <a:t>3. โครงการพัฒนามาตรฐานฝีมือแรงงานแห่งชาติรองรับ 10 อุตสาหกรรม</a:t>
                      </a:r>
                    </a:p>
                  </a:txBody>
                  <a:tcPr/>
                </a:tc>
                <a:tc>
                  <a:txBody>
                    <a:bodyPr/>
                    <a:lstStyle/>
                    <a:p>
                      <a:pPr algn="ctr"/>
                      <a:r>
                        <a:rPr lang="th-TH" sz="1800" b="1" dirty="0" smtClean="0">
                          <a:latin typeface="TH SarabunPSK" pitchFamily="34" charset="-34"/>
                          <a:cs typeface="TH SarabunPSK" pitchFamily="34" charset="-34"/>
                        </a:rPr>
                        <a:t>10 สาขา</a:t>
                      </a:r>
                      <a:endParaRPr lang="th-TH" sz="1800" b="1" dirty="0">
                        <a:latin typeface="TH SarabunPSK" pitchFamily="34" charset="-34"/>
                        <a:cs typeface="TH SarabunPSK" pitchFamily="34" charset="-34"/>
                      </a:endParaRPr>
                    </a:p>
                  </a:txBody>
                  <a:tcPr/>
                </a:tc>
                <a:tc>
                  <a:txBody>
                    <a:bodyPr/>
                    <a:lstStyle/>
                    <a:p>
                      <a:pPr algn="ctr"/>
                      <a:r>
                        <a:rPr lang="th-TH" sz="1800" b="1" dirty="0" smtClean="0">
                          <a:latin typeface="TH SarabunPSK" pitchFamily="34" charset="-34"/>
                          <a:cs typeface="TH SarabunPSK" pitchFamily="34" charset="-34"/>
                        </a:rPr>
                        <a:t>28.3700</a:t>
                      </a:r>
                      <a:endParaRPr lang="th-TH" sz="1800" b="1" dirty="0">
                        <a:latin typeface="TH SarabunPSK" pitchFamily="34" charset="-34"/>
                        <a:cs typeface="TH SarabunPSK" pitchFamily="34" charset="-34"/>
                      </a:endParaRPr>
                    </a:p>
                  </a:txBody>
                  <a:tcPr/>
                </a:tc>
                <a:tc>
                  <a:txBody>
                    <a:bodyPr/>
                    <a:lstStyle/>
                    <a:p>
                      <a:pPr algn="ctr"/>
                      <a:r>
                        <a:rPr lang="th-TH" sz="1800" b="1" dirty="0" smtClean="0">
                          <a:latin typeface="TH SarabunPSK" pitchFamily="34" charset="-34"/>
                          <a:cs typeface="TH SarabunPSK" pitchFamily="34" charset="-34"/>
                        </a:rPr>
                        <a:t>5 สาขา</a:t>
                      </a:r>
                      <a:endParaRPr lang="th-TH" sz="1800" b="1" dirty="0">
                        <a:latin typeface="TH SarabunPSK" pitchFamily="34" charset="-34"/>
                        <a:cs typeface="TH SarabunPSK" pitchFamily="34" charset="-34"/>
                      </a:endParaRPr>
                    </a:p>
                  </a:txBody>
                  <a:tcPr>
                    <a:solidFill>
                      <a:schemeClr val="accent3">
                        <a:lumMod val="60000"/>
                        <a:lumOff val="40000"/>
                      </a:schemeClr>
                    </a:solidFill>
                  </a:tcPr>
                </a:tc>
                <a:tc>
                  <a:txBody>
                    <a:bodyPr/>
                    <a:lstStyle/>
                    <a:p>
                      <a:pPr algn="ctr"/>
                      <a:r>
                        <a:rPr lang="th-TH" sz="1800" b="1" dirty="0" smtClean="0">
                          <a:solidFill>
                            <a:schemeClr val="tx1"/>
                          </a:solidFill>
                          <a:latin typeface="TH SarabunPSK" pitchFamily="34" charset="-34"/>
                          <a:cs typeface="TH SarabunPSK" pitchFamily="34" charset="-34"/>
                        </a:rPr>
                        <a:t>5.0000</a:t>
                      </a:r>
                      <a:endParaRPr lang="th-TH" sz="1800" b="1" dirty="0">
                        <a:solidFill>
                          <a:schemeClr val="tx1"/>
                        </a:solidFill>
                        <a:latin typeface="TH SarabunPSK" pitchFamily="34" charset="-34"/>
                        <a:cs typeface="TH SarabunPSK" pitchFamily="34" charset="-34"/>
                      </a:endParaRPr>
                    </a:p>
                  </a:txBody>
                  <a:tcPr>
                    <a:solidFill>
                      <a:schemeClr val="accent3">
                        <a:lumMod val="60000"/>
                        <a:lumOff val="40000"/>
                      </a:schemeClr>
                    </a:solidFill>
                  </a:tcPr>
                </a:tc>
                <a:tc>
                  <a:txBody>
                    <a:bodyPr/>
                    <a:lstStyle/>
                    <a:p>
                      <a:pPr algn="ctr"/>
                      <a:r>
                        <a:rPr lang="th-TH" sz="1800" b="1" dirty="0" smtClean="0">
                          <a:latin typeface="TH SarabunPSK" pitchFamily="34" charset="-34"/>
                          <a:cs typeface="TH SarabunPSK" pitchFamily="34" charset="-34"/>
                        </a:rPr>
                        <a:t>10 สาขา</a:t>
                      </a:r>
                    </a:p>
                    <a:p>
                      <a:pPr algn="ctr"/>
                      <a:endParaRPr lang="th-TH" sz="1800" b="1" dirty="0" smtClean="0">
                        <a:latin typeface="TH SarabunPSK" pitchFamily="34" charset="-34"/>
                        <a:cs typeface="TH SarabunPSK" pitchFamily="34" charset="-34"/>
                      </a:endParaRPr>
                    </a:p>
                    <a:p>
                      <a:pPr algn="ctr"/>
                      <a:endParaRPr lang="th-TH" sz="1800" b="1" dirty="0">
                        <a:latin typeface="TH SarabunPSK" pitchFamily="34" charset="-34"/>
                        <a:cs typeface="TH SarabunPSK" pitchFamily="34" charset="-34"/>
                      </a:endParaRPr>
                    </a:p>
                  </a:txBody>
                  <a:tcPr>
                    <a:solidFill>
                      <a:schemeClr val="accent6">
                        <a:lumMod val="40000"/>
                        <a:lumOff val="60000"/>
                      </a:schemeClr>
                    </a:solidFill>
                  </a:tcPr>
                </a:tc>
                <a:tc>
                  <a:txBody>
                    <a:bodyPr/>
                    <a:lstStyle/>
                    <a:p>
                      <a:pPr algn="ctr"/>
                      <a:r>
                        <a:rPr lang="th-TH" sz="1800" b="1" dirty="0" smtClean="0">
                          <a:latin typeface="TH SarabunPSK" pitchFamily="34" charset="-34"/>
                          <a:cs typeface="TH SarabunPSK" pitchFamily="34" charset="-34"/>
                        </a:rPr>
                        <a:t>10.0000</a:t>
                      </a:r>
                      <a:endParaRPr lang="th-TH" sz="1800" b="1" dirty="0">
                        <a:latin typeface="TH SarabunPSK" pitchFamily="34" charset="-34"/>
                        <a:cs typeface="TH SarabunPSK" pitchFamily="34" charset="-34"/>
                      </a:endParaRPr>
                    </a:p>
                  </a:txBody>
                  <a:tcPr>
                    <a:solidFill>
                      <a:schemeClr val="accent6">
                        <a:lumMod val="40000"/>
                        <a:lumOff val="60000"/>
                      </a:schemeClr>
                    </a:solidFill>
                  </a:tcPr>
                </a:tc>
              </a:tr>
              <a:tr h="574888">
                <a:tc>
                  <a:txBody>
                    <a:bodyPr/>
                    <a:lstStyle/>
                    <a:p>
                      <a:r>
                        <a:rPr lang="th-TH" sz="1800" b="1" dirty="0" smtClean="0">
                          <a:latin typeface="TH SarabunPSK" pitchFamily="34" charset="-34"/>
                          <a:cs typeface="TH SarabunPSK" pitchFamily="34" charset="-34"/>
                        </a:rPr>
                        <a:t>4. โครงการเพิ่มผลิตภาพแรงงานสู่ </a:t>
                      </a:r>
                      <a:r>
                        <a:rPr lang="en-US" sz="1800" b="1" dirty="0" smtClean="0">
                          <a:latin typeface="TH SarabunPSK" pitchFamily="34" charset="-34"/>
                          <a:cs typeface="TH SarabunPSK" pitchFamily="34" charset="-34"/>
                        </a:rPr>
                        <a:t>SME 4.0</a:t>
                      </a:r>
                      <a:endParaRPr lang="th-TH" sz="1800" b="1" dirty="0">
                        <a:latin typeface="TH SarabunPSK" pitchFamily="34" charset="-34"/>
                        <a:cs typeface="TH SarabunPSK" pitchFamily="34" charset="-34"/>
                      </a:endParaRPr>
                    </a:p>
                  </a:txBody>
                  <a:tcPr/>
                </a:tc>
                <a:tc>
                  <a:txBody>
                    <a:bodyPr/>
                    <a:lstStyle/>
                    <a:p>
                      <a:pPr algn="ctr"/>
                      <a:r>
                        <a:rPr lang="th-TH" sz="1800" b="1" dirty="0" smtClean="0">
                          <a:latin typeface="TH SarabunPSK" pitchFamily="34" charset="-34"/>
                          <a:cs typeface="TH SarabunPSK" pitchFamily="34" charset="-34"/>
                        </a:rPr>
                        <a:t>15,000</a:t>
                      </a:r>
                      <a:endParaRPr lang="th-TH" sz="1800" b="1" dirty="0">
                        <a:latin typeface="TH SarabunPSK" pitchFamily="34" charset="-34"/>
                        <a:cs typeface="TH SarabunPSK" pitchFamily="34" charset="-34"/>
                      </a:endParaRPr>
                    </a:p>
                  </a:txBody>
                  <a:tcPr/>
                </a:tc>
                <a:tc>
                  <a:txBody>
                    <a:bodyPr/>
                    <a:lstStyle/>
                    <a:p>
                      <a:pPr algn="ctr"/>
                      <a:r>
                        <a:rPr lang="th-TH" sz="1800" b="1" dirty="0" smtClean="0">
                          <a:latin typeface="TH SarabunPSK" pitchFamily="34" charset="-34"/>
                          <a:cs typeface="TH SarabunPSK" pitchFamily="34" charset="-34"/>
                        </a:rPr>
                        <a:t>42.9974</a:t>
                      </a:r>
                      <a:endParaRPr lang="th-TH" sz="1800" b="1" dirty="0">
                        <a:latin typeface="TH SarabunPSK" pitchFamily="34" charset="-34"/>
                        <a:cs typeface="TH SarabunPSK" pitchFamily="34" charset="-34"/>
                      </a:endParaRPr>
                    </a:p>
                  </a:txBody>
                  <a:tcPr/>
                </a:tc>
                <a:tc>
                  <a:txBody>
                    <a:bodyPr/>
                    <a:lstStyle/>
                    <a:p>
                      <a:pPr algn="ctr"/>
                      <a:r>
                        <a:rPr lang="th-TH" sz="1800" b="1" dirty="0" smtClean="0">
                          <a:latin typeface="TH SarabunPSK" pitchFamily="34" charset="-34"/>
                          <a:cs typeface="TH SarabunPSK" pitchFamily="34" charset="-34"/>
                        </a:rPr>
                        <a:t>7,500</a:t>
                      </a:r>
                      <a:endParaRPr lang="th-TH" sz="1800" b="1" dirty="0">
                        <a:latin typeface="TH SarabunPSK" pitchFamily="34" charset="-34"/>
                        <a:cs typeface="TH SarabunPSK" pitchFamily="34" charset="-34"/>
                      </a:endParaRPr>
                    </a:p>
                  </a:txBody>
                  <a:tcPr>
                    <a:solidFill>
                      <a:schemeClr val="accent3">
                        <a:lumMod val="60000"/>
                        <a:lumOff val="40000"/>
                      </a:schemeClr>
                    </a:solidFill>
                  </a:tcPr>
                </a:tc>
                <a:tc>
                  <a:txBody>
                    <a:bodyPr/>
                    <a:lstStyle/>
                    <a:p>
                      <a:pPr algn="ctr"/>
                      <a:r>
                        <a:rPr lang="th-TH" sz="1800" b="1" dirty="0" smtClean="0">
                          <a:solidFill>
                            <a:schemeClr val="tx1"/>
                          </a:solidFill>
                          <a:latin typeface="TH SarabunPSK" pitchFamily="34" charset="-34"/>
                          <a:cs typeface="TH SarabunPSK" pitchFamily="34" charset="-34"/>
                        </a:rPr>
                        <a:t>21.4987</a:t>
                      </a:r>
                      <a:endParaRPr lang="th-TH" sz="1800" b="1" dirty="0">
                        <a:solidFill>
                          <a:schemeClr val="tx1"/>
                        </a:solidFill>
                        <a:latin typeface="TH SarabunPSK" pitchFamily="34" charset="-34"/>
                        <a:cs typeface="TH SarabunPSK" pitchFamily="34" charset="-34"/>
                      </a:endParaRPr>
                    </a:p>
                  </a:txBody>
                  <a:tcPr>
                    <a:solidFill>
                      <a:schemeClr val="accent3">
                        <a:lumMod val="60000"/>
                        <a:lumOff val="40000"/>
                      </a:schemeClr>
                    </a:solidFill>
                  </a:tcPr>
                </a:tc>
                <a:tc>
                  <a:txBody>
                    <a:bodyPr/>
                    <a:lstStyle/>
                    <a:p>
                      <a:pPr algn="ctr"/>
                      <a:r>
                        <a:rPr lang="th-TH" sz="1800" b="1" dirty="0" smtClean="0">
                          <a:latin typeface="TH SarabunPSK" pitchFamily="34" charset="-34"/>
                          <a:cs typeface="TH SarabunPSK" pitchFamily="34" charset="-34"/>
                        </a:rPr>
                        <a:t>15,000</a:t>
                      </a:r>
                      <a:endParaRPr lang="th-TH" sz="1800" b="1" dirty="0">
                        <a:latin typeface="TH SarabunPSK" pitchFamily="34" charset="-34"/>
                        <a:cs typeface="TH SarabunPSK" pitchFamily="34" charset="-34"/>
                      </a:endParaRPr>
                    </a:p>
                  </a:txBody>
                  <a:tcPr>
                    <a:solidFill>
                      <a:schemeClr val="accent6">
                        <a:lumMod val="40000"/>
                        <a:lumOff val="60000"/>
                      </a:schemeClr>
                    </a:solidFill>
                  </a:tcPr>
                </a:tc>
                <a:tc>
                  <a:txBody>
                    <a:bodyPr/>
                    <a:lstStyle/>
                    <a:p>
                      <a:pPr algn="ctr"/>
                      <a:r>
                        <a:rPr lang="th-TH" sz="1800" b="1" dirty="0" smtClean="0">
                          <a:latin typeface="TH SarabunPSK" pitchFamily="34" charset="-34"/>
                          <a:cs typeface="TH SarabunPSK" pitchFamily="34" charset="-34"/>
                        </a:rPr>
                        <a:t>42.9974</a:t>
                      </a:r>
                      <a:endParaRPr lang="th-TH" sz="1800" b="1" dirty="0">
                        <a:latin typeface="TH SarabunPSK" pitchFamily="34" charset="-34"/>
                        <a:cs typeface="TH SarabunPSK" pitchFamily="34" charset="-34"/>
                      </a:endParaRPr>
                    </a:p>
                  </a:txBody>
                  <a:tcPr>
                    <a:solidFill>
                      <a:schemeClr val="accent6">
                        <a:lumMod val="40000"/>
                        <a:lumOff val="60000"/>
                      </a:schemeClr>
                    </a:solidFill>
                  </a:tcPr>
                </a:tc>
              </a:tr>
            </a:tbl>
          </a:graphicData>
        </a:graphic>
      </p:graphicFrame>
      <p:sp>
        <p:nvSpPr>
          <p:cNvPr id="7" name="TextBox 6"/>
          <p:cNvSpPr txBox="1"/>
          <p:nvPr/>
        </p:nvSpPr>
        <p:spPr>
          <a:xfrm>
            <a:off x="2385126" y="3254096"/>
            <a:ext cx="2160240" cy="307777"/>
          </a:xfrm>
          <a:prstGeom prst="rect">
            <a:avLst/>
          </a:prstGeom>
          <a:noFill/>
          <a:ln>
            <a:noFill/>
          </a:ln>
        </p:spPr>
        <p:txBody>
          <a:bodyPr wrap="square" rtlCol="0">
            <a:spAutoFit/>
          </a:bodyPr>
          <a:lstStyle/>
          <a:p>
            <a:pPr algn="ctr"/>
            <a:r>
              <a:rPr lang="th-TH" sz="1400" b="1" dirty="0" smtClean="0">
                <a:latin typeface="TH SarabunPSK" pitchFamily="34" charset="-34"/>
                <a:cs typeface="TH SarabunPSK" pitchFamily="34" charset="-34"/>
              </a:rPr>
              <a:t>(โครงการสามเหลี่ยมมั่นคง มั่งคั่ง ยั่งยืน)</a:t>
            </a:r>
            <a:endParaRPr lang="th-TH" sz="1400" b="1" dirty="0">
              <a:latin typeface="TH SarabunPSK" pitchFamily="34" charset="-34"/>
              <a:cs typeface="TH SarabunPSK" pitchFamily="34" charset="-34"/>
            </a:endParaRPr>
          </a:p>
        </p:txBody>
      </p:sp>
      <p:cxnSp>
        <p:nvCxnSpPr>
          <p:cNvPr id="4" name="ลูกศรเชื่อมต่อแบบตรง 3"/>
          <p:cNvCxnSpPr/>
          <p:nvPr/>
        </p:nvCxnSpPr>
        <p:spPr>
          <a:xfrm>
            <a:off x="6642230" y="2735520"/>
            <a:ext cx="414293" cy="0"/>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1" name="ลูกศรเชื่อมต่อแบบตรง 10"/>
          <p:cNvCxnSpPr/>
          <p:nvPr/>
        </p:nvCxnSpPr>
        <p:spPr>
          <a:xfrm>
            <a:off x="6842499" y="4343240"/>
            <a:ext cx="269186" cy="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3" name="ลูกศรเชื่อมต่อแบบตรง 22"/>
          <p:cNvCxnSpPr/>
          <p:nvPr/>
        </p:nvCxnSpPr>
        <p:spPr>
          <a:xfrm>
            <a:off x="6649983" y="4956026"/>
            <a:ext cx="414293" cy="0"/>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26" name="ลูกศรเชื่อมต่อแบบตรง 25"/>
          <p:cNvCxnSpPr/>
          <p:nvPr/>
        </p:nvCxnSpPr>
        <p:spPr>
          <a:xfrm>
            <a:off x="6633086" y="5892130"/>
            <a:ext cx="414293" cy="0"/>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27" name="ลูกศรเชื่อมต่อแบบตรง 26"/>
          <p:cNvCxnSpPr/>
          <p:nvPr/>
        </p:nvCxnSpPr>
        <p:spPr>
          <a:xfrm>
            <a:off x="6649983" y="4608908"/>
            <a:ext cx="414293" cy="0"/>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335157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ตาราง 1"/>
          <p:cNvGraphicFramePr>
            <a:graphicFrameLocks noGrp="1"/>
          </p:cNvGraphicFramePr>
          <p:nvPr>
            <p:extLst>
              <p:ext uri="{D42A27DB-BD31-4B8C-83A1-F6EECF244321}">
                <p14:modId xmlns:p14="http://schemas.microsoft.com/office/powerpoint/2010/main" val="1211228274"/>
              </p:ext>
            </p:extLst>
          </p:nvPr>
        </p:nvGraphicFramePr>
        <p:xfrm>
          <a:off x="179508" y="576298"/>
          <a:ext cx="8730625" cy="5704696"/>
        </p:xfrm>
        <a:graphic>
          <a:graphicData uri="http://schemas.openxmlformats.org/drawingml/2006/table">
            <a:tbl>
              <a:tblPr firstRow="1" bandRow="1">
                <a:tableStyleId>{5C22544A-7EE6-4342-B048-85BDC9FD1C3A}</a:tableStyleId>
              </a:tblPr>
              <a:tblGrid>
                <a:gridCol w="2232252"/>
                <a:gridCol w="1008112"/>
                <a:gridCol w="1124952"/>
                <a:gridCol w="1196960"/>
                <a:gridCol w="1080120"/>
                <a:gridCol w="1080120"/>
                <a:gridCol w="1008109"/>
              </a:tblGrid>
              <a:tr h="360040">
                <a:tc rowSpan="2">
                  <a:txBody>
                    <a:bodyPr/>
                    <a:lstStyle/>
                    <a:p>
                      <a:pPr algn="ctr"/>
                      <a:r>
                        <a:rPr lang="th-TH" sz="1800" b="1" dirty="0" smtClean="0">
                          <a:solidFill>
                            <a:schemeClr val="tx1"/>
                          </a:solidFill>
                          <a:latin typeface="TH SarabunPSK" pitchFamily="34" charset="-34"/>
                          <a:cs typeface="TH SarabunPSK" pitchFamily="34" charset="-34"/>
                        </a:rPr>
                        <a:t>โครงการ</a:t>
                      </a:r>
                      <a:endParaRPr lang="th-TH" sz="1800" b="1" dirty="0">
                        <a:solidFill>
                          <a:schemeClr val="tx1"/>
                        </a:solidFill>
                        <a:latin typeface="TH SarabunPSK" pitchFamily="34" charset="-34"/>
                        <a:cs typeface="TH SarabunPSK" pitchFamily="34" charset="-34"/>
                      </a:endParaRPr>
                    </a:p>
                  </a:txBody>
                  <a:tcPr/>
                </a:tc>
                <a:tc gridSpan="2">
                  <a:txBody>
                    <a:bodyPr/>
                    <a:lstStyle/>
                    <a:p>
                      <a:pPr algn="ctr"/>
                      <a:r>
                        <a:rPr lang="th-TH" sz="1800" b="1" dirty="0" smtClean="0">
                          <a:solidFill>
                            <a:schemeClr val="tx1"/>
                          </a:solidFill>
                          <a:latin typeface="TH SarabunPSK" pitchFamily="34" charset="-34"/>
                          <a:cs typeface="TH SarabunPSK" pitchFamily="34" charset="-34"/>
                        </a:rPr>
                        <a:t>ปี 2562</a:t>
                      </a:r>
                      <a:endParaRPr lang="th-TH" sz="1800" b="1" dirty="0">
                        <a:solidFill>
                          <a:schemeClr val="tx1"/>
                        </a:solidFill>
                        <a:latin typeface="TH SarabunPSK" pitchFamily="34" charset="-34"/>
                        <a:cs typeface="TH SarabunPSK" pitchFamily="34" charset="-34"/>
                      </a:endParaRPr>
                    </a:p>
                  </a:txBody>
                  <a:tcPr/>
                </a:tc>
                <a:tc hMerge="1">
                  <a:txBody>
                    <a:bodyPr/>
                    <a:lstStyle/>
                    <a:p>
                      <a:endParaRPr lang="th-TH" sz="1800" dirty="0"/>
                    </a:p>
                  </a:txBody>
                  <a:tcPr/>
                </a:tc>
                <a:tc gridSpan="2">
                  <a:txBody>
                    <a:bodyPr/>
                    <a:lstStyle/>
                    <a:p>
                      <a:pPr algn="ctr"/>
                      <a:r>
                        <a:rPr lang="th-TH" sz="1800" b="1" dirty="0" smtClean="0">
                          <a:solidFill>
                            <a:schemeClr val="tx1"/>
                          </a:solidFill>
                          <a:latin typeface="TH SarabunPSK" pitchFamily="34" charset="-34"/>
                          <a:cs typeface="TH SarabunPSK" pitchFamily="34" charset="-34"/>
                        </a:rPr>
                        <a:t>ร่าง แผน 62 พลางก่อน</a:t>
                      </a:r>
                      <a:endParaRPr lang="th-TH" sz="1800" b="1" dirty="0">
                        <a:solidFill>
                          <a:schemeClr val="tx1"/>
                        </a:solidFill>
                        <a:latin typeface="TH SarabunPSK" pitchFamily="34" charset="-34"/>
                        <a:cs typeface="TH SarabunPSK" pitchFamily="34" charset="-34"/>
                      </a:endParaRPr>
                    </a:p>
                  </a:txBody>
                  <a:tcPr>
                    <a:solidFill>
                      <a:schemeClr val="accent3">
                        <a:lumMod val="60000"/>
                        <a:lumOff val="40000"/>
                      </a:schemeClr>
                    </a:solidFill>
                  </a:tcPr>
                </a:tc>
                <a:tc hMerge="1">
                  <a:txBody>
                    <a:bodyPr/>
                    <a:lstStyle/>
                    <a:p>
                      <a:endParaRPr lang="th-TH" sz="1800" dirty="0">
                        <a:solidFill>
                          <a:schemeClr val="tx1"/>
                        </a:solidFill>
                      </a:endParaRPr>
                    </a:p>
                  </a:txBody>
                  <a:tcPr>
                    <a:solidFill>
                      <a:schemeClr val="accent6">
                        <a:lumMod val="40000"/>
                        <a:lumOff val="60000"/>
                      </a:schemeClr>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h-TH" sz="1800" b="1" dirty="0" smtClean="0">
                          <a:solidFill>
                            <a:schemeClr val="tx1"/>
                          </a:solidFill>
                          <a:latin typeface="TH SarabunPSK" pitchFamily="34" charset="-34"/>
                          <a:cs typeface="TH SarabunPSK" pitchFamily="34" charset="-34"/>
                        </a:rPr>
                        <a:t>ปี 2563 </a:t>
                      </a:r>
                      <a:r>
                        <a:rPr lang="th-TH" sz="1050" b="1" dirty="0" smtClean="0">
                          <a:solidFill>
                            <a:schemeClr val="tx1"/>
                          </a:solidFill>
                          <a:latin typeface="TH SarabunPSK" pitchFamily="34" charset="-34"/>
                          <a:cs typeface="TH SarabunPSK" pitchFamily="34" charset="-34"/>
                        </a:rPr>
                        <a:t>(ผลการพิจารณาวันที่ 4 ก.ย.62)</a:t>
                      </a:r>
                    </a:p>
                  </a:txBody>
                  <a:tcPr>
                    <a:solidFill>
                      <a:schemeClr val="accent6">
                        <a:lumMod val="40000"/>
                        <a:lumOff val="60000"/>
                      </a:schemeClr>
                    </a:solidFill>
                  </a:tcPr>
                </a:tc>
                <a:tc hMerge="1">
                  <a:txBody>
                    <a:bodyPr/>
                    <a:lstStyle/>
                    <a:p>
                      <a:endParaRPr lang="th-TH" sz="1800" dirty="0">
                        <a:solidFill>
                          <a:schemeClr val="tx1"/>
                        </a:solidFill>
                      </a:endParaRPr>
                    </a:p>
                  </a:txBody>
                  <a:tcPr>
                    <a:solidFill>
                      <a:schemeClr val="accent6">
                        <a:lumMod val="40000"/>
                        <a:lumOff val="60000"/>
                      </a:schemeClr>
                    </a:solidFill>
                  </a:tcPr>
                </a:tc>
              </a:tr>
              <a:tr h="584056">
                <a:tc vMerge="1">
                  <a:txBody>
                    <a:bodyPr/>
                    <a:lstStyle/>
                    <a:p>
                      <a:endParaRPr lang="th-TH" sz="1600"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h-TH" sz="1400" b="1" dirty="0" smtClean="0">
                          <a:latin typeface="TH SarabunPSK" pitchFamily="34" charset="-34"/>
                          <a:cs typeface="TH SarabunPSK" pitchFamily="34" charset="-34"/>
                        </a:rPr>
                        <a:t>เป้าหมาย </a:t>
                      </a:r>
                    </a:p>
                    <a:p>
                      <a:pPr marL="0" marR="0" indent="0" algn="ctr" defTabSz="914400" rtl="0" eaLnBrk="1" fontAlgn="auto" latinLnBrk="0" hangingPunct="1">
                        <a:lnSpc>
                          <a:spcPct val="100000"/>
                        </a:lnSpc>
                        <a:spcBef>
                          <a:spcPts val="0"/>
                        </a:spcBef>
                        <a:spcAft>
                          <a:spcPts val="0"/>
                        </a:spcAft>
                        <a:buClrTx/>
                        <a:buSzTx/>
                        <a:buFontTx/>
                        <a:buNone/>
                        <a:tabLst/>
                        <a:defRPr/>
                      </a:pPr>
                      <a:r>
                        <a:rPr lang="th-TH" sz="1400" b="1" dirty="0" smtClean="0">
                          <a:latin typeface="TH SarabunPSK" pitchFamily="34" charset="-34"/>
                          <a:cs typeface="TH SarabunPSK" pitchFamily="34" charset="-34"/>
                        </a:rPr>
                        <a:t>12 เดือน (คน)</a:t>
                      </a:r>
                    </a:p>
                  </a:txBody>
                  <a:tcPr/>
                </a:tc>
                <a:tc>
                  <a:txBody>
                    <a:bodyPr/>
                    <a:lstStyle/>
                    <a:p>
                      <a:pPr algn="ctr"/>
                      <a:r>
                        <a:rPr lang="th-TH" sz="1400" b="1" dirty="0" smtClean="0">
                          <a:latin typeface="TH SarabunPSK" pitchFamily="34" charset="-34"/>
                          <a:cs typeface="TH SarabunPSK" pitchFamily="34" charset="-34"/>
                        </a:rPr>
                        <a:t>งบประมาณ </a:t>
                      </a:r>
                    </a:p>
                    <a:p>
                      <a:pPr algn="ctr"/>
                      <a:r>
                        <a:rPr lang="th-TH" sz="1400" b="1" dirty="0" smtClean="0">
                          <a:latin typeface="TH SarabunPSK" pitchFamily="34" charset="-34"/>
                          <a:cs typeface="TH SarabunPSK" pitchFamily="34" charset="-34"/>
                        </a:rPr>
                        <a:t>(ล้านบาท)</a:t>
                      </a:r>
                      <a:endParaRPr lang="th-TH" sz="1400" b="1" dirty="0">
                        <a:latin typeface="TH SarabunPSK" pitchFamily="34" charset="-34"/>
                        <a:cs typeface="TH SarabunPSK" pitchFamily="34" charset="-34"/>
                      </a:endParaRPr>
                    </a:p>
                  </a:txBody>
                  <a:tcPr/>
                </a:tc>
                <a:tc>
                  <a:txBody>
                    <a:bodyPr/>
                    <a:lstStyle/>
                    <a:p>
                      <a:pPr algn="ctr"/>
                      <a:r>
                        <a:rPr lang="th-TH" sz="1400" b="1" dirty="0" smtClean="0">
                          <a:latin typeface="TH SarabunPSK" pitchFamily="34" charset="-34"/>
                          <a:cs typeface="TH SarabunPSK" pitchFamily="34" charset="-34"/>
                        </a:rPr>
                        <a:t>เป้าหมาย 6 เดือน (คน)</a:t>
                      </a:r>
                      <a:endParaRPr lang="th-TH" sz="1400" b="1" dirty="0">
                        <a:latin typeface="TH SarabunPSK" pitchFamily="34" charset="-34"/>
                        <a:cs typeface="TH SarabunPSK" pitchFamily="34" charset="-34"/>
                      </a:endParaRPr>
                    </a:p>
                  </a:txBody>
                  <a:tcPr>
                    <a:solidFill>
                      <a:schemeClr val="accent3">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h-TH" sz="1400" b="1" dirty="0" smtClean="0">
                          <a:solidFill>
                            <a:schemeClr val="tx1"/>
                          </a:solidFill>
                          <a:latin typeface="TH SarabunPSK" pitchFamily="34" charset="-34"/>
                          <a:cs typeface="TH SarabunPSK" pitchFamily="34" charset="-34"/>
                        </a:rPr>
                        <a:t>งบประมาณ </a:t>
                      </a:r>
                    </a:p>
                    <a:p>
                      <a:pPr marL="0" marR="0" indent="0" algn="ctr" defTabSz="914400" rtl="0" eaLnBrk="1" fontAlgn="auto" latinLnBrk="0" hangingPunct="1">
                        <a:lnSpc>
                          <a:spcPct val="100000"/>
                        </a:lnSpc>
                        <a:spcBef>
                          <a:spcPts val="0"/>
                        </a:spcBef>
                        <a:spcAft>
                          <a:spcPts val="0"/>
                        </a:spcAft>
                        <a:buClrTx/>
                        <a:buSzTx/>
                        <a:buFontTx/>
                        <a:buNone/>
                        <a:tabLst/>
                        <a:defRPr/>
                      </a:pPr>
                      <a:r>
                        <a:rPr lang="th-TH" sz="1400" b="1" dirty="0" smtClean="0">
                          <a:solidFill>
                            <a:schemeClr val="tx1"/>
                          </a:solidFill>
                          <a:latin typeface="TH SarabunPSK" pitchFamily="34" charset="-34"/>
                          <a:cs typeface="TH SarabunPSK" pitchFamily="34" charset="-34"/>
                        </a:rPr>
                        <a:t>6 เดือน (บาท)</a:t>
                      </a:r>
                    </a:p>
                  </a:txBody>
                  <a:tcPr>
                    <a:solidFill>
                      <a:schemeClr val="accent3">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h-TH" sz="1400" b="1" dirty="0" smtClean="0">
                          <a:solidFill>
                            <a:schemeClr val="tx1"/>
                          </a:solidFill>
                          <a:latin typeface="TH SarabunPSK" pitchFamily="34" charset="-34"/>
                          <a:cs typeface="TH SarabunPSK" pitchFamily="34" charset="-34"/>
                        </a:rPr>
                        <a:t>เป้าหมาย </a:t>
                      </a:r>
                    </a:p>
                    <a:p>
                      <a:pPr marL="0" marR="0" indent="0" algn="ctr" defTabSz="914400" rtl="0" eaLnBrk="1" fontAlgn="auto" latinLnBrk="0" hangingPunct="1">
                        <a:lnSpc>
                          <a:spcPct val="100000"/>
                        </a:lnSpc>
                        <a:spcBef>
                          <a:spcPts val="0"/>
                        </a:spcBef>
                        <a:spcAft>
                          <a:spcPts val="0"/>
                        </a:spcAft>
                        <a:buClrTx/>
                        <a:buSzTx/>
                        <a:buFontTx/>
                        <a:buNone/>
                        <a:tabLst/>
                        <a:defRPr/>
                      </a:pPr>
                      <a:r>
                        <a:rPr lang="th-TH" sz="1400" b="1" dirty="0" smtClean="0">
                          <a:solidFill>
                            <a:schemeClr val="tx1"/>
                          </a:solidFill>
                          <a:latin typeface="TH SarabunPSK" pitchFamily="34" charset="-34"/>
                          <a:cs typeface="TH SarabunPSK" pitchFamily="34" charset="-34"/>
                        </a:rPr>
                        <a:t>12 เดือน (คน)</a:t>
                      </a:r>
                    </a:p>
                  </a:txBody>
                  <a:tcPr>
                    <a:solidFill>
                      <a:schemeClr val="accent6">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h-TH" sz="1400" b="1" dirty="0" smtClean="0">
                          <a:solidFill>
                            <a:schemeClr val="tx1"/>
                          </a:solidFill>
                          <a:latin typeface="TH SarabunPSK" pitchFamily="34" charset="-34"/>
                          <a:cs typeface="TH SarabunPSK" pitchFamily="34" charset="-34"/>
                        </a:rPr>
                        <a:t>งบประมาณ (ล้านบาท)</a:t>
                      </a:r>
                    </a:p>
                  </a:txBody>
                  <a:tcPr>
                    <a:solidFill>
                      <a:schemeClr val="accent6">
                        <a:lumMod val="40000"/>
                        <a:lumOff val="60000"/>
                      </a:schemeClr>
                    </a:solidFill>
                  </a:tcPr>
                </a:tc>
              </a:tr>
              <a:tr h="553184">
                <a:tc>
                  <a:txBody>
                    <a:bodyPr/>
                    <a:lstStyle/>
                    <a:p>
                      <a:r>
                        <a:rPr lang="th-TH" sz="1800" b="1" dirty="0" smtClean="0">
                          <a:latin typeface="TH SarabunPSK" pitchFamily="34" charset="-34"/>
                          <a:cs typeface="TH SarabunPSK" pitchFamily="34" charset="-34"/>
                        </a:rPr>
                        <a:t>5. โครงการเพิ่มทักษะกำลังแรงงานในพื้นที่เขตพัฒนาเศรษฐกิจพิเศษ</a:t>
                      </a:r>
                    </a:p>
                    <a:p>
                      <a:r>
                        <a:rPr lang="th-TH" sz="1800" b="1" dirty="0" smtClean="0">
                          <a:latin typeface="TH SarabunPSK" pitchFamily="34" charset="-34"/>
                          <a:cs typeface="TH SarabunPSK" pitchFamily="34" charset="-34"/>
                        </a:rPr>
                        <a:t>  </a:t>
                      </a:r>
                      <a:r>
                        <a:rPr lang="th-TH" sz="1800" b="0" dirty="0" smtClean="0">
                          <a:latin typeface="TH SarabunPSK" pitchFamily="34" charset="-34"/>
                          <a:cs typeface="TH SarabunPSK" pitchFamily="34" charset="-34"/>
                        </a:rPr>
                        <a:t>-  เตรียมเข้าทำงาน</a:t>
                      </a:r>
                    </a:p>
                    <a:p>
                      <a:r>
                        <a:rPr lang="th-TH" sz="1800" b="0" dirty="0" smtClean="0">
                          <a:latin typeface="TH SarabunPSK" pitchFamily="34" charset="-34"/>
                          <a:cs typeface="TH SarabunPSK" pitchFamily="34" charset="-34"/>
                        </a:rPr>
                        <a:t>  -  ยกระดับ</a:t>
                      </a:r>
                      <a:endParaRPr lang="th-TH" sz="1800" b="1" dirty="0">
                        <a:latin typeface="TH SarabunPSK" pitchFamily="34" charset="-34"/>
                        <a:cs typeface="TH SarabunPSK" pitchFamily="34" charset="-34"/>
                      </a:endParaRPr>
                    </a:p>
                  </a:txBody>
                  <a:tcPr/>
                </a:tc>
                <a:tc>
                  <a:txBody>
                    <a:bodyPr/>
                    <a:lstStyle/>
                    <a:p>
                      <a:pPr algn="ctr"/>
                      <a:r>
                        <a:rPr lang="th-TH" sz="1800" b="1" dirty="0" smtClean="0">
                          <a:latin typeface="TH SarabunPSK" pitchFamily="34" charset="-34"/>
                          <a:cs typeface="TH SarabunPSK" pitchFamily="34" charset="-34"/>
                        </a:rPr>
                        <a:t>15,000</a:t>
                      </a:r>
                      <a:endParaRPr lang="th-TH" sz="1800" b="1" dirty="0">
                        <a:latin typeface="TH SarabunPSK" pitchFamily="34" charset="-34"/>
                        <a:cs typeface="TH SarabunPSK" pitchFamily="34" charset="-34"/>
                      </a:endParaRPr>
                    </a:p>
                  </a:txBody>
                  <a:tcPr/>
                </a:tc>
                <a:tc>
                  <a:txBody>
                    <a:bodyPr/>
                    <a:lstStyle/>
                    <a:p>
                      <a:pPr algn="ctr"/>
                      <a:r>
                        <a:rPr lang="th-TH" sz="1800" b="1" dirty="0" smtClean="0">
                          <a:latin typeface="TH SarabunPSK" pitchFamily="34" charset="-34"/>
                          <a:cs typeface="TH SarabunPSK" pitchFamily="34" charset="-34"/>
                        </a:rPr>
                        <a:t>56.5000</a:t>
                      </a:r>
                      <a:endParaRPr lang="th-TH" sz="1800" b="1" dirty="0">
                        <a:latin typeface="TH SarabunPSK" pitchFamily="34" charset="-34"/>
                        <a:cs typeface="TH SarabunPSK" pitchFamily="34" charset="-34"/>
                      </a:endParaRPr>
                    </a:p>
                  </a:txBody>
                  <a:tcPr/>
                </a:tc>
                <a:tc>
                  <a:txBody>
                    <a:bodyPr/>
                    <a:lstStyle/>
                    <a:p>
                      <a:pPr algn="ctr"/>
                      <a:r>
                        <a:rPr lang="th-TH" sz="1800" b="1" dirty="0" smtClean="0">
                          <a:latin typeface="TH SarabunPSK" pitchFamily="34" charset="-34"/>
                          <a:cs typeface="TH SarabunPSK" pitchFamily="34" charset="-34"/>
                        </a:rPr>
                        <a:t>7,500</a:t>
                      </a:r>
                    </a:p>
                    <a:p>
                      <a:pPr algn="ctr"/>
                      <a:endParaRPr lang="th-TH" sz="1800" b="0" dirty="0" smtClean="0">
                        <a:latin typeface="TH SarabunPSK" pitchFamily="34" charset="-34"/>
                        <a:cs typeface="TH SarabunPSK" pitchFamily="34" charset="-34"/>
                      </a:endParaRPr>
                    </a:p>
                    <a:p>
                      <a:pPr algn="ctr"/>
                      <a:endParaRPr lang="th-TH" sz="1800" b="0" dirty="0" smtClean="0">
                        <a:latin typeface="TH SarabunPSK" pitchFamily="34" charset="-34"/>
                        <a:cs typeface="TH SarabunPSK" pitchFamily="34" charset="-34"/>
                      </a:endParaRPr>
                    </a:p>
                    <a:p>
                      <a:pPr algn="ctr"/>
                      <a:r>
                        <a:rPr lang="th-TH" sz="1800" b="0" dirty="0" smtClean="0">
                          <a:latin typeface="TH SarabunPSK" pitchFamily="34" charset="-34"/>
                          <a:cs typeface="TH SarabunPSK" pitchFamily="34" charset="-34"/>
                        </a:rPr>
                        <a:t>500</a:t>
                      </a:r>
                    </a:p>
                    <a:p>
                      <a:pPr algn="ctr"/>
                      <a:r>
                        <a:rPr lang="th-TH" sz="1800" b="0" dirty="0" smtClean="0">
                          <a:latin typeface="TH SarabunPSK" pitchFamily="34" charset="-34"/>
                          <a:cs typeface="TH SarabunPSK" pitchFamily="34" charset="-34"/>
                        </a:rPr>
                        <a:t>7,000</a:t>
                      </a:r>
                      <a:endParaRPr lang="th-TH" sz="1800" b="0" dirty="0">
                        <a:latin typeface="TH SarabunPSK" pitchFamily="34" charset="-34"/>
                        <a:cs typeface="TH SarabunPSK" pitchFamily="34" charset="-34"/>
                      </a:endParaRPr>
                    </a:p>
                  </a:txBody>
                  <a:tcPr>
                    <a:solidFill>
                      <a:schemeClr val="accent3">
                        <a:lumMod val="60000"/>
                        <a:lumOff val="40000"/>
                      </a:schemeClr>
                    </a:solidFill>
                  </a:tcPr>
                </a:tc>
                <a:tc>
                  <a:txBody>
                    <a:bodyPr/>
                    <a:lstStyle/>
                    <a:p>
                      <a:pPr algn="ctr"/>
                      <a:r>
                        <a:rPr lang="th-TH" sz="1800" b="1" dirty="0" smtClean="0">
                          <a:solidFill>
                            <a:schemeClr val="tx1"/>
                          </a:solidFill>
                          <a:latin typeface="TH SarabunPSK" pitchFamily="34" charset="-34"/>
                          <a:cs typeface="TH SarabunPSK" pitchFamily="34" charset="-34"/>
                        </a:rPr>
                        <a:t>24.6445</a:t>
                      </a:r>
                    </a:p>
                    <a:p>
                      <a:pPr algn="ctr"/>
                      <a:endParaRPr lang="th-TH" sz="1800" b="0" dirty="0" smtClean="0">
                        <a:solidFill>
                          <a:schemeClr val="tx1"/>
                        </a:solidFill>
                        <a:latin typeface="TH SarabunPSK" pitchFamily="34" charset="-34"/>
                        <a:cs typeface="TH SarabunPSK" pitchFamily="34" charset="-34"/>
                      </a:endParaRPr>
                    </a:p>
                    <a:p>
                      <a:pPr algn="ctr"/>
                      <a:endParaRPr lang="th-TH" sz="1800" b="0" dirty="0" smtClean="0">
                        <a:solidFill>
                          <a:schemeClr val="tx1"/>
                        </a:solidFill>
                        <a:latin typeface="TH SarabunPSK" pitchFamily="34" charset="-34"/>
                        <a:cs typeface="TH SarabunPSK" pitchFamily="34" charset="-34"/>
                      </a:endParaRPr>
                    </a:p>
                    <a:p>
                      <a:pPr algn="ctr"/>
                      <a:r>
                        <a:rPr lang="th-TH" sz="1800" b="0" dirty="0" smtClean="0">
                          <a:solidFill>
                            <a:schemeClr val="tx1"/>
                          </a:solidFill>
                          <a:latin typeface="TH SarabunPSK" pitchFamily="34" charset="-34"/>
                          <a:cs typeface="TH SarabunPSK" pitchFamily="34" charset="-34"/>
                        </a:rPr>
                        <a:t>3.6445</a:t>
                      </a:r>
                    </a:p>
                    <a:p>
                      <a:pPr algn="ctr"/>
                      <a:r>
                        <a:rPr lang="th-TH" sz="1800" b="0" dirty="0" smtClean="0">
                          <a:solidFill>
                            <a:schemeClr val="tx1"/>
                          </a:solidFill>
                          <a:latin typeface="TH SarabunPSK" pitchFamily="34" charset="-34"/>
                          <a:cs typeface="TH SarabunPSK" pitchFamily="34" charset="-34"/>
                        </a:rPr>
                        <a:t>21.0000</a:t>
                      </a:r>
                      <a:endParaRPr lang="th-TH" sz="1800" b="0" dirty="0">
                        <a:solidFill>
                          <a:schemeClr val="tx1"/>
                        </a:solidFill>
                        <a:latin typeface="TH SarabunPSK" pitchFamily="34" charset="-34"/>
                        <a:cs typeface="TH SarabunPSK" pitchFamily="34" charset="-34"/>
                      </a:endParaRPr>
                    </a:p>
                  </a:txBody>
                  <a:tcPr>
                    <a:solidFill>
                      <a:schemeClr val="accent3">
                        <a:lumMod val="60000"/>
                        <a:lumOff val="40000"/>
                      </a:schemeClr>
                    </a:solidFill>
                  </a:tcPr>
                </a:tc>
                <a:tc>
                  <a:txBody>
                    <a:bodyPr/>
                    <a:lstStyle/>
                    <a:p>
                      <a:pPr algn="ctr"/>
                      <a:r>
                        <a:rPr lang="th-TH" sz="1800" b="1" dirty="0" smtClean="0">
                          <a:latin typeface="TH SarabunPSK" pitchFamily="34" charset="-34"/>
                          <a:cs typeface="TH SarabunPSK" pitchFamily="34" charset="-34"/>
                        </a:rPr>
                        <a:t>12,000</a:t>
                      </a:r>
                    </a:p>
                    <a:p>
                      <a:pPr algn="ctr"/>
                      <a:endParaRPr lang="th-TH" sz="1800" b="0" dirty="0" smtClean="0">
                        <a:latin typeface="TH SarabunPSK" pitchFamily="34" charset="-34"/>
                        <a:cs typeface="TH SarabunPSK" pitchFamily="34" charset="-34"/>
                      </a:endParaRPr>
                    </a:p>
                    <a:p>
                      <a:pPr algn="ctr"/>
                      <a:endParaRPr lang="th-TH" sz="1800" b="0" dirty="0" smtClean="0">
                        <a:latin typeface="TH SarabunPSK" pitchFamily="34" charset="-34"/>
                        <a:cs typeface="TH SarabunPSK" pitchFamily="34" charset="-34"/>
                      </a:endParaRPr>
                    </a:p>
                    <a:p>
                      <a:pPr algn="ctr"/>
                      <a:r>
                        <a:rPr lang="th-TH" sz="1800" b="0" dirty="0" smtClean="0">
                          <a:latin typeface="TH SarabunPSK" pitchFamily="34" charset="-34"/>
                          <a:cs typeface="TH SarabunPSK" pitchFamily="34" charset="-34"/>
                        </a:rPr>
                        <a:t>700</a:t>
                      </a:r>
                    </a:p>
                    <a:p>
                      <a:pPr algn="ctr"/>
                      <a:r>
                        <a:rPr lang="th-TH" sz="1800" b="0" dirty="0" smtClean="0">
                          <a:latin typeface="TH SarabunPSK" pitchFamily="34" charset="-34"/>
                          <a:cs typeface="TH SarabunPSK" pitchFamily="34" charset="-34"/>
                        </a:rPr>
                        <a:t>11,300</a:t>
                      </a:r>
                      <a:endParaRPr lang="th-TH" sz="1800" b="0" dirty="0">
                        <a:latin typeface="TH SarabunPSK" pitchFamily="34" charset="-34"/>
                        <a:cs typeface="TH SarabunPSK" pitchFamily="34" charset="-34"/>
                      </a:endParaRPr>
                    </a:p>
                  </a:txBody>
                  <a:tcPr>
                    <a:solidFill>
                      <a:schemeClr val="accent6">
                        <a:lumMod val="40000"/>
                        <a:lumOff val="60000"/>
                      </a:schemeClr>
                    </a:solidFill>
                  </a:tcPr>
                </a:tc>
                <a:tc>
                  <a:txBody>
                    <a:bodyPr/>
                    <a:lstStyle/>
                    <a:p>
                      <a:pPr algn="ctr"/>
                      <a:r>
                        <a:rPr lang="th-TH" sz="1800" b="1" dirty="0" smtClean="0">
                          <a:latin typeface="TH SarabunPSK" pitchFamily="34" charset="-34"/>
                          <a:cs typeface="TH SarabunPSK" pitchFamily="34" charset="-34"/>
                        </a:rPr>
                        <a:t>87.5041</a:t>
                      </a:r>
                      <a:endParaRPr lang="th-TH" sz="1800" b="1" dirty="0">
                        <a:latin typeface="TH SarabunPSK" pitchFamily="34" charset="-34"/>
                        <a:cs typeface="TH SarabunPSK" pitchFamily="34" charset="-34"/>
                      </a:endParaRPr>
                    </a:p>
                  </a:txBody>
                  <a:tcPr>
                    <a:solidFill>
                      <a:schemeClr val="accent6">
                        <a:lumMod val="40000"/>
                        <a:lumOff val="60000"/>
                      </a:schemeClr>
                    </a:solidFill>
                  </a:tcPr>
                </a:tc>
              </a:tr>
              <a:tr h="553184">
                <a:tc>
                  <a:txBody>
                    <a:bodyPr/>
                    <a:lstStyle/>
                    <a:p>
                      <a:r>
                        <a:rPr lang="th-TH" sz="1800" b="1" dirty="0" smtClean="0">
                          <a:latin typeface="TH SarabunPSK" pitchFamily="34" charset="-34"/>
                          <a:cs typeface="TH SarabunPSK" pitchFamily="34" charset="-34"/>
                        </a:rPr>
                        <a:t>6. โครงการพัฒนาทักษะกำลังแรงงานด้านท่องเที่ยวและบริการ</a:t>
                      </a:r>
                    </a:p>
                    <a:p>
                      <a:r>
                        <a:rPr lang="th-TH" sz="1800" b="0" dirty="0" smtClean="0">
                          <a:latin typeface="TH SarabunPSK" pitchFamily="34" charset="-34"/>
                          <a:cs typeface="TH SarabunPSK" pitchFamily="34" charset="-34"/>
                        </a:rPr>
                        <a:t>  -  เตรียมเข้าทำงาน</a:t>
                      </a:r>
                    </a:p>
                    <a:p>
                      <a:r>
                        <a:rPr lang="th-TH" sz="1800" b="0" dirty="0" smtClean="0">
                          <a:latin typeface="TH SarabunPSK" pitchFamily="34" charset="-34"/>
                          <a:cs typeface="TH SarabunPSK" pitchFamily="34" charset="-34"/>
                        </a:rPr>
                        <a:t>  -  ยกระดับ</a:t>
                      </a:r>
                      <a:endParaRPr lang="th-TH" sz="1800" b="1" dirty="0" smtClean="0">
                        <a:latin typeface="TH SarabunPSK" pitchFamily="34" charset="-34"/>
                        <a:cs typeface="TH SarabunPSK" pitchFamily="34" charset="-34"/>
                      </a:endParaRPr>
                    </a:p>
                  </a:txBody>
                  <a:tcPr/>
                </a:tc>
                <a:tc>
                  <a:txBody>
                    <a:bodyPr/>
                    <a:lstStyle/>
                    <a:p>
                      <a:pPr algn="ctr"/>
                      <a:r>
                        <a:rPr lang="th-TH" sz="1800" b="0" dirty="0" smtClean="0">
                          <a:latin typeface="TH SarabunPSK" pitchFamily="34" charset="-34"/>
                          <a:cs typeface="TH SarabunPSK" pitchFamily="34" charset="-34"/>
                        </a:rPr>
                        <a:t>-</a:t>
                      </a:r>
                      <a:endParaRPr lang="th-TH" sz="1800" b="0" dirty="0">
                        <a:latin typeface="TH SarabunPSK" pitchFamily="34" charset="-34"/>
                        <a:cs typeface="TH SarabunPSK" pitchFamily="34" charset="-34"/>
                      </a:endParaRPr>
                    </a:p>
                  </a:txBody>
                  <a:tcPr/>
                </a:tc>
                <a:tc>
                  <a:txBody>
                    <a:bodyPr/>
                    <a:lstStyle/>
                    <a:p>
                      <a:pPr algn="ctr"/>
                      <a:r>
                        <a:rPr lang="th-TH" sz="1800" b="0" dirty="0" smtClean="0">
                          <a:latin typeface="TH SarabunPSK" pitchFamily="34" charset="-34"/>
                          <a:cs typeface="TH SarabunPSK" pitchFamily="34" charset="-34"/>
                        </a:rPr>
                        <a:t>-</a:t>
                      </a:r>
                      <a:endParaRPr lang="th-TH" sz="1800" b="0" dirty="0">
                        <a:latin typeface="TH SarabunPSK" pitchFamily="34" charset="-34"/>
                        <a:cs typeface="TH SarabunPSK" pitchFamily="34" charset="-34"/>
                      </a:endParaRPr>
                    </a:p>
                  </a:txBody>
                  <a:tcPr/>
                </a:tc>
                <a:tc>
                  <a:txBody>
                    <a:bodyPr/>
                    <a:lstStyle/>
                    <a:p>
                      <a:pPr algn="ctr"/>
                      <a:endParaRPr lang="th-TH" sz="1800" b="0" dirty="0" smtClean="0">
                        <a:latin typeface="TH SarabunPSK" pitchFamily="34" charset="-34"/>
                        <a:cs typeface="TH SarabunPSK" pitchFamily="34" charset="-34"/>
                      </a:endParaRPr>
                    </a:p>
                    <a:p>
                      <a:pPr algn="ctr"/>
                      <a:endParaRPr lang="th-TH" sz="1800" b="0" dirty="0" smtClean="0">
                        <a:latin typeface="TH SarabunPSK" pitchFamily="34" charset="-34"/>
                        <a:cs typeface="TH SarabunPSK" pitchFamily="34" charset="-34"/>
                      </a:endParaRPr>
                    </a:p>
                    <a:p>
                      <a:pPr algn="ctr"/>
                      <a:r>
                        <a:rPr lang="th-TH" sz="1800" b="0" dirty="0" smtClean="0">
                          <a:latin typeface="TH SarabunPSK" pitchFamily="34" charset="-34"/>
                          <a:cs typeface="TH SarabunPSK" pitchFamily="34" charset="-34"/>
                        </a:rPr>
                        <a:t>-</a:t>
                      </a:r>
                    </a:p>
                    <a:p>
                      <a:pPr algn="ctr"/>
                      <a:r>
                        <a:rPr lang="th-TH" sz="1800" b="0" dirty="0" smtClean="0">
                          <a:latin typeface="TH SarabunPSK" pitchFamily="34" charset="-34"/>
                          <a:cs typeface="TH SarabunPSK" pitchFamily="34" charset="-34"/>
                        </a:rPr>
                        <a:t>-</a:t>
                      </a:r>
                    </a:p>
                  </a:txBody>
                  <a:tcPr>
                    <a:solidFill>
                      <a:schemeClr val="accent3">
                        <a:lumMod val="60000"/>
                        <a:lumOff val="40000"/>
                      </a:schemeClr>
                    </a:solidFill>
                  </a:tcPr>
                </a:tc>
                <a:tc>
                  <a:txBody>
                    <a:bodyPr/>
                    <a:lstStyle/>
                    <a:p>
                      <a:pPr algn="ctr"/>
                      <a:endParaRPr lang="th-TH" sz="1800" b="0" dirty="0" smtClean="0">
                        <a:solidFill>
                          <a:schemeClr val="tx1"/>
                        </a:solidFill>
                        <a:latin typeface="TH SarabunPSK" pitchFamily="34" charset="-34"/>
                        <a:cs typeface="TH SarabunPSK" pitchFamily="34" charset="-34"/>
                      </a:endParaRPr>
                    </a:p>
                    <a:p>
                      <a:pPr algn="ctr"/>
                      <a:endParaRPr lang="th-TH" sz="1800" b="0" dirty="0" smtClean="0">
                        <a:solidFill>
                          <a:schemeClr val="tx1"/>
                        </a:solidFill>
                        <a:latin typeface="TH SarabunPSK" pitchFamily="34" charset="-34"/>
                        <a:cs typeface="TH SarabunPSK" pitchFamily="34" charset="-34"/>
                      </a:endParaRPr>
                    </a:p>
                    <a:p>
                      <a:pPr algn="ctr"/>
                      <a:r>
                        <a:rPr lang="th-TH" sz="1800" b="0" dirty="0" smtClean="0">
                          <a:solidFill>
                            <a:schemeClr val="tx1"/>
                          </a:solidFill>
                          <a:latin typeface="TH SarabunPSK" pitchFamily="34" charset="-34"/>
                          <a:cs typeface="TH SarabunPSK" pitchFamily="34" charset="-34"/>
                        </a:rPr>
                        <a:t>-</a:t>
                      </a:r>
                    </a:p>
                    <a:p>
                      <a:pPr algn="ctr"/>
                      <a:r>
                        <a:rPr lang="th-TH" sz="1800" b="0" dirty="0" smtClean="0">
                          <a:solidFill>
                            <a:schemeClr val="tx1"/>
                          </a:solidFill>
                          <a:latin typeface="TH SarabunPSK" pitchFamily="34" charset="-34"/>
                          <a:cs typeface="TH SarabunPSK" pitchFamily="34" charset="-34"/>
                        </a:rPr>
                        <a:t>-</a:t>
                      </a:r>
                      <a:endParaRPr lang="th-TH" sz="1800" b="0" dirty="0">
                        <a:solidFill>
                          <a:schemeClr val="tx1"/>
                        </a:solidFill>
                        <a:latin typeface="TH SarabunPSK" pitchFamily="34" charset="-34"/>
                        <a:cs typeface="TH SarabunPSK" pitchFamily="34" charset="-34"/>
                      </a:endParaRPr>
                    </a:p>
                  </a:txBody>
                  <a:tcPr>
                    <a:solidFill>
                      <a:schemeClr val="accent3">
                        <a:lumMod val="60000"/>
                        <a:lumOff val="40000"/>
                      </a:schemeClr>
                    </a:solidFill>
                  </a:tcPr>
                </a:tc>
                <a:tc>
                  <a:txBody>
                    <a:bodyPr/>
                    <a:lstStyle/>
                    <a:p>
                      <a:pPr algn="ctr"/>
                      <a:r>
                        <a:rPr lang="th-TH" sz="1800" b="1" dirty="0" smtClean="0">
                          <a:latin typeface="TH SarabunPSK" pitchFamily="34" charset="-34"/>
                          <a:cs typeface="TH SarabunPSK" pitchFamily="34" charset="-34"/>
                        </a:rPr>
                        <a:t>6,320</a:t>
                      </a:r>
                    </a:p>
                    <a:p>
                      <a:pPr algn="ctr"/>
                      <a:endParaRPr lang="th-TH" sz="1800" b="1" dirty="0" smtClean="0">
                        <a:latin typeface="TH SarabunPSK" pitchFamily="34" charset="-34"/>
                        <a:cs typeface="TH SarabunPSK" pitchFamily="34" charset="-34"/>
                      </a:endParaRPr>
                    </a:p>
                    <a:p>
                      <a:pPr algn="ctr"/>
                      <a:r>
                        <a:rPr lang="th-TH" sz="1800" b="0" dirty="0" smtClean="0">
                          <a:latin typeface="TH SarabunPSK" pitchFamily="34" charset="-34"/>
                          <a:cs typeface="TH SarabunPSK" pitchFamily="34" charset="-34"/>
                        </a:rPr>
                        <a:t>320</a:t>
                      </a:r>
                    </a:p>
                    <a:p>
                      <a:pPr algn="ctr"/>
                      <a:r>
                        <a:rPr lang="th-TH" sz="1800" b="0" dirty="0" smtClean="0">
                          <a:latin typeface="TH SarabunPSK" pitchFamily="34" charset="-34"/>
                          <a:cs typeface="TH SarabunPSK" pitchFamily="34" charset="-34"/>
                        </a:rPr>
                        <a:t>6,000</a:t>
                      </a:r>
                    </a:p>
                  </a:txBody>
                  <a:tcPr>
                    <a:solidFill>
                      <a:schemeClr val="accent6">
                        <a:lumMod val="40000"/>
                        <a:lumOff val="60000"/>
                      </a:schemeClr>
                    </a:solidFill>
                  </a:tcPr>
                </a:tc>
                <a:tc>
                  <a:txBody>
                    <a:bodyPr/>
                    <a:lstStyle/>
                    <a:p>
                      <a:pPr algn="ctr"/>
                      <a:r>
                        <a:rPr lang="th-TH" sz="1800" b="1" dirty="0" smtClean="0">
                          <a:latin typeface="TH SarabunPSK" pitchFamily="34" charset="-34"/>
                          <a:cs typeface="TH SarabunPSK" pitchFamily="34" charset="-34"/>
                        </a:rPr>
                        <a:t>21.8320</a:t>
                      </a:r>
                      <a:endParaRPr lang="th-TH" sz="1800" b="1" dirty="0">
                        <a:latin typeface="TH SarabunPSK" pitchFamily="34" charset="-34"/>
                        <a:cs typeface="TH SarabunPSK" pitchFamily="34" charset="-34"/>
                      </a:endParaRPr>
                    </a:p>
                  </a:txBody>
                  <a:tcPr>
                    <a:solidFill>
                      <a:schemeClr val="accent6">
                        <a:lumMod val="40000"/>
                        <a:lumOff val="60000"/>
                      </a:schemeClr>
                    </a:solidFill>
                  </a:tcPr>
                </a:tc>
              </a:tr>
              <a:tr h="55318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h-TH" sz="1800" b="1" dirty="0" smtClean="0">
                          <a:latin typeface="TH SarabunPSK" pitchFamily="34" charset="-34"/>
                          <a:cs typeface="TH SarabunPSK" pitchFamily="34" charset="-34"/>
                        </a:rPr>
                        <a:t>7. โครงการพัฒนามาตรฐานฝีมือแรงงานแห่งชาติและพัฒนาบุคลากรรองรับอุตสาหกรรม     </a:t>
                      </a:r>
                      <a:r>
                        <a:rPr lang="th-TH" sz="1800" b="1" dirty="0" err="1" smtClean="0">
                          <a:latin typeface="TH SarabunPSK" pitchFamily="34" charset="-34"/>
                          <a:cs typeface="TH SarabunPSK" pitchFamily="34" charset="-34"/>
                        </a:rPr>
                        <a:t>โล</a:t>
                      </a:r>
                      <a:r>
                        <a:rPr lang="th-TH" sz="1800" b="1" dirty="0" smtClean="0">
                          <a:latin typeface="TH SarabunPSK" pitchFamily="34" charset="-34"/>
                          <a:cs typeface="TH SarabunPSK" pitchFamily="34" charset="-34"/>
                        </a:rPr>
                        <a:t>จิ</a:t>
                      </a:r>
                      <a:r>
                        <a:rPr lang="th-TH" sz="1800" b="1" dirty="0" err="1" smtClean="0">
                          <a:latin typeface="TH SarabunPSK" pitchFamily="34" charset="-34"/>
                          <a:cs typeface="TH SarabunPSK" pitchFamily="34" charset="-34"/>
                        </a:rPr>
                        <a:t>สติ</a:t>
                      </a:r>
                      <a:r>
                        <a:rPr lang="th-TH" sz="1800" b="1" baseline="0" dirty="0" err="1" smtClean="0">
                          <a:latin typeface="TH SarabunPSK" pitchFamily="34" charset="-34"/>
                          <a:cs typeface="TH SarabunPSK" pitchFamily="34" charset="-34"/>
                        </a:rPr>
                        <a:t>กส์</a:t>
                      </a:r>
                      <a:endParaRPr lang="th-TH" sz="1800" b="1" dirty="0" smtClean="0">
                        <a:latin typeface="TH SarabunPSK" pitchFamily="34" charset="-34"/>
                        <a:cs typeface="TH SarabunPSK" pitchFamily="34" charset="-34"/>
                      </a:endParaRPr>
                    </a:p>
                  </a:txBody>
                  <a:tcPr/>
                </a:tc>
                <a:tc>
                  <a:txBody>
                    <a:bodyPr/>
                    <a:lstStyle/>
                    <a:p>
                      <a:pPr algn="ctr"/>
                      <a:r>
                        <a:rPr lang="th-TH" sz="1800" b="0" dirty="0" smtClean="0">
                          <a:latin typeface="TH SarabunPSK" pitchFamily="34" charset="-34"/>
                          <a:cs typeface="TH SarabunPSK" pitchFamily="34" charset="-34"/>
                        </a:rPr>
                        <a:t>-</a:t>
                      </a:r>
                      <a:endParaRPr lang="th-TH" sz="1800" b="0" dirty="0">
                        <a:latin typeface="TH SarabunPSK" pitchFamily="34" charset="-34"/>
                        <a:cs typeface="TH SarabunPSK" pitchFamily="34" charset="-34"/>
                      </a:endParaRPr>
                    </a:p>
                  </a:txBody>
                  <a:tcPr/>
                </a:tc>
                <a:tc>
                  <a:txBody>
                    <a:bodyPr/>
                    <a:lstStyle/>
                    <a:p>
                      <a:pPr algn="ctr"/>
                      <a:r>
                        <a:rPr lang="th-TH" sz="1800" b="0" dirty="0" smtClean="0">
                          <a:latin typeface="TH SarabunPSK" pitchFamily="34" charset="-34"/>
                          <a:cs typeface="TH SarabunPSK" pitchFamily="34" charset="-34"/>
                        </a:rPr>
                        <a:t>-</a:t>
                      </a:r>
                      <a:endParaRPr lang="th-TH" sz="1800" b="0" dirty="0">
                        <a:latin typeface="TH SarabunPSK" pitchFamily="34" charset="-34"/>
                        <a:cs typeface="TH SarabunPSK" pitchFamily="34" charset="-34"/>
                      </a:endParaRPr>
                    </a:p>
                  </a:txBody>
                  <a:tcPr/>
                </a:tc>
                <a:tc>
                  <a:txBody>
                    <a:bodyPr/>
                    <a:lstStyle/>
                    <a:p>
                      <a:pPr algn="ctr"/>
                      <a:r>
                        <a:rPr lang="th-TH" sz="1800" dirty="0" smtClean="0">
                          <a:latin typeface="TH SarabunPSK" pitchFamily="34" charset="-34"/>
                          <a:cs typeface="TH SarabunPSK" pitchFamily="34" charset="-34"/>
                        </a:rPr>
                        <a:t>-</a:t>
                      </a:r>
                      <a:endParaRPr lang="th-TH" sz="1800" dirty="0">
                        <a:latin typeface="TH SarabunPSK" pitchFamily="34" charset="-34"/>
                        <a:cs typeface="TH SarabunPSK" pitchFamily="34" charset="-34"/>
                      </a:endParaRPr>
                    </a:p>
                  </a:txBody>
                  <a:tcPr>
                    <a:solidFill>
                      <a:schemeClr val="accent3">
                        <a:lumMod val="60000"/>
                        <a:lumOff val="40000"/>
                      </a:schemeClr>
                    </a:solidFill>
                  </a:tcPr>
                </a:tc>
                <a:tc>
                  <a:txBody>
                    <a:bodyPr/>
                    <a:lstStyle/>
                    <a:p>
                      <a:pPr algn="ctr"/>
                      <a:r>
                        <a:rPr lang="th-TH" sz="1800" dirty="0" smtClean="0">
                          <a:latin typeface="TH SarabunPSK" pitchFamily="34" charset="-34"/>
                          <a:cs typeface="TH SarabunPSK" pitchFamily="34" charset="-34"/>
                        </a:rPr>
                        <a:t>-</a:t>
                      </a:r>
                      <a:endParaRPr lang="th-TH" sz="1800" dirty="0">
                        <a:latin typeface="TH SarabunPSK" pitchFamily="34" charset="-34"/>
                        <a:cs typeface="TH SarabunPSK" pitchFamily="34" charset="-34"/>
                      </a:endParaRPr>
                    </a:p>
                  </a:txBody>
                  <a:tcPr>
                    <a:solidFill>
                      <a:schemeClr val="accent3">
                        <a:lumMod val="60000"/>
                        <a:lumOff val="40000"/>
                      </a:schemeClr>
                    </a:solidFill>
                  </a:tcPr>
                </a:tc>
                <a:tc>
                  <a:txBody>
                    <a:bodyPr/>
                    <a:lstStyle/>
                    <a:p>
                      <a:pPr algn="ctr"/>
                      <a:r>
                        <a:rPr lang="th-TH" sz="1800" b="1" dirty="0" smtClean="0">
                          <a:latin typeface="TH SarabunPSK" pitchFamily="34" charset="-34"/>
                          <a:cs typeface="TH SarabunPSK" pitchFamily="34" charset="-34"/>
                        </a:rPr>
                        <a:t>3,400</a:t>
                      </a:r>
                    </a:p>
                    <a:p>
                      <a:pPr algn="ctr"/>
                      <a:endParaRPr lang="th-TH" sz="1800" b="0" dirty="0" smtClean="0">
                        <a:latin typeface="TH SarabunPSK" pitchFamily="34" charset="-34"/>
                        <a:cs typeface="TH SarabunPSK" pitchFamily="34" charset="-34"/>
                      </a:endParaRPr>
                    </a:p>
                    <a:p>
                      <a:pPr algn="ctr"/>
                      <a:r>
                        <a:rPr lang="th-TH" sz="1800" b="0" dirty="0" smtClean="0">
                          <a:latin typeface="TH SarabunPSK" pitchFamily="34" charset="-34"/>
                          <a:cs typeface="TH SarabunPSK" pitchFamily="34" charset="-34"/>
                        </a:rPr>
                        <a:t>3,400</a:t>
                      </a:r>
                    </a:p>
                    <a:p>
                      <a:pPr algn="ctr"/>
                      <a:r>
                        <a:rPr lang="th-TH" sz="1800" b="0" dirty="0" smtClean="0">
                          <a:latin typeface="TH SarabunPSK" pitchFamily="34" charset="-34"/>
                          <a:cs typeface="TH SarabunPSK" pitchFamily="34" charset="-34"/>
                        </a:rPr>
                        <a:t>10 สาขา</a:t>
                      </a:r>
                      <a:endParaRPr lang="th-TH" sz="1800" b="0" dirty="0">
                        <a:latin typeface="TH SarabunPSK" pitchFamily="34" charset="-34"/>
                        <a:cs typeface="TH SarabunPSK" pitchFamily="34" charset="-34"/>
                      </a:endParaRPr>
                    </a:p>
                  </a:txBody>
                  <a:tcPr>
                    <a:solidFill>
                      <a:schemeClr val="accent6">
                        <a:lumMod val="40000"/>
                        <a:lumOff val="60000"/>
                      </a:schemeClr>
                    </a:solidFill>
                  </a:tcPr>
                </a:tc>
                <a:tc>
                  <a:txBody>
                    <a:bodyPr/>
                    <a:lstStyle/>
                    <a:p>
                      <a:pPr algn="ctr"/>
                      <a:r>
                        <a:rPr lang="th-TH" sz="1800" b="1" dirty="0" smtClean="0">
                          <a:latin typeface="TH SarabunPSK" pitchFamily="34" charset="-34"/>
                          <a:cs typeface="TH SarabunPSK" pitchFamily="34" charset="-34"/>
                        </a:rPr>
                        <a:t>20.8800</a:t>
                      </a:r>
                    </a:p>
                    <a:p>
                      <a:pPr algn="ctr"/>
                      <a:endParaRPr lang="th-TH" sz="1800" b="0" dirty="0" smtClean="0">
                        <a:latin typeface="TH SarabunPSK" pitchFamily="34" charset="-34"/>
                        <a:cs typeface="TH SarabunPSK" pitchFamily="34" charset="-34"/>
                      </a:endParaRPr>
                    </a:p>
                    <a:p>
                      <a:pPr algn="ctr"/>
                      <a:r>
                        <a:rPr lang="th-TH" sz="1800" b="0" dirty="0" smtClean="0">
                          <a:latin typeface="TH SarabunPSK" pitchFamily="34" charset="-34"/>
                          <a:cs typeface="TH SarabunPSK" pitchFamily="34" charset="-34"/>
                        </a:rPr>
                        <a:t>10.8800</a:t>
                      </a:r>
                    </a:p>
                    <a:p>
                      <a:pPr algn="ctr"/>
                      <a:r>
                        <a:rPr lang="th-TH" sz="1800" b="0" dirty="0" smtClean="0">
                          <a:latin typeface="TH SarabunPSK" pitchFamily="34" charset="-34"/>
                          <a:cs typeface="TH SarabunPSK" pitchFamily="34" charset="-34"/>
                        </a:rPr>
                        <a:t>10.0000</a:t>
                      </a:r>
                      <a:endParaRPr lang="th-TH" sz="1800" b="0" dirty="0">
                        <a:latin typeface="TH SarabunPSK" pitchFamily="34" charset="-34"/>
                        <a:cs typeface="TH SarabunPSK" pitchFamily="34" charset="-34"/>
                      </a:endParaRPr>
                    </a:p>
                  </a:txBody>
                  <a:tcPr>
                    <a:solidFill>
                      <a:schemeClr val="accent6">
                        <a:lumMod val="40000"/>
                        <a:lumOff val="60000"/>
                      </a:schemeClr>
                    </a:solidFill>
                  </a:tcPr>
                </a:tc>
              </a:tr>
              <a:tr h="553184">
                <a:tc>
                  <a:txBody>
                    <a:bodyPr/>
                    <a:lstStyle/>
                    <a:p>
                      <a:r>
                        <a:rPr lang="th-TH" sz="1800" b="1" dirty="0" smtClean="0">
                          <a:latin typeface="TH SarabunPSK" pitchFamily="34" charset="-34"/>
                          <a:cs typeface="TH SarabunPSK" pitchFamily="34" charset="-34"/>
                        </a:rPr>
                        <a:t>8. โครงการพัฒนาบุคลากร</a:t>
                      </a:r>
                      <a:r>
                        <a:rPr lang="th-TH" sz="1800" b="1" dirty="0" err="1" smtClean="0">
                          <a:latin typeface="TH SarabunPSK" pitchFamily="34" charset="-34"/>
                          <a:cs typeface="TH SarabunPSK" pitchFamily="34" charset="-34"/>
                        </a:rPr>
                        <a:t>ด้านโล</a:t>
                      </a:r>
                      <a:r>
                        <a:rPr lang="th-TH" sz="1800" b="1" dirty="0" smtClean="0">
                          <a:latin typeface="TH SarabunPSK" pitchFamily="34" charset="-34"/>
                          <a:cs typeface="TH SarabunPSK" pitchFamily="34" charset="-34"/>
                        </a:rPr>
                        <a:t>จิสติ</a:t>
                      </a:r>
                      <a:r>
                        <a:rPr lang="th-TH" sz="1800" b="1" dirty="0" err="1" smtClean="0">
                          <a:latin typeface="TH SarabunPSK" pitchFamily="34" charset="-34"/>
                          <a:cs typeface="TH SarabunPSK" pitchFamily="34" charset="-34"/>
                        </a:rPr>
                        <a:t>กส์รอง</a:t>
                      </a:r>
                      <a:r>
                        <a:rPr lang="th-TH" sz="1800" b="1" dirty="0" smtClean="0">
                          <a:latin typeface="TH SarabunPSK" pitchFamily="34" charset="-34"/>
                          <a:cs typeface="TH SarabunPSK" pitchFamily="34" charset="-34"/>
                        </a:rPr>
                        <a:t>รับธุรกิจขนส่งและการค้าระหว่างประเทศ</a:t>
                      </a:r>
                      <a:endParaRPr lang="th-TH" sz="1800" b="1" dirty="0">
                        <a:latin typeface="TH SarabunPSK" pitchFamily="34" charset="-34"/>
                        <a:cs typeface="TH SarabunPSK" pitchFamily="34" charset="-34"/>
                      </a:endParaRPr>
                    </a:p>
                  </a:txBody>
                  <a:tcPr/>
                </a:tc>
                <a:tc>
                  <a:txBody>
                    <a:bodyPr/>
                    <a:lstStyle/>
                    <a:p>
                      <a:pPr algn="ctr"/>
                      <a:r>
                        <a:rPr lang="th-TH" sz="1800" b="1" dirty="0" smtClean="0">
                          <a:latin typeface="TH SarabunPSK" pitchFamily="34" charset="-34"/>
                          <a:cs typeface="TH SarabunPSK" pitchFamily="34" charset="-34"/>
                        </a:rPr>
                        <a:t>300</a:t>
                      </a:r>
                      <a:endParaRPr lang="th-TH" sz="1800" b="1" dirty="0">
                        <a:latin typeface="TH SarabunPSK" pitchFamily="34" charset="-34"/>
                        <a:cs typeface="TH SarabunPSK" pitchFamily="34" charset="-34"/>
                      </a:endParaRPr>
                    </a:p>
                  </a:txBody>
                  <a:tcPr/>
                </a:tc>
                <a:tc>
                  <a:txBody>
                    <a:bodyPr/>
                    <a:lstStyle/>
                    <a:p>
                      <a:pPr algn="ctr"/>
                      <a:r>
                        <a:rPr lang="th-TH" sz="1800" b="1" dirty="0" smtClean="0">
                          <a:latin typeface="TH SarabunPSK" pitchFamily="34" charset="-34"/>
                          <a:cs typeface="TH SarabunPSK" pitchFamily="34" charset="-34"/>
                        </a:rPr>
                        <a:t>5.3560</a:t>
                      </a:r>
                      <a:endParaRPr lang="th-TH" sz="1800" b="1" dirty="0">
                        <a:latin typeface="TH SarabunPSK" pitchFamily="34" charset="-34"/>
                        <a:cs typeface="TH SarabunPSK" pitchFamily="34" charset="-34"/>
                      </a:endParaRPr>
                    </a:p>
                  </a:txBody>
                  <a:tcPr/>
                </a:tc>
                <a:tc>
                  <a:txBody>
                    <a:bodyPr/>
                    <a:lstStyle/>
                    <a:p>
                      <a:pPr algn="ctr"/>
                      <a:r>
                        <a:rPr lang="th-TH" sz="1800" b="1" dirty="0" smtClean="0">
                          <a:latin typeface="TH SarabunPSK" pitchFamily="34" charset="-34"/>
                          <a:cs typeface="TH SarabunPSK" pitchFamily="34" charset="-34"/>
                        </a:rPr>
                        <a:t>150</a:t>
                      </a:r>
                    </a:p>
                    <a:p>
                      <a:pPr algn="ctr"/>
                      <a:endParaRPr lang="th-TH" sz="1800" b="1" dirty="0">
                        <a:latin typeface="TH SarabunPSK" pitchFamily="34" charset="-34"/>
                        <a:cs typeface="TH SarabunPSK" pitchFamily="34" charset="-34"/>
                      </a:endParaRPr>
                    </a:p>
                  </a:txBody>
                  <a:tcPr>
                    <a:solidFill>
                      <a:schemeClr val="accent3">
                        <a:lumMod val="60000"/>
                        <a:lumOff val="40000"/>
                      </a:schemeClr>
                    </a:solidFill>
                  </a:tcPr>
                </a:tc>
                <a:tc>
                  <a:txBody>
                    <a:bodyPr/>
                    <a:lstStyle/>
                    <a:p>
                      <a:pPr algn="ctr"/>
                      <a:r>
                        <a:rPr lang="th-TH" sz="1800" b="1" dirty="0" smtClean="0">
                          <a:solidFill>
                            <a:schemeClr val="tx1"/>
                          </a:solidFill>
                          <a:latin typeface="TH SarabunPSK" pitchFamily="34" charset="-34"/>
                          <a:cs typeface="TH SarabunPSK" pitchFamily="34" charset="-34"/>
                        </a:rPr>
                        <a:t>2.6780</a:t>
                      </a:r>
                      <a:endParaRPr lang="th-TH" sz="1800" b="1" dirty="0">
                        <a:solidFill>
                          <a:schemeClr val="tx1"/>
                        </a:solidFill>
                        <a:latin typeface="TH SarabunPSK" pitchFamily="34" charset="-34"/>
                        <a:cs typeface="TH SarabunPSK" pitchFamily="34" charset="-34"/>
                      </a:endParaRPr>
                    </a:p>
                  </a:txBody>
                  <a:tcPr>
                    <a:solidFill>
                      <a:schemeClr val="accent3">
                        <a:lumMod val="60000"/>
                        <a:lumOff val="40000"/>
                      </a:schemeClr>
                    </a:solidFill>
                  </a:tcPr>
                </a:tc>
                <a:tc>
                  <a:txBody>
                    <a:bodyPr/>
                    <a:lstStyle/>
                    <a:p>
                      <a:pPr algn="ctr"/>
                      <a:r>
                        <a:rPr lang="th-TH" sz="1800" b="1" dirty="0" smtClean="0">
                          <a:latin typeface="TH SarabunPSK" pitchFamily="34" charset="-34"/>
                          <a:cs typeface="TH SarabunPSK" pitchFamily="34" charset="-34"/>
                        </a:rPr>
                        <a:t>300</a:t>
                      </a:r>
                      <a:endParaRPr lang="th-TH" sz="1800" b="1" dirty="0">
                        <a:latin typeface="TH SarabunPSK" pitchFamily="34" charset="-34"/>
                        <a:cs typeface="TH SarabunPSK" pitchFamily="34" charset="-34"/>
                      </a:endParaRPr>
                    </a:p>
                  </a:txBody>
                  <a:tcPr>
                    <a:solidFill>
                      <a:schemeClr val="accent6">
                        <a:lumMod val="40000"/>
                        <a:lumOff val="60000"/>
                      </a:schemeClr>
                    </a:solidFill>
                  </a:tcPr>
                </a:tc>
                <a:tc>
                  <a:txBody>
                    <a:bodyPr/>
                    <a:lstStyle/>
                    <a:p>
                      <a:pPr algn="ctr"/>
                      <a:r>
                        <a:rPr lang="th-TH" sz="1800" b="1" dirty="0" smtClean="0">
                          <a:latin typeface="TH SarabunPSK" pitchFamily="34" charset="-34"/>
                          <a:cs typeface="TH SarabunPSK" pitchFamily="34" charset="-34"/>
                        </a:rPr>
                        <a:t>6.2560</a:t>
                      </a:r>
                      <a:endParaRPr lang="th-TH" sz="1800" b="1" dirty="0">
                        <a:latin typeface="TH SarabunPSK" pitchFamily="34" charset="-34"/>
                        <a:cs typeface="TH SarabunPSK" pitchFamily="34" charset="-34"/>
                      </a:endParaRPr>
                    </a:p>
                  </a:txBody>
                  <a:tcPr>
                    <a:solidFill>
                      <a:schemeClr val="accent6">
                        <a:lumMod val="40000"/>
                        <a:lumOff val="60000"/>
                      </a:schemeClr>
                    </a:solidFill>
                  </a:tcPr>
                </a:tc>
              </a:tr>
            </a:tbl>
          </a:graphicData>
        </a:graphic>
      </p:graphicFrame>
      <p:cxnSp>
        <p:nvCxnSpPr>
          <p:cNvPr id="7" name="ลูกศรเชื่อมต่อแบบตรง 6"/>
          <p:cNvCxnSpPr/>
          <p:nvPr/>
        </p:nvCxnSpPr>
        <p:spPr>
          <a:xfrm>
            <a:off x="6631770" y="2557034"/>
            <a:ext cx="414293" cy="0"/>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8" name="ลูกศรเชื่อมต่อแบบตรง 7"/>
          <p:cNvCxnSpPr/>
          <p:nvPr/>
        </p:nvCxnSpPr>
        <p:spPr>
          <a:xfrm>
            <a:off x="6651192" y="5551140"/>
            <a:ext cx="414293" cy="0"/>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9" name="ลูกศรเชื่อมต่อแบบตรง 8"/>
          <p:cNvCxnSpPr/>
          <p:nvPr/>
        </p:nvCxnSpPr>
        <p:spPr>
          <a:xfrm>
            <a:off x="6631769" y="2845066"/>
            <a:ext cx="414293" cy="0"/>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0" name="ลูกศรเชื่อมต่อแบบตรง 9"/>
          <p:cNvCxnSpPr/>
          <p:nvPr/>
        </p:nvCxnSpPr>
        <p:spPr>
          <a:xfrm>
            <a:off x="6849376" y="3741415"/>
            <a:ext cx="269186" cy="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ลูกศรเชื่อมต่อแบบตรง 10"/>
          <p:cNvCxnSpPr/>
          <p:nvPr/>
        </p:nvCxnSpPr>
        <p:spPr>
          <a:xfrm>
            <a:off x="6830966" y="4029447"/>
            <a:ext cx="269186" cy="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2" name="ลูกศรเชื่อมต่อแบบตรง 11"/>
          <p:cNvCxnSpPr/>
          <p:nvPr/>
        </p:nvCxnSpPr>
        <p:spPr>
          <a:xfrm>
            <a:off x="6836394" y="4941168"/>
            <a:ext cx="269186" cy="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ลูกศรเชื่อมต่อแบบตรง 12"/>
          <p:cNvCxnSpPr/>
          <p:nvPr/>
        </p:nvCxnSpPr>
        <p:spPr>
          <a:xfrm>
            <a:off x="6830966" y="5229200"/>
            <a:ext cx="269186" cy="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2568974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ตาราง 1"/>
          <p:cNvGraphicFramePr>
            <a:graphicFrameLocks noGrp="1"/>
          </p:cNvGraphicFramePr>
          <p:nvPr>
            <p:extLst>
              <p:ext uri="{D42A27DB-BD31-4B8C-83A1-F6EECF244321}">
                <p14:modId xmlns:p14="http://schemas.microsoft.com/office/powerpoint/2010/main" val="477700082"/>
              </p:ext>
            </p:extLst>
          </p:nvPr>
        </p:nvGraphicFramePr>
        <p:xfrm>
          <a:off x="179508" y="567420"/>
          <a:ext cx="8730625" cy="5979016"/>
        </p:xfrm>
        <a:graphic>
          <a:graphicData uri="http://schemas.openxmlformats.org/drawingml/2006/table">
            <a:tbl>
              <a:tblPr firstRow="1" bandRow="1">
                <a:tableStyleId>{5C22544A-7EE6-4342-B048-85BDC9FD1C3A}</a:tableStyleId>
              </a:tblPr>
              <a:tblGrid>
                <a:gridCol w="2232252"/>
                <a:gridCol w="1008112"/>
                <a:gridCol w="1124952"/>
                <a:gridCol w="1196960"/>
                <a:gridCol w="1080120"/>
                <a:gridCol w="1080120"/>
                <a:gridCol w="1008109"/>
              </a:tblGrid>
              <a:tr h="360040">
                <a:tc rowSpan="2">
                  <a:txBody>
                    <a:bodyPr/>
                    <a:lstStyle/>
                    <a:p>
                      <a:pPr algn="ctr"/>
                      <a:r>
                        <a:rPr lang="th-TH" sz="1800" b="1" dirty="0" smtClean="0">
                          <a:solidFill>
                            <a:schemeClr val="tx1"/>
                          </a:solidFill>
                          <a:latin typeface="TH SarabunPSK" pitchFamily="34" charset="-34"/>
                          <a:cs typeface="TH SarabunPSK" pitchFamily="34" charset="-34"/>
                        </a:rPr>
                        <a:t>โครงการ</a:t>
                      </a:r>
                      <a:endParaRPr lang="th-TH" sz="1800" b="1" dirty="0">
                        <a:solidFill>
                          <a:schemeClr val="tx1"/>
                        </a:solidFill>
                        <a:latin typeface="TH SarabunPSK" pitchFamily="34" charset="-34"/>
                        <a:cs typeface="TH SarabunPSK" pitchFamily="34" charset="-34"/>
                      </a:endParaRPr>
                    </a:p>
                  </a:txBody>
                  <a:tcPr/>
                </a:tc>
                <a:tc gridSpan="2">
                  <a:txBody>
                    <a:bodyPr/>
                    <a:lstStyle/>
                    <a:p>
                      <a:pPr algn="ctr"/>
                      <a:r>
                        <a:rPr lang="th-TH" sz="1800" b="1" dirty="0" smtClean="0">
                          <a:solidFill>
                            <a:schemeClr val="tx1"/>
                          </a:solidFill>
                          <a:latin typeface="TH SarabunPSK" pitchFamily="34" charset="-34"/>
                          <a:cs typeface="TH SarabunPSK" pitchFamily="34" charset="-34"/>
                        </a:rPr>
                        <a:t>ปี 2562</a:t>
                      </a:r>
                      <a:endParaRPr lang="th-TH" sz="1800" b="1" dirty="0">
                        <a:solidFill>
                          <a:schemeClr val="tx1"/>
                        </a:solidFill>
                        <a:latin typeface="TH SarabunPSK" pitchFamily="34" charset="-34"/>
                        <a:cs typeface="TH SarabunPSK" pitchFamily="34" charset="-34"/>
                      </a:endParaRPr>
                    </a:p>
                  </a:txBody>
                  <a:tcPr/>
                </a:tc>
                <a:tc hMerge="1">
                  <a:txBody>
                    <a:bodyPr/>
                    <a:lstStyle/>
                    <a:p>
                      <a:endParaRPr lang="th-TH" sz="1800" dirty="0"/>
                    </a:p>
                  </a:txBody>
                  <a:tcPr/>
                </a:tc>
                <a:tc gridSpan="2">
                  <a:txBody>
                    <a:bodyPr/>
                    <a:lstStyle/>
                    <a:p>
                      <a:pPr algn="ctr"/>
                      <a:r>
                        <a:rPr lang="th-TH" sz="1800" b="1" dirty="0" smtClean="0">
                          <a:solidFill>
                            <a:schemeClr val="tx1"/>
                          </a:solidFill>
                          <a:latin typeface="TH SarabunPSK" pitchFamily="34" charset="-34"/>
                          <a:cs typeface="TH SarabunPSK" pitchFamily="34" charset="-34"/>
                        </a:rPr>
                        <a:t>ร่าง แผน 62 พลางก่อน</a:t>
                      </a:r>
                      <a:endParaRPr lang="th-TH" sz="1800" b="1" dirty="0">
                        <a:solidFill>
                          <a:schemeClr val="tx1"/>
                        </a:solidFill>
                        <a:latin typeface="TH SarabunPSK" pitchFamily="34" charset="-34"/>
                        <a:cs typeface="TH SarabunPSK" pitchFamily="34" charset="-34"/>
                      </a:endParaRPr>
                    </a:p>
                  </a:txBody>
                  <a:tcPr>
                    <a:solidFill>
                      <a:schemeClr val="accent3">
                        <a:lumMod val="60000"/>
                        <a:lumOff val="40000"/>
                      </a:schemeClr>
                    </a:solidFill>
                  </a:tcPr>
                </a:tc>
                <a:tc hMerge="1">
                  <a:txBody>
                    <a:bodyPr/>
                    <a:lstStyle/>
                    <a:p>
                      <a:endParaRPr lang="th-TH" sz="1800" dirty="0">
                        <a:solidFill>
                          <a:schemeClr val="tx1"/>
                        </a:solidFill>
                      </a:endParaRPr>
                    </a:p>
                  </a:txBody>
                  <a:tcPr>
                    <a:solidFill>
                      <a:schemeClr val="accent6">
                        <a:lumMod val="40000"/>
                        <a:lumOff val="60000"/>
                      </a:schemeClr>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h-TH" sz="1800" b="1" dirty="0" smtClean="0">
                          <a:solidFill>
                            <a:schemeClr val="tx1"/>
                          </a:solidFill>
                          <a:latin typeface="TH SarabunPSK" pitchFamily="34" charset="-34"/>
                          <a:cs typeface="TH SarabunPSK" pitchFamily="34" charset="-34"/>
                        </a:rPr>
                        <a:t>ปี 2563 </a:t>
                      </a:r>
                      <a:r>
                        <a:rPr lang="th-TH" sz="1050" b="1" dirty="0" smtClean="0">
                          <a:solidFill>
                            <a:schemeClr val="tx1"/>
                          </a:solidFill>
                          <a:latin typeface="TH SarabunPSK" pitchFamily="34" charset="-34"/>
                          <a:cs typeface="TH SarabunPSK" pitchFamily="34" charset="-34"/>
                        </a:rPr>
                        <a:t>(ผลการพิจารณาวันที่ 4 ก.ย.62)</a:t>
                      </a:r>
                    </a:p>
                  </a:txBody>
                  <a:tcPr>
                    <a:solidFill>
                      <a:schemeClr val="accent6">
                        <a:lumMod val="40000"/>
                        <a:lumOff val="60000"/>
                      </a:schemeClr>
                    </a:solidFill>
                  </a:tcPr>
                </a:tc>
                <a:tc hMerge="1">
                  <a:txBody>
                    <a:bodyPr/>
                    <a:lstStyle/>
                    <a:p>
                      <a:endParaRPr lang="th-TH" sz="1800" dirty="0">
                        <a:solidFill>
                          <a:schemeClr val="tx1"/>
                        </a:solidFill>
                      </a:endParaRPr>
                    </a:p>
                  </a:txBody>
                  <a:tcPr>
                    <a:solidFill>
                      <a:schemeClr val="accent6">
                        <a:lumMod val="40000"/>
                        <a:lumOff val="60000"/>
                      </a:schemeClr>
                    </a:solidFill>
                  </a:tcPr>
                </a:tc>
              </a:tr>
              <a:tr h="584056">
                <a:tc vMerge="1">
                  <a:txBody>
                    <a:bodyPr/>
                    <a:lstStyle/>
                    <a:p>
                      <a:endParaRPr lang="th-TH" sz="1600"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h-TH" sz="1400" b="1" dirty="0" smtClean="0">
                          <a:latin typeface="TH SarabunPSK" pitchFamily="34" charset="-34"/>
                          <a:cs typeface="TH SarabunPSK" pitchFamily="34" charset="-34"/>
                        </a:rPr>
                        <a:t>เป้าหมาย </a:t>
                      </a:r>
                    </a:p>
                    <a:p>
                      <a:pPr marL="0" marR="0" indent="0" algn="ctr" defTabSz="914400" rtl="0" eaLnBrk="1" fontAlgn="auto" latinLnBrk="0" hangingPunct="1">
                        <a:lnSpc>
                          <a:spcPct val="100000"/>
                        </a:lnSpc>
                        <a:spcBef>
                          <a:spcPts val="0"/>
                        </a:spcBef>
                        <a:spcAft>
                          <a:spcPts val="0"/>
                        </a:spcAft>
                        <a:buClrTx/>
                        <a:buSzTx/>
                        <a:buFontTx/>
                        <a:buNone/>
                        <a:tabLst/>
                        <a:defRPr/>
                      </a:pPr>
                      <a:r>
                        <a:rPr lang="th-TH" sz="1400" b="1" dirty="0" smtClean="0">
                          <a:latin typeface="TH SarabunPSK" pitchFamily="34" charset="-34"/>
                          <a:cs typeface="TH SarabunPSK" pitchFamily="34" charset="-34"/>
                        </a:rPr>
                        <a:t>12 เดือน (คน)</a:t>
                      </a:r>
                    </a:p>
                  </a:txBody>
                  <a:tcPr/>
                </a:tc>
                <a:tc>
                  <a:txBody>
                    <a:bodyPr/>
                    <a:lstStyle/>
                    <a:p>
                      <a:pPr algn="ctr"/>
                      <a:r>
                        <a:rPr lang="th-TH" sz="1400" b="1" dirty="0" smtClean="0">
                          <a:latin typeface="TH SarabunPSK" pitchFamily="34" charset="-34"/>
                          <a:cs typeface="TH SarabunPSK" pitchFamily="34" charset="-34"/>
                        </a:rPr>
                        <a:t>งบประมาณ </a:t>
                      </a:r>
                    </a:p>
                    <a:p>
                      <a:pPr algn="ctr"/>
                      <a:r>
                        <a:rPr lang="th-TH" sz="1400" b="1" dirty="0" smtClean="0">
                          <a:latin typeface="TH SarabunPSK" pitchFamily="34" charset="-34"/>
                          <a:cs typeface="TH SarabunPSK" pitchFamily="34" charset="-34"/>
                        </a:rPr>
                        <a:t>(ล้านบาท)</a:t>
                      </a:r>
                      <a:endParaRPr lang="th-TH" sz="1400" b="1" dirty="0">
                        <a:latin typeface="TH SarabunPSK" pitchFamily="34" charset="-34"/>
                        <a:cs typeface="TH SarabunPSK" pitchFamily="34" charset="-34"/>
                      </a:endParaRPr>
                    </a:p>
                  </a:txBody>
                  <a:tcPr/>
                </a:tc>
                <a:tc>
                  <a:txBody>
                    <a:bodyPr/>
                    <a:lstStyle/>
                    <a:p>
                      <a:pPr algn="ctr"/>
                      <a:r>
                        <a:rPr lang="th-TH" sz="1400" b="1" dirty="0" smtClean="0">
                          <a:latin typeface="TH SarabunPSK" pitchFamily="34" charset="-34"/>
                          <a:cs typeface="TH SarabunPSK" pitchFamily="34" charset="-34"/>
                        </a:rPr>
                        <a:t>เป้าหมาย 6 เดือน (คน)</a:t>
                      </a:r>
                      <a:endParaRPr lang="th-TH" sz="1400" b="1" dirty="0">
                        <a:latin typeface="TH SarabunPSK" pitchFamily="34" charset="-34"/>
                        <a:cs typeface="TH SarabunPSK" pitchFamily="34" charset="-34"/>
                      </a:endParaRPr>
                    </a:p>
                  </a:txBody>
                  <a:tcPr>
                    <a:solidFill>
                      <a:schemeClr val="accent3">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h-TH" sz="1400" b="1" dirty="0" smtClean="0">
                          <a:solidFill>
                            <a:schemeClr val="tx1"/>
                          </a:solidFill>
                          <a:latin typeface="TH SarabunPSK" pitchFamily="34" charset="-34"/>
                          <a:cs typeface="TH SarabunPSK" pitchFamily="34" charset="-34"/>
                        </a:rPr>
                        <a:t>งบประมาณ </a:t>
                      </a:r>
                    </a:p>
                    <a:p>
                      <a:pPr marL="0" marR="0" indent="0" algn="ctr" defTabSz="914400" rtl="0" eaLnBrk="1" fontAlgn="auto" latinLnBrk="0" hangingPunct="1">
                        <a:lnSpc>
                          <a:spcPct val="100000"/>
                        </a:lnSpc>
                        <a:spcBef>
                          <a:spcPts val="0"/>
                        </a:spcBef>
                        <a:spcAft>
                          <a:spcPts val="0"/>
                        </a:spcAft>
                        <a:buClrTx/>
                        <a:buSzTx/>
                        <a:buFontTx/>
                        <a:buNone/>
                        <a:tabLst/>
                        <a:defRPr/>
                      </a:pPr>
                      <a:r>
                        <a:rPr lang="th-TH" sz="1400" b="1" dirty="0" smtClean="0">
                          <a:solidFill>
                            <a:schemeClr val="tx1"/>
                          </a:solidFill>
                          <a:latin typeface="TH SarabunPSK" pitchFamily="34" charset="-34"/>
                          <a:cs typeface="TH SarabunPSK" pitchFamily="34" charset="-34"/>
                        </a:rPr>
                        <a:t>6 เดือน (บาท)</a:t>
                      </a:r>
                    </a:p>
                  </a:txBody>
                  <a:tcPr>
                    <a:solidFill>
                      <a:schemeClr val="accent3">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h-TH" sz="1400" b="1" dirty="0" smtClean="0">
                          <a:solidFill>
                            <a:schemeClr val="tx1"/>
                          </a:solidFill>
                          <a:latin typeface="TH SarabunPSK" pitchFamily="34" charset="-34"/>
                          <a:cs typeface="TH SarabunPSK" pitchFamily="34" charset="-34"/>
                        </a:rPr>
                        <a:t>เป้าหมาย </a:t>
                      </a:r>
                    </a:p>
                    <a:p>
                      <a:pPr marL="0" marR="0" indent="0" algn="ctr" defTabSz="914400" rtl="0" eaLnBrk="1" fontAlgn="auto" latinLnBrk="0" hangingPunct="1">
                        <a:lnSpc>
                          <a:spcPct val="100000"/>
                        </a:lnSpc>
                        <a:spcBef>
                          <a:spcPts val="0"/>
                        </a:spcBef>
                        <a:spcAft>
                          <a:spcPts val="0"/>
                        </a:spcAft>
                        <a:buClrTx/>
                        <a:buSzTx/>
                        <a:buFontTx/>
                        <a:buNone/>
                        <a:tabLst/>
                        <a:defRPr/>
                      </a:pPr>
                      <a:r>
                        <a:rPr lang="th-TH" sz="1400" b="1" dirty="0" smtClean="0">
                          <a:solidFill>
                            <a:schemeClr val="tx1"/>
                          </a:solidFill>
                          <a:latin typeface="TH SarabunPSK" pitchFamily="34" charset="-34"/>
                          <a:cs typeface="TH SarabunPSK" pitchFamily="34" charset="-34"/>
                        </a:rPr>
                        <a:t>12 เดือน (คน)</a:t>
                      </a:r>
                    </a:p>
                  </a:txBody>
                  <a:tcPr>
                    <a:solidFill>
                      <a:schemeClr val="accent6">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h-TH" sz="1400" b="1" dirty="0" smtClean="0">
                          <a:solidFill>
                            <a:schemeClr val="tx1"/>
                          </a:solidFill>
                          <a:latin typeface="TH SarabunPSK" pitchFamily="34" charset="-34"/>
                          <a:cs typeface="TH SarabunPSK" pitchFamily="34" charset="-34"/>
                        </a:rPr>
                        <a:t>งบประมาณ (ล้านบาท)</a:t>
                      </a:r>
                    </a:p>
                  </a:txBody>
                  <a:tcPr>
                    <a:solidFill>
                      <a:schemeClr val="accent6">
                        <a:lumMod val="40000"/>
                        <a:lumOff val="60000"/>
                      </a:schemeClr>
                    </a:solidFill>
                  </a:tcPr>
                </a:tc>
              </a:tr>
              <a:tr h="55318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h-TH" sz="1800" b="1" dirty="0" smtClean="0">
                          <a:latin typeface="TH SarabunPSK" pitchFamily="34" charset="-34"/>
                          <a:cs typeface="TH SarabunPSK" pitchFamily="34" charset="-34"/>
                        </a:rPr>
                        <a:t>9. โครงการพัฒนาทักษะกำลังแรงงานเขตพัฒนาพิเศษภาคตะวันออก</a:t>
                      </a:r>
                    </a:p>
                    <a:p>
                      <a:pPr marL="0" marR="0" indent="0" algn="l" defTabSz="914400" rtl="0" eaLnBrk="1" fontAlgn="auto" latinLnBrk="0" hangingPunct="1">
                        <a:lnSpc>
                          <a:spcPct val="100000"/>
                        </a:lnSpc>
                        <a:spcBef>
                          <a:spcPts val="0"/>
                        </a:spcBef>
                        <a:spcAft>
                          <a:spcPts val="0"/>
                        </a:spcAft>
                        <a:buClrTx/>
                        <a:buSzTx/>
                        <a:buFontTx/>
                        <a:buNone/>
                        <a:tabLst/>
                        <a:defRPr/>
                      </a:pPr>
                      <a:r>
                        <a:rPr lang="th-TH" sz="1800" b="1" dirty="0" smtClean="0">
                          <a:latin typeface="TH SarabunPSK" pitchFamily="34" charset="-34"/>
                          <a:cs typeface="TH SarabunPSK" pitchFamily="34" charset="-34"/>
                        </a:rPr>
                        <a:t>     </a:t>
                      </a:r>
                      <a:r>
                        <a:rPr lang="th-TH" sz="1800" b="0" dirty="0" smtClean="0">
                          <a:latin typeface="TH SarabunPSK" pitchFamily="34" charset="-34"/>
                          <a:cs typeface="TH SarabunPSK" pitchFamily="34" charset="-34"/>
                        </a:rPr>
                        <a:t>- พัฒนาวิทยากรต้นแบบ</a:t>
                      </a:r>
                    </a:p>
                    <a:p>
                      <a:pPr marL="0" marR="0" indent="0" algn="l" defTabSz="914400" rtl="0" eaLnBrk="1" fontAlgn="auto" latinLnBrk="0" hangingPunct="1">
                        <a:lnSpc>
                          <a:spcPct val="100000"/>
                        </a:lnSpc>
                        <a:spcBef>
                          <a:spcPts val="0"/>
                        </a:spcBef>
                        <a:spcAft>
                          <a:spcPts val="0"/>
                        </a:spcAft>
                        <a:buClrTx/>
                        <a:buSzTx/>
                        <a:buFontTx/>
                        <a:buNone/>
                        <a:tabLst/>
                        <a:defRPr/>
                      </a:pPr>
                      <a:r>
                        <a:rPr lang="th-TH" sz="1800" b="1" dirty="0" smtClean="0">
                          <a:latin typeface="TH SarabunPSK" pitchFamily="34" charset="-34"/>
                          <a:cs typeface="TH SarabunPSK" pitchFamily="34" charset="-34"/>
                        </a:rPr>
                        <a:t>     </a:t>
                      </a:r>
                      <a:r>
                        <a:rPr lang="th-TH" sz="1800" b="0" dirty="0" smtClean="0">
                          <a:latin typeface="TH SarabunPSK" pitchFamily="34" charset="-34"/>
                          <a:cs typeface="TH SarabunPSK" pitchFamily="34" charset="-34"/>
                        </a:rPr>
                        <a:t>-</a:t>
                      </a:r>
                      <a:r>
                        <a:rPr lang="th-TH" sz="1800" b="1" dirty="0" smtClean="0">
                          <a:latin typeface="TH SarabunPSK" pitchFamily="34" charset="-34"/>
                          <a:cs typeface="TH SarabunPSK" pitchFamily="34" charset="-34"/>
                        </a:rPr>
                        <a:t> </a:t>
                      </a:r>
                      <a:r>
                        <a:rPr lang="th-TH" sz="1800" b="0" dirty="0" smtClean="0">
                          <a:latin typeface="TH SarabunPSK" pitchFamily="34" charset="-34"/>
                          <a:cs typeface="TH SarabunPSK" pitchFamily="34" charset="-34"/>
                        </a:rPr>
                        <a:t>ยกระดับ</a:t>
                      </a:r>
                    </a:p>
                  </a:txBody>
                  <a:tcPr/>
                </a:tc>
                <a:tc>
                  <a:txBody>
                    <a:bodyPr/>
                    <a:lstStyle/>
                    <a:p>
                      <a:pPr algn="ctr"/>
                      <a:r>
                        <a:rPr lang="th-TH" sz="1800" b="1" dirty="0" smtClean="0">
                          <a:latin typeface="TH SarabunPSK" pitchFamily="34" charset="-34"/>
                          <a:cs typeface="TH SarabunPSK" pitchFamily="34" charset="-34"/>
                        </a:rPr>
                        <a:t>6,400</a:t>
                      </a:r>
                      <a:endParaRPr lang="th-TH" sz="1800" b="1" dirty="0">
                        <a:latin typeface="TH SarabunPSK" pitchFamily="34" charset="-34"/>
                        <a:cs typeface="TH SarabunPSK" pitchFamily="34" charset="-34"/>
                      </a:endParaRPr>
                    </a:p>
                  </a:txBody>
                  <a:tcPr/>
                </a:tc>
                <a:tc>
                  <a:txBody>
                    <a:bodyPr/>
                    <a:lstStyle/>
                    <a:p>
                      <a:pPr algn="ctr"/>
                      <a:r>
                        <a:rPr lang="th-TH" sz="1800" b="1" dirty="0" smtClean="0">
                          <a:latin typeface="TH SarabunPSK" pitchFamily="34" charset="-34"/>
                          <a:cs typeface="TH SarabunPSK" pitchFamily="34" charset="-34"/>
                        </a:rPr>
                        <a:t>46.1825</a:t>
                      </a:r>
                      <a:endParaRPr lang="th-TH" sz="1800" b="1" dirty="0">
                        <a:latin typeface="TH SarabunPSK" pitchFamily="34" charset="-34"/>
                        <a:cs typeface="TH SarabunPSK" pitchFamily="34" charset="-34"/>
                      </a:endParaRPr>
                    </a:p>
                  </a:txBody>
                  <a:tcPr/>
                </a:tc>
                <a:tc>
                  <a:txBody>
                    <a:bodyPr/>
                    <a:lstStyle/>
                    <a:p>
                      <a:pPr algn="ctr"/>
                      <a:r>
                        <a:rPr lang="th-TH" sz="1800" b="1" dirty="0" smtClean="0">
                          <a:latin typeface="TH SarabunPSK" pitchFamily="34" charset="-34"/>
                          <a:cs typeface="TH SarabunPSK" pitchFamily="34" charset="-34"/>
                        </a:rPr>
                        <a:t>3,200</a:t>
                      </a:r>
                    </a:p>
                    <a:p>
                      <a:pPr algn="ctr"/>
                      <a:endParaRPr lang="th-TH" sz="1800" b="1" dirty="0" smtClean="0">
                        <a:latin typeface="TH SarabunPSK" pitchFamily="34" charset="-34"/>
                        <a:cs typeface="TH SarabunPSK" pitchFamily="34" charset="-34"/>
                      </a:endParaRPr>
                    </a:p>
                    <a:p>
                      <a:pPr algn="ctr"/>
                      <a:endParaRPr lang="th-TH" sz="1800" b="1" dirty="0" smtClean="0">
                        <a:latin typeface="TH SarabunPSK" pitchFamily="34" charset="-34"/>
                        <a:cs typeface="TH SarabunPSK" pitchFamily="34" charset="-34"/>
                      </a:endParaRPr>
                    </a:p>
                    <a:p>
                      <a:pPr algn="ctr"/>
                      <a:r>
                        <a:rPr lang="th-TH" sz="1800" b="0" dirty="0" smtClean="0">
                          <a:latin typeface="TH SarabunPSK" pitchFamily="34" charset="-34"/>
                          <a:cs typeface="TH SarabunPSK" pitchFamily="34" charset="-34"/>
                        </a:rPr>
                        <a:t>-</a:t>
                      </a:r>
                    </a:p>
                    <a:p>
                      <a:pPr algn="ctr"/>
                      <a:r>
                        <a:rPr lang="th-TH" sz="1800" b="0" dirty="0" smtClean="0">
                          <a:latin typeface="TH SarabunPSK" pitchFamily="34" charset="-34"/>
                          <a:cs typeface="TH SarabunPSK" pitchFamily="34" charset="-34"/>
                        </a:rPr>
                        <a:t>3,200</a:t>
                      </a:r>
                      <a:endParaRPr lang="th-TH" sz="1800" b="0" dirty="0">
                        <a:latin typeface="TH SarabunPSK" pitchFamily="34" charset="-34"/>
                        <a:cs typeface="TH SarabunPSK" pitchFamily="34" charset="-34"/>
                      </a:endParaRPr>
                    </a:p>
                  </a:txBody>
                  <a:tcPr>
                    <a:solidFill>
                      <a:schemeClr val="accent3">
                        <a:lumMod val="60000"/>
                        <a:lumOff val="40000"/>
                      </a:schemeClr>
                    </a:solidFill>
                  </a:tcPr>
                </a:tc>
                <a:tc>
                  <a:txBody>
                    <a:bodyPr/>
                    <a:lstStyle/>
                    <a:p>
                      <a:pPr algn="ctr"/>
                      <a:r>
                        <a:rPr lang="th-TH" sz="1800" b="1" dirty="0" smtClean="0">
                          <a:latin typeface="TH SarabunPSK" pitchFamily="34" charset="-34"/>
                          <a:cs typeface="TH SarabunPSK" pitchFamily="34" charset="-34"/>
                        </a:rPr>
                        <a:t>12.1600</a:t>
                      </a:r>
                    </a:p>
                    <a:p>
                      <a:pPr algn="ctr"/>
                      <a:endParaRPr lang="th-TH" sz="1800" b="1" dirty="0" smtClean="0">
                        <a:latin typeface="TH SarabunPSK" pitchFamily="34" charset="-34"/>
                        <a:cs typeface="TH SarabunPSK" pitchFamily="34" charset="-34"/>
                      </a:endParaRPr>
                    </a:p>
                    <a:p>
                      <a:pPr algn="ctr"/>
                      <a:endParaRPr lang="th-TH" sz="1800" b="1" dirty="0" smtClean="0">
                        <a:latin typeface="TH SarabunPSK" pitchFamily="34" charset="-34"/>
                        <a:cs typeface="TH SarabunPSK" pitchFamily="34" charset="-34"/>
                      </a:endParaRPr>
                    </a:p>
                    <a:p>
                      <a:pPr algn="ctr"/>
                      <a:r>
                        <a:rPr lang="th-TH" sz="1800" b="0" dirty="0" smtClean="0">
                          <a:latin typeface="TH SarabunPSK" pitchFamily="34" charset="-34"/>
                          <a:cs typeface="TH SarabunPSK" pitchFamily="34" charset="-34"/>
                        </a:rPr>
                        <a:t>-</a:t>
                      </a:r>
                    </a:p>
                    <a:p>
                      <a:pPr algn="ctr"/>
                      <a:r>
                        <a:rPr lang="th-TH" sz="1800" b="0" dirty="0" smtClean="0">
                          <a:latin typeface="TH SarabunPSK" pitchFamily="34" charset="-34"/>
                          <a:cs typeface="TH SarabunPSK" pitchFamily="34" charset="-34"/>
                        </a:rPr>
                        <a:t>12.1600</a:t>
                      </a:r>
                      <a:endParaRPr lang="th-TH" sz="1800" b="0" dirty="0">
                        <a:latin typeface="TH SarabunPSK" pitchFamily="34" charset="-34"/>
                        <a:cs typeface="TH SarabunPSK" pitchFamily="34" charset="-34"/>
                      </a:endParaRPr>
                    </a:p>
                  </a:txBody>
                  <a:tcPr>
                    <a:solidFill>
                      <a:schemeClr val="accent3">
                        <a:lumMod val="60000"/>
                        <a:lumOff val="40000"/>
                      </a:schemeClr>
                    </a:solidFill>
                  </a:tcPr>
                </a:tc>
                <a:tc>
                  <a:txBody>
                    <a:bodyPr/>
                    <a:lstStyle/>
                    <a:p>
                      <a:pPr algn="ctr"/>
                      <a:r>
                        <a:rPr lang="th-TH" sz="1800" b="1" dirty="0" smtClean="0">
                          <a:latin typeface="TH SarabunPSK" pitchFamily="34" charset="-34"/>
                          <a:cs typeface="TH SarabunPSK" pitchFamily="34" charset="-34"/>
                        </a:rPr>
                        <a:t>6,500</a:t>
                      </a:r>
                    </a:p>
                    <a:p>
                      <a:pPr algn="ctr"/>
                      <a:endParaRPr lang="th-TH" sz="1800" b="0" dirty="0" smtClean="0">
                        <a:latin typeface="TH SarabunPSK" pitchFamily="34" charset="-34"/>
                        <a:cs typeface="TH SarabunPSK" pitchFamily="34" charset="-34"/>
                      </a:endParaRPr>
                    </a:p>
                    <a:p>
                      <a:pPr algn="ctr"/>
                      <a:endParaRPr lang="th-TH" sz="1800" b="0" dirty="0" smtClean="0">
                        <a:latin typeface="TH SarabunPSK" pitchFamily="34" charset="-34"/>
                        <a:cs typeface="TH SarabunPSK" pitchFamily="34" charset="-34"/>
                      </a:endParaRPr>
                    </a:p>
                    <a:p>
                      <a:pPr algn="ctr"/>
                      <a:r>
                        <a:rPr lang="th-TH" sz="1800" b="0" dirty="0" smtClean="0">
                          <a:latin typeface="TH SarabunPSK" pitchFamily="34" charset="-34"/>
                          <a:cs typeface="TH SarabunPSK" pitchFamily="34" charset="-34"/>
                        </a:rPr>
                        <a:t>100</a:t>
                      </a:r>
                    </a:p>
                    <a:p>
                      <a:pPr algn="ctr"/>
                      <a:r>
                        <a:rPr lang="th-TH" sz="1800" b="0" dirty="0" smtClean="0">
                          <a:latin typeface="TH SarabunPSK" pitchFamily="34" charset="-34"/>
                          <a:cs typeface="TH SarabunPSK" pitchFamily="34" charset="-34"/>
                        </a:rPr>
                        <a:t>6,400</a:t>
                      </a:r>
                    </a:p>
                  </a:txBody>
                  <a:tcPr>
                    <a:solidFill>
                      <a:schemeClr val="accent6">
                        <a:lumMod val="40000"/>
                        <a:lumOff val="60000"/>
                      </a:schemeClr>
                    </a:solidFill>
                  </a:tcPr>
                </a:tc>
                <a:tc>
                  <a:txBody>
                    <a:bodyPr/>
                    <a:lstStyle/>
                    <a:p>
                      <a:pPr algn="ctr"/>
                      <a:r>
                        <a:rPr lang="th-TH" sz="1800" b="1" dirty="0" smtClean="0">
                          <a:latin typeface="TH SarabunPSK" pitchFamily="34" charset="-34"/>
                          <a:cs typeface="TH SarabunPSK" pitchFamily="34" charset="-34"/>
                        </a:rPr>
                        <a:t>96.7900</a:t>
                      </a:r>
                    </a:p>
                    <a:p>
                      <a:pPr algn="ctr"/>
                      <a:endParaRPr lang="th-TH" sz="1800" b="1" dirty="0" smtClean="0">
                        <a:latin typeface="TH SarabunPSK" pitchFamily="34" charset="-34"/>
                        <a:cs typeface="TH SarabunPSK" pitchFamily="34" charset="-34"/>
                      </a:endParaRPr>
                    </a:p>
                    <a:p>
                      <a:pPr algn="ctr"/>
                      <a:endParaRPr lang="th-TH" sz="1800" b="1" dirty="0" smtClean="0">
                        <a:latin typeface="TH SarabunPSK" pitchFamily="34" charset="-34"/>
                        <a:cs typeface="TH SarabunPSK" pitchFamily="34" charset="-34"/>
                      </a:endParaRPr>
                    </a:p>
                  </a:txBody>
                  <a:tcPr>
                    <a:solidFill>
                      <a:schemeClr val="accent6">
                        <a:lumMod val="40000"/>
                        <a:lumOff val="60000"/>
                      </a:schemeClr>
                    </a:solidFill>
                  </a:tcPr>
                </a:tc>
              </a:tr>
              <a:tr h="553184">
                <a:tc>
                  <a:txBody>
                    <a:bodyPr/>
                    <a:lstStyle/>
                    <a:p>
                      <a:r>
                        <a:rPr lang="th-TH" sz="1800" b="1" dirty="0" smtClean="0">
                          <a:latin typeface="TH SarabunPSK" pitchFamily="34" charset="-34"/>
                          <a:cs typeface="TH SarabunPSK" pitchFamily="34" charset="-34"/>
                        </a:rPr>
                        <a:t>10. โครงการฝึกอบรมแรงงานผู้สูงอายุเพื่อเพิ่มโอกาสในการประกอบอาชีพ</a:t>
                      </a:r>
                    </a:p>
                  </a:txBody>
                  <a:tcPr/>
                </a:tc>
                <a:tc>
                  <a:txBody>
                    <a:bodyPr/>
                    <a:lstStyle/>
                    <a:p>
                      <a:pPr algn="ctr"/>
                      <a:r>
                        <a:rPr lang="th-TH" sz="1800" b="1" dirty="0" smtClean="0">
                          <a:latin typeface="TH SarabunPSK" pitchFamily="34" charset="-34"/>
                          <a:cs typeface="TH SarabunPSK" pitchFamily="34" charset="-34"/>
                        </a:rPr>
                        <a:t>8,160</a:t>
                      </a:r>
                      <a:endParaRPr lang="th-TH" sz="1800" b="1" dirty="0">
                        <a:latin typeface="TH SarabunPSK" pitchFamily="34" charset="-34"/>
                        <a:cs typeface="TH SarabunPSK" pitchFamily="34" charset="-34"/>
                      </a:endParaRPr>
                    </a:p>
                  </a:txBody>
                  <a:tcPr/>
                </a:tc>
                <a:tc>
                  <a:txBody>
                    <a:bodyPr/>
                    <a:lstStyle/>
                    <a:p>
                      <a:pPr algn="ctr"/>
                      <a:r>
                        <a:rPr lang="th-TH" sz="1800" b="1" dirty="0" smtClean="0">
                          <a:latin typeface="TH SarabunPSK" pitchFamily="34" charset="-34"/>
                          <a:cs typeface="TH SarabunPSK" pitchFamily="34" charset="-34"/>
                        </a:rPr>
                        <a:t>22.0320</a:t>
                      </a:r>
                      <a:endParaRPr lang="th-TH" sz="1800" b="1" dirty="0">
                        <a:latin typeface="TH SarabunPSK" pitchFamily="34" charset="-34"/>
                        <a:cs typeface="TH SarabunPSK" pitchFamily="34" charset="-34"/>
                      </a:endParaRPr>
                    </a:p>
                  </a:txBody>
                  <a:tcPr/>
                </a:tc>
                <a:tc>
                  <a:txBody>
                    <a:bodyPr/>
                    <a:lstStyle/>
                    <a:p>
                      <a:pPr algn="ctr"/>
                      <a:r>
                        <a:rPr lang="th-TH" sz="1800" b="1" dirty="0" smtClean="0">
                          <a:latin typeface="TH SarabunPSK" pitchFamily="34" charset="-34"/>
                          <a:cs typeface="TH SarabunPSK" pitchFamily="34" charset="-34"/>
                        </a:rPr>
                        <a:t>4,080</a:t>
                      </a:r>
                      <a:endParaRPr lang="th-TH" sz="1800" b="1" dirty="0">
                        <a:latin typeface="TH SarabunPSK" pitchFamily="34" charset="-34"/>
                        <a:cs typeface="TH SarabunPSK" pitchFamily="34" charset="-34"/>
                      </a:endParaRPr>
                    </a:p>
                  </a:txBody>
                  <a:tcPr>
                    <a:solidFill>
                      <a:schemeClr val="accent3">
                        <a:lumMod val="60000"/>
                        <a:lumOff val="40000"/>
                      </a:schemeClr>
                    </a:solidFill>
                  </a:tcPr>
                </a:tc>
                <a:tc>
                  <a:txBody>
                    <a:bodyPr/>
                    <a:lstStyle/>
                    <a:p>
                      <a:pPr algn="ctr"/>
                      <a:r>
                        <a:rPr lang="th-TH" sz="1800" b="1" dirty="0" smtClean="0">
                          <a:solidFill>
                            <a:schemeClr val="tx1"/>
                          </a:solidFill>
                          <a:latin typeface="TH SarabunPSK" pitchFamily="34" charset="-34"/>
                          <a:cs typeface="TH SarabunPSK" pitchFamily="34" charset="-34"/>
                        </a:rPr>
                        <a:t>11.0160</a:t>
                      </a:r>
                      <a:endParaRPr lang="th-TH" sz="1800" b="1" dirty="0">
                        <a:solidFill>
                          <a:schemeClr val="tx1"/>
                        </a:solidFill>
                        <a:latin typeface="TH SarabunPSK" pitchFamily="34" charset="-34"/>
                        <a:cs typeface="TH SarabunPSK" pitchFamily="34" charset="-34"/>
                      </a:endParaRPr>
                    </a:p>
                  </a:txBody>
                  <a:tcPr>
                    <a:solidFill>
                      <a:schemeClr val="accent3">
                        <a:lumMod val="60000"/>
                        <a:lumOff val="40000"/>
                      </a:schemeClr>
                    </a:solidFill>
                  </a:tcPr>
                </a:tc>
                <a:tc>
                  <a:txBody>
                    <a:bodyPr/>
                    <a:lstStyle/>
                    <a:p>
                      <a:pPr algn="ctr"/>
                      <a:r>
                        <a:rPr lang="th-TH" sz="1800" b="1" dirty="0" smtClean="0">
                          <a:solidFill>
                            <a:schemeClr val="tx1"/>
                          </a:solidFill>
                          <a:latin typeface="TH SarabunPSK" pitchFamily="34" charset="-34"/>
                          <a:cs typeface="TH SarabunPSK" pitchFamily="34" charset="-34"/>
                        </a:rPr>
                        <a:t>8,200</a:t>
                      </a:r>
                      <a:endParaRPr lang="th-TH" sz="1800" b="1" dirty="0">
                        <a:solidFill>
                          <a:schemeClr val="tx1"/>
                        </a:solidFill>
                        <a:latin typeface="TH SarabunPSK" pitchFamily="34" charset="-34"/>
                        <a:cs typeface="TH SarabunPSK" pitchFamily="34" charset="-34"/>
                      </a:endParaRPr>
                    </a:p>
                  </a:txBody>
                  <a:tcPr>
                    <a:solidFill>
                      <a:schemeClr val="accent6">
                        <a:lumMod val="40000"/>
                        <a:lumOff val="60000"/>
                      </a:schemeClr>
                    </a:solidFill>
                  </a:tcPr>
                </a:tc>
                <a:tc>
                  <a:txBody>
                    <a:bodyPr/>
                    <a:lstStyle/>
                    <a:p>
                      <a:pPr algn="ctr"/>
                      <a:r>
                        <a:rPr lang="th-TH" sz="1800" b="1" dirty="0" smtClean="0">
                          <a:solidFill>
                            <a:schemeClr val="tx1"/>
                          </a:solidFill>
                          <a:latin typeface="TH SarabunPSK" pitchFamily="34" charset="-34"/>
                          <a:cs typeface="TH SarabunPSK" pitchFamily="34" charset="-34"/>
                        </a:rPr>
                        <a:t>22.1400</a:t>
                      </a:r>
                    </a:p>
                  </a:txBody>
                  <a:tcPr>
                    <a:solidFill>
                      <a:schemeClr val="accent6">
                        <a:lumMod val="40000"/>
                        <a:lumOff val="60000"/>
                      </a:schemeClr>
                    </a:solidFill>
                  </a:tcPr>
                </a:tc>
              </a:tr>
              <a:tr h="553184">
                <a:tc>
                  <a:txBody>
                    <a:bodyPr/>
                    <a:lstStyle/>
                    <a:p>
                      <a:r>
                        <a:rPr lang="th-TH" sz="1800" b="1" dirty="0" smtClean="0">
                          <a:latin typeface="TH SarabunPSK" pitchFamily="34" charset="-34"/>
                          <a:cs typeface="TH SarabunPSK" pitchFamily="34" charset="-34"/>
                        </a:rPr>
                        <a:t>11. โครงการฝึกอบรมแรงงานกลุ่มเป้าหมายเฉพาะเพื่อเพิ่มโอกาสในการประกอบอาชีพ</a:t>
                      </a:r>
                      <a:endParaRPr lang="th-TH" sz="1800" b="1" dirty="0">
                        <a:latin typeface="TH SarabunPSK" pitchFamily="34" charset="-34"/>
                        <a:cs typeface="TH SarabunPSK" pitchFamily="34" charset="-34"/>
                      </a:endParaRPr>
                    </a:p>
                  </a:txBody>
                  <a:tcPr/>
                </a:tc>
                <a:tc>
                  <a:txBody>
                    <a:bodyPr/>
                    <a:lstStyle/>
                    <a:p>
                      <a:pPr algn="ctr"/>
                      <a:r>
                        <a:rPr lang="th-TH" sz="1800" b="1" dirty="0" smtClean="0">
                          <a:latin typeface="TH SarabunPSK" pitchFamily="34" charset="-34"/>
                          <a:cs typeface="TH SarabunPSK" pitchFamily="34" charset="-34"/>
                        </a:rPr>
                        <a:t>16,000</a:t>
                      </a:r>
                      <a:endParaRPr lang="th-TH" sz="1800" b="1" dirty="0">
                        <a:latin typeface="TH SarabunPSK" pitchFamily="34" charset="-34"/>
                        <a:cs typeface="TH SarabunPSK" pitchFamily="34" charset="-34"/>
                      </a:endParaRPr>
                    </a:p>
                  </a:txBody>
                  <a:tcPr/>
                </a:tc>
                <a:tc>
                  <a:txBody>
                    <a:bodyPr/>
                    <a:lstStyle/>
                    <a:p>
                      <a:pPr algn="ctr"/>
                      <a:r>
                        <a:rPr lang="th-TH" sz="1800" b="1" dirty="0" smtClean="0">
                          <a:latin typeface="TH SarabunPSK" pitchFamily="34" charset="-34"/>
                          <a:cs typeface="TH SarabunPSK" pitchFamily="34" charset="-34"/>
                        </a:rPr>
                        <a:t>43.2000</a:t>
                      </a:r>
                      <a:endParaRPr lang="th-TH" sz="1800" b="1" dirty="0">
                        <a:latin typeface="TH SarabunPSK" pitchFamily="34" charset="-34"/>
                        <a:cs typeface="TH SarabunPSK" pitchFamily="34" charset="-34"/>
                      </a:endParaRPr>
                    </a:p>
                  </a:txBody>
                  <a:tcPr/>
                </a:tc>
                <a:tc>
                  <a:txBody>
                    <a:bodyPr/>
                    <a:lstStyle/>
                    <a:p>
                      <a:pPr algn="ctr"/>
                      <a:r>
                        <a:rPr lang="th-TH" sz="1800" b="1" dirty="0" smtClean="0">
                          <a:latin typeface="TH SarabunPSK" pitchFamily="34" charset="-34"/>
                          <a:cs typeface="TH SarabunPSK" pitchFamily="34" charset="-34"/>
                        </a:rPr>
                        <a:t>8,000</a:t>
                      </a:r>
                      <a:endParaRPr lang="th-TH" sz="1800" b="1" dirty="0">
                        <a:latin typeface="TH SarabunPSK" pitchFamily="34" charset="-34"/>
                        <a:cs typeface="TH SarabunPSK" pitchFamily="34" charset="-34"/>
                      </a:endParaRPr>
                    </a:p>
                  </a:txBody>
                  <a:tcPr>
                    <a:solidFill>
                      <a:schemeClr val="accent3">
                        <a:lumMod val="60000"/>
                        <a:lumOff val="40000"/>
                      </a:schemeClr>
                    </a:solidFill>
                  </a:tcPr>
                </a:tc>
                <a:tc>
                  <a:txBody>
                    <a:bodyPr/>
                    <a:lstStyle/>
                    <a:p>
                      <a:pPr algn="ctr"/>
                      <a:r>
                        <a:rPr lang="en-US" sz="1800" b="1" dirty="0" smtClean="0">
                          <a:solidFill>
                            <a:schemeClr val="tx1"/>
                          </a:solidFill>
                          <a:latin typeface="TH SarabunPSK" pitchFamily="34" charset="-34"/>
                          <a:cs typeface="TH SarabunPSK" pitchFamily="34" charset="-34"/>
                        </a:rPr>
                        <a:t>14.85</a:t>
                      </a:r>
                      <a:r>
                        <a:rPr lang="th-TH" sz="1800" b="1" dirty="0" smtClean="0">
                          <a:solidFill>
                            <a:schemeClr val="tx1"/>
                          </a:solidFill>
                          <a:latin typeface="TH SarabunPSK" pitchFamily="34" charset="-34"/>
                          <a:cs typeface="TH SarabunPSK" pitchFamily="34" charset="-34"/>
                        </a:rPr>
                        <a:t>00</a:t>
                      </a:r>
                      <a:endParaRPr lang="th-TH" sz="1800" b="1" dirty="0">
                        <a:solidFill>
                          <a:schemeClr val="tx1"/>
                        </a:solidFill>
                        <a:latin typeface="TH SarabunPSK" pitchFamily="34" charset="-34"/>
                        <a:cs typeface="TH SarabunPSK" pitchFamily="34" charset="-34"/>
                      </a:endParaRPr>
                    </a:p>
                  </a:txBody>
                  <a:tcPr>
                    <a:solidFill>
                      <a:schemeClr val="accent3">
                        <a:lumMod val="60000"/>
                        <a:lumOff val="40000"/>
                      </a:schemeClr>
                    </a:solidFill>
                  </a:tcPr>
                </a:tc>
                <a:tc>
                  <a:txBody>
                    <a:bodyPr/>
                    <a:lstStyle/>
                    <a:p>
                      <a:pPr algn="ctr"/>
                      <a:r>
                        <a:rPr lang="th-TH" sz="1800" b="1" dirty="0" smtClean="0">
                          <a:latin typeface="TH SarabunPSK" pitchFamily="34" charset="-34"/>
                          <a:cs typeface="TH SarabunPSK" pitchFamily="34" charset="-34"/>
                        </a:rPr>
                        <a:t>9,100</a:t>
                      </a:r>
                      <a:endParaRPr lang="th-TH" sz="1800" b="1" dirty="0">
                        <a:latin typeface="TH SarabunPSK" pitchFamily="34" charset="-34"/>
                        <a:cs typeface="TH SarabunPSK" pitchFamily="34" charset="-34"/>
                      </a:endParaRPr>
                    </a:p>
                  </a:txBody>
                  <a:tcPr>
                    <a:solidFill>
                      <a:schemeClr val="accent6">
                        <a:lumMod val="40000"/>
                        <a:lumOff val="60000"/>
                      </a:schemeClr>
                    </a:solidFill>
                  </a:tcPr>
                </a:tc>
                <a:tc>
                  <a:txBody>
                    <a:bodyPr/>
                    <a:lstStyle/>
                    <a:p>
                      <a:pPr algn="ctr"/>
                      <a:r>
                        <a:rPr lang="th-TH" sz="1800" b="1" dirty="0" smtClean="0">
                          <a:latin typeface="TH SarabunPSK" pitchFamily="34" charset="-34"/>
                          <a:cs typeface="TH SarabunPSK" pitchFamily="34" charset="-34"/>
                        </a:rPr>
                        <a:t>24.6000</a:t>
                      </a:r>
                    </a:p>
                    <a:p>
                      <a:pPr algn="ctr"/>
                      <a:endParaRPr lang="th-TH" sz="1800" b="1" dirty="0">
                        <a:latin typeface="TH SarabunPSK" pitchFamily="34" charset="-34"/>
                        <a:cs typeface="TH SarabunPSK" pitchFamily="34" charset="-34"/>
                      </a:endParaRPr>
                    </a:p>
                  </a:txBody>
                  <a:tcPr>
                    <a:solidFill>
                      <a:schemeClr val="accent6">
                        <a:lumMod val="40000"/>
                        <a:lumOff val="60000"/>
                      </a:schemeClr>
                    </a:solidFill>
                  </a:tcPr>
                </a:tc>
              </a:tr>
              <a:tr h="1373388">
                <a:tc>
                  <a:txBody>
                    <a:bodyPr/>
                    <a:lstStyle/>
                    <a:p>
                      <a:r>
                        <a:rPr lang="th-TH" sz="1800" b="1" dirty="0" smtClean="0">
                          <a:latin typeface="TH SarabunPSK" pitchFamily="34" charset="-34"/>
                          <a:cs typeface="TH SarabunPSK" pitchFamily="34" charset="-34"/>
                        </a:rPr>
                        <a:t>12. โครงการยกระดับเพื่อเพิ่มศักยภาพฝีมือและสมรรถนะแรงงาน</a:t>
                      </a:r>
                      <a:endParaRPr lang="en-US" sz="1800" b="1" dirty="0" smtClean="0">
                        <a:latin typeface="TH SarabunPSK" pitchFamily="34" charset="-34"/>
                        <a:cs typeface="TH SarabunPSK" pitchFamily="34" charset="-34"/>
                      </a:endParaRPr>
                    </a:p>
                    <a:p>
                      <a:r>
                        <a:rPr lang="th-TH" sz="1800" b="1" dirty="0" smtClean="0">
                          <a:latin typeface="TH SarabunPSK" pitchFamily="34" charset="-34"/>
                          <a:cs typeface="TH SarabunPSK" pitchFamily="34" charset="-34"/>
                        </a:rPr>
                        <a:t>  </a:t>
                      </a:r>
                      <a:r>
                        <a:rPr lang="th-TH" sz="1800" b="0" dirty="0" smtClean="0">
                          <a:latin typeface="TH SarabunPSK" pitchFamily="34" charset="-34"/>
                          <a:cs typeface="TH SarabunPSK" pitchFamily="34" charset="-34"/>
                        </a:rPr>
                        <a:t>-  เตรียมเข้าทำงาน</a:t>
                      </a:r>
                      <a:endParaRPr lang="en-US" sz="1800" b="0" dirty="0" smtClean="0">
                        <a:latin typeface="TH SarabunPSK" pitchFamily="34" charset="-34"/>
                        <a:cs typeface="TH SarabunPSK" pitchFamily="34" charset="-34"/>
                      </a:endParaRPr>
                    </a:p>
                    <a:p>
                      <a:endParaRPr lang="th-TH" sz="1800" b="0" dirty="0" smtClean="0">
                        <a:latin typeface="TH SarabunPSK" pitchFamily="34" charset="-34"/>
                        <a:cs typeface="TH SarabunPSK" pitchFamily="34" charset="-34"/>
                      </a:endParaRPr>
                    </a:p>
                    <a:p>
                      <a:r>
                        <a:rPr lang="th-TH" sz="1800" b="0" dirty="0" smtClean="0">
                          <a:latin typeface="TH SarabunPSK" pitchFamily="34" charset="-34"/>
                          <a:cs typeface="TH SarabunPSK" pitchFamily="34" charset="-34"/>
                        </a:rPr>
                        <a:t>  -  ยกระดับ</a:t>
                      </a:r>
                      <a:endParaRPr lang="th-TH" sz="1800" b="1" dirty="0">
                        <a:latin typeface="TH SarabunPSK" pitchFamily="34" charset="-34"/>
                        <a:cs typeface="TH SarabunPSK" pitchFamily="34" charset="-34"/>
                      </a:endParaRPr>
                    </a:p>
                  </a:txBody>
                  <a:tcPr/>
                </a:tc>
                <a:tc>
                  <a:txBody>
                    <a:bodyPr/>
                    <a:lstStyle/>
                    <a:p>
                      <a:pPr algn="ctr"/>
                      <a:endParaRPr lang="th-TH" sz="1800" b="1" dirty="0" smtClean="0">
                        <a:latin typeface="TH SarabunPSK" pitchFamily="34" charset="-34"/>
                        <a:cs typeface="TH SarabunPSK" pitchFamily="34" charset="-34"/>
                      </a:endParaRPr>
                    </a:p>
                    <a:p>
                      <a:pPr algn="ctr"/>
                      <a:endParaRPr lang="th-TH" sz="1800" b="0" dirty="0" smtClean="0">
                        <a:latin typeface="TH SarabunPSK" pitchFamily="34" charset="-34"/>
                        <a:cs typeface="TH SarabunPSK" pitchFamily="34" charset="-34"/>
                      </a:endParaRPr>
                    </a:p>
                    <a:p>
                      <a:pPr algn="ctr"/>
                      <a:endParaRPr lang="th-TH" sz="1800" b="0" dirty="0" smtClean="0">
                        <a:latin typeface="TH SarabunPSK" pitchFamily="34" charset="-34"/>
                        <a:cs typeface="TH SarabunPSK" pitchFamily="34" charset="-34"/>
                      </a:endParaRPr>
                    </a:p>
                    <a:p>
                      <a:pPr marL="0" marR="0" indent="0" algn="ctr" defTabSz="914400" rtl="0" eaLnBrk="1" fontAlgn="auto" latinLnBrk="0" hangingPunct="1">
                        <a:lnSpc>
                          <a:spcPct val="100000"/>
                        </a:lnSpc>
                        <a:spcBef>
                          <a:spcPts val="0"/>
                        </a:spcBef>
                        <a:spcAft>
                          <a:spcPts val="0"/>
                        </a:spcAft>
                        <a:buClrTx/>
                        <a:buSzTx/>
                        <a:buFontTx/>
                        <a:buNone/>
                        <a:tabLst/>
                        <a:defRPr/>
                      </a:pPr>
                      <a:r>
                        <a:rPr lang="th-TH" sz="1800" b="0" dirty="0" smtClean="0">
                          <a:latin typeface="TH SarabunPSK" pitchFamily="34" charset="-34"/>
                          <a:cs typeface="TH SarabunPSK" pitchFamily="34" charset="-34"/>
                        </a:rPr>
                        <a:t>5,200</a:t>
                      </a:r>
                      <a:endParaRPr lang="en-US" sz="1800" b="0" dirty="0" smtClean="0">
                        <a:latin typeface="TH SarabunPSK" pitchFamily="34" charset="-34"/>
                        <a:cs typeface="TH SarabunPSK" pitchFamily="34" charset="-34"/>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th-TH" sz="1800" b="0" dirty="0" smtClean="0">
                        <a:latin typeface="TH SarabunPSK" pitchFamily="34" charset="-34"/>
                        <a:cs typeface="TH SarabunPSK" pitchFamily="34" charset="-34"/>
                      </a:endParaRPr>
                    </a:p>
                    <a:p>
                      <a:pPr algn="ctr"/>
                      <a:r>
                        <a:rPr lang="th-TH" sz="1800" b="0" dirty="0" smtClean="0">
                          <a:latin typeface="TH SarabunPSK" pitchFamily="34" charset="-34"/>
                          <a:cs typeface="TH SarabunPSK" pitchFamily="34" charset="-34"/>
                        </a:rPr>
                        <a:t>14,100</a:t>
                      </a:r>
                      <a:endParaRPr lang="th-TH" sz="800" b="1" dirty="0" smtClean="0">
                        <a:latin typeface="TH SarabunPSK" pitchFamily="34" charset="-34"/>
                        <a:cs typeface="TH SarabunPSK" pitchFamily="34" charset="-34"/>
                      </a:endParaRPr>
                    </a:p>
                  </a:txBody>
                  <a:tcPr/>
                </a:tc>
                <a:tc>
                  <a:txBody>
                    <a:bodyPr/>
                    <a:lstStyle/>
                    <a:p>
                      <a:pPr algn="ctr"/>
                      <a:endParaRPr lang="th-TH" sz="1800" b="1" dirty="0" smtClean="0">
                        <a:latin typeface="TH SarabunPSK" pitchFamily="34" charset="-34"/>
                        <a:cs typeface="TH SarabunPSK" pitchFamily="34" charset="-34"/>
                      </a:endParaRPr>
                    </a:p>
                    <a:p>
                      <a:pPr algn="ctr"/>
                      <a:endParaRPr lang="th-TH" sz="1800" b="0" dirty="0" smtClean="0">
                        <a:latin typeface="TH SarabunPSK" pitchFamily="34" charset="-34"/>
                        <a:cs typeface="TH SarabunPSK" pitchFamily="34" charset="-34"/>
                      </a:endParaRPr>
                    </a:p>
                    <a:p>
                      <a:pPr algn="ctr"/>
                      <a:endParaRPr lang="th-TH" sz="1800" b="0" dirty="0" smtClean="0">
                        <a:latin typeface="TH SarabunPSK" pitchFamily="34" charset="-34"/>
                        <a:cs typeface="TH SarabunPSK" pitchFamily="34" charset="-34"/>
                      </a:endParaRPr>
                    </a:p>
                    <a:p>
                      <a:pPr marL="0" marR="0" indent="0" algn="ctr" defTabSz="914400" rtl="0" eaLnBrk="1" fontAlgn="auto" latinLnBrk="0" hangingPunct="1">
                        <a:lnSpc>
                          <a:spcPct val="100000"/>
                        </a:lnSpc>
                        <a:spcBef>
                          <a:spcPts val="0"/>
                        </a:spcBef>
                        <a:spcAft>
                          <a:spcPts val="0"/>
                        </a:spcAft>
                        <a:buClrTx/>
                        <a:buSzTx/>
                        <a:buFontTx/>
                        <a:buNone/>
                        <a:tabLst/>
                        <a:defRPr/>
                      </a:pPr>
                      <a:r>
                        <a:rPr lang="th-TH" sz="1800" b="0" dirty="0" smtClean="0">
                          <a:latin typeface="TH SarabunPSK" pitchFamily="34" charset="-34"/>
                          <a:cs typeface="TH SarabunPSK" pitchFamily="34" charset="-34"/>
                        </a:rPr>
                        <a:t>33.3040</a:t>
                      </a:r>
                      <a:endParaRPr lang="en-US" sz="1800" b="0" dirty="0" smtClean="0">
                        <a:latin typeface="TH SarabunPSK" pitchFamily="34" charset="-34"/>
                        <a:cs typeface="TH SarabunPSK" pitchFamily="34" charset="-34"/>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th-TH" sz="1800" b="0" dirty="0" smtClean="0">
                        <a:latin typeface="TH SarabunPSK" pitchFamily="34" charset="-34"/>
                        <a:cs typeface="TH SarabunPSK" pitchFamily="34" charset="-34"/>
                      </a:endParaRPr>
                    </a:p>
                    <a:p>
                      <a:pPr algn="ctr"/>
                      <a:r>
                        <a:rPr lang="th-TH" sz="1800" b="0" dirty="0" smtClean="0">
                          <a:latin typeface="TH SarabunPSK" pitchFamily="34" charset="-34"/>
                          <a:cs typeface="TH SarabunPSK" pitchFamily="34" charset="-34"/>
                        </a:rPr>
                        <a:t>42.3000</a:t>
                      </a:r>
                      <a:endParaRPr lang="th-TH" sz="800" b="1" dirty="0" smtClean="0">
                        <a:latin typeface="TH SarabunPSK" pitchFamily="34" charset="-34"/>
                        <a:cs typeface="TH SarabunPSK" pitchFamily="34" charset="-34"/>
                      </a:endParaRPr>
                    </a:p>
                  </a:txBody>
                  <a:tcPr/>
                </a:tc>
                <a:tc>
                  <a:txBody>
                    <a:bodyPr/>
                    <a:lstStyle/>
                    <a:p>
                      <a:pPr algn="ctr"/>
                      <a:r>
                        <a:rPr lang="th-TH" sz="1800" b="1" dirty="0" smtClean="0">
                          <a:latin typeface="TH SarabunPSK" pitchFamily="34" charset="-34"/>
                          <a:cs typeface="TH SarabunPSK" pitchFamily="34" charset="-34"/>
                        </a:rPr>
                        <a:t>9,100</a:t>
                      </a:r>
                    </a:p>
                    <a:p>
                      <a:pPr algn="ctr"/>
                      <a:endParaRPr lang="th-TH" sz="1800" b="0" dirty="0" smtClean="0">
                        <a:latin typeface="TH SarabunPSK" pitchFamily="34" charset="-34"/>
                        <a:cs typeface="TH SarabunPSK" pitchFamily="34" charset="-34"/>
                      </a:endParaRPr>
                    </a:p>
                    <a:p>
                      <a:pPr algn="ctr"/>
                      <a:endParaRPr lang="th-TH" sz="1800" b="0" dirty="0" smtClean="0">
                        <a:latin typeface="TH SarabunPSK" pitchFamily="34" charset="-34"/>
                        <a:cs typeface="TH SarabunPSK" pitchFamily="34" charset="-34"/>
                      </a:endParaRPr>
                    </a:p>
                    <a:p>
                      <a:pPr marL="0" marR="0" indent="0" algn="ctr" defTabSz="914400" rtl="0" eaLnBrk="1" fontAlgn="auto" latinLnBrk="0" hangingPunct="1">
                        <a:lnSpc>
                          <a:spcPct val="100000"/>
                        </a:lnSpc>
                        <a:spcBef>
                          <a:spcPts val="0"/>
                        </a:spcBef>
                        <a:spcAft>
                          <a:spcPts val="0"/>
                        </a:spcAft>
                        <a:buClrTx/>
                        <a:buSzTx/>
                        <a:buFontTx/>
                        <a:buNone/>
                        <a:tabLst/>
                        <a:defRPr/>
                      </a:pPr>
                      <a:r>
                        <a:rPr lang="th-TH" sz="1800" b="0" dirty="0" smtClean="0">
                          <a:latin typeface="TH SarabunPSK" pitchFamily="34" charset="-34"/>
                          <a:cs typeface="TH SarabunPSK" pitchFamily="34" charset="-34"/>
                        </a:rPr>
                        <a:t>2,300</a:t>
                      </a:r>
                      <a:endParaRPr lang="en-US" sz="1800" b="0" dirty="0" smtClean="0">
                        <a:latin typeface="TH SarabunPSK" pitchFamily="34" charset="-34"/>
                        <a:cs typeface="TH SarabunPSK" pitchFamily="34" charset="-34"/>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th-TH" sz="1800" b="0" dirty="0" smtClean="0">
                        <a:latin typeface="TH SarabunPSK" pitchFamily="34" charset="-34"/>
                        <a:cs typeface="TH SarabunPSK" pitchFamily="34" charset="-34"/>
                      </a:endParaRPr>
                    </a:p>
                    <a:p>
                      <a:pPr marL="0" marR="0" indent="0" algn="ctr" defTabSz="914400" rtl="0" eaLnBrk="1" fontAlgn="auto" latinLnBrk="0" hangingPunct="1">
                        <a:lnSpc>
                          <a:spcPct val="100000"/>
                        </a:lnSpc>
                        <a:spcBef>
                          <a:spcPts val="0"/>
                        </a:spcBef>
                        <a:spcAft>
                          <a:spcPts val="0"/>
                        </a:spcAft>
                        <a:buClrTx/>
                        <a:buSzTx/>
                        <a:buFontTx/>
                        <a:buNone/>
                        <a:tabLst/>
                        <a:defRPr/>
                      </a:pPr>
                      <a:r>
                        <a:rPr lang="th-TH" sz="1800" b="0" dirty="0" smtClean="0">
                          <a:latin typeface="TH SarabunPSK" pitchFamily="34" charset="-34"/>
                          <a:cs typeface="TH SarabunPSK" pitchFamily="34" charset="-34"/>
                        </a:rPr>
                        <a:t>6,800</a:t>
                      </a:r>
                      <a:endParaRPr lang="th-TH" sz="800" b="0" dirty="0" smtClean="0">
                        <a:latin typeface="TH SarabunPSK" pitchFamily="34" charset="-34"/>
                        <a:cs typeface="TH SarabunPSK" pitchFamily="34" charset="-34"/>
                      </a:endParaRPr>
                    </a:p>
                  </a:txBody>
                  <a:tcPr>
                    <a:solidFill>
                      <a:schemeClr val="accent3">
                        <a:lumMod val="60000"/>
                        <a:lumOff val="40000"/>
                      </a:schemeClr>
                    </a:solidFill>
                  </a:tcPr>
                </a:tc>
                <a:tc>
                  <a:txBody>
                    <a:bodyPr/>
                    <a:lstStyle/>
                    <a:p>
                      <a:pPr algn="ctr"/>
                      <a:r>
                        <a:rPr lang="th-TH" sz="1800" b="1" dirty="0" smtClean="0">
                          <a:solidFill>
                            <a:schemeClr val="tx1"/>
                          </a:solidFill>
                          <a:latin typeface="TH SarabunPSK" pitchFamily="34" charset="-34"/>
                          <a:cs typeface="TH SarabunPSK" pitchFamily="34" charset="-34"/>
                        </a:rPr>
                        <a:t>36.4800</a:t>
                      </a:r>
                    </a:p>
                    <a:p>
                      <a:pPr algn="ctr"/>
                      <a:endParaRPr lang="th-TH" sz="1800" b="0" dirty="0" smtClean="0">
                        <a:solidFill>
                          <a:schemeClr val="tx1"/>
                        </a:solidFill>
                        <a:latin typeface="TH SarabunPSK" pitchFamily="34" charset="-34"/>
                        <a:cs typeface="TH SarabunPSK" pitchFamily="34" charset="-34"/>
                      </a:endParaRPr>
                    </a:p>
                    <a:p>
                      <a:pPr algn="ctr"/>
                      <a:endParaRPr lang="th-TH" sz="1800" b="0" dirty="0" smtClean="0">
                        <a:solidFill>
                          <a:schemeClr val="tx1"/>
                        </a:solidFill>
                        <a:latin typeface="TH SarabunPSK" pitchFamily="34" charset="-34"/>
                        <a:cs typeface="TH SarabunPSK" pitchFamily="34" charset="-34"/>
                      </a:endParaRPr>
                    </a:p>
                    <a:p>
                      <a:pPr marL="0" marR="0" indent="0" algn="ctr" defTabSz="914400" rtl="0" eaLnBrk="1" fontAlgn="auto" latinLnBrk="0" hangingPunct="1">
                        <a:lnSpc>
                          <a:spcPct val="100000"/>
                        </a:lnSpc>
                        <a:spcBef>
                          <a:spcPts val="0"/>
                        </a:spcBef>
                        <a:spcAft>
                          <a:spcPts val="0"/>
                        </a:spcAft>
                        <a:buClrTx/>
                        <a:buSzTx/>
                        <a:buFontTx/>
                        <a:buNone/>
                        <a:tabLst/>
                        <a:defRPr/>
                      </a:pPr>
                      <a:r>
                        <a:rPr lang="th-TH" sz="1800" b="0" dirty="0" smtClean="0">
                          <a:solidFill>
                            <a:schemeClr val="tx1"/>
                          </a:solidFill>
                          <a:latin typeface="TH SarabunPSK" pitchFamily="34" charset="-34"/>
                          <a:cs typeface="TH SarabunPSK" pitchFamily="34" charset="-34"/>
                        </a:rPr>
                        <a:t>12.7000</a:t>
                      </a:r>
                      <a:endParaRPr lang="en-US" sz="1800" b="0" dirty="0" smtClean="0">
                        <a:solidFill>
                          <a:schemeClr val="tx1"/>
                        </a:solidFill>
                        <a:latin typeface="TH SarabunPSK" pitchFamily="34" charset="-34"/>
                        <a:cs typeface="TH SarabunPSK" pitchFamily="34" charset="-34"/>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th-TH" sz="1800" b="0" dirty="0" smtClean="0">
                        <a:solidFill>
                          <a:schemeClr val="tx1"/>
                        </a:solidFill>
                        <a:latin typeface="TH SarabunPSK" pitchFamily="34" charset="-34"/>
                        <a:cs typeface="TH SarabunPSK" pitchFamily="34" charset="-34"/>
                      </a:endParaRPr>
                    </a:p>
                    <a:p>
                      <a:pPr algn="ctr"/>
                      <a:r>
                        <a:rPr lang="th-TH" sz="1800" b="0" dirty="0" smtClean="0">
                          <a:solidFill>
                            <a:schemeClr val="tx1"/>
                          </a:solidFill>
                          <a:latin typeface="TH SarabunPSK" pitchFamily="34" charset="-34"/>
                          <a:cs typeface="TH SarabunPSK" pitchFamily="34" charset="-34"/>
                        </a:rPr>
                        <a:t>21.7600</a:t>
                      </a:r>
                      <a:endParaRPr lang="th-TH" sz="800" b="0" dirty="0" smtClean="0">
                        <a:solidFill>
                          <a:schemeClr val="tx1"/>
                        </a:solidFill>
                        <a:latin typeface="TH SarabunPSK" pitchFamily="34" charset="-34"/>
                        <a:cs typeface="TH SarabunPSK" pitchFamily="34" charset="-34"/>
                      </a:endParaRPr>
                    </a:p>
                  </a:txBody>
                  <a:tcPr>
                    <a:solidFill>
                      <a:schemeClr val="accent3">
                        <a:lumMod val="60000"/>
                        <a:lumOff val="40000"/>
                      </a:schemeClr>
                    </a:solidFill>
                  </a:tcPr>
                </a:tc>
                <a:tc>
                  <a:txBody>
                    <a:bodyPr/>
                    <a:lstStyle/>
                    <a:p>
                      <a:pPr algn="ctr"/>
                      <a:r>
                        <a:rPr lang="th-TH" sz="1800" b="1" dirty="0" smtClean="0">
                          <a:latin typeface="TH SarabunPSK" pitchFamily="34" charset="-34"/>
                          <a:cs typeface="TH SarabunPSK" pitchFamily="34" charset="-34"/>
                        </a:rPr>
                        <a:t>20,800</a:t>
                      </a:r>
                    </a:p>
                    <a:p>
                      <a:pPr algn="ctr"/>
                      <a:endParaRPr lang="th-TH" sz="1800" b="1" dirty="0" smtClean="0">
                        <a:latin typeface="TH SarabunPSK" pitchFamily="34" charset="-34"/>
                        <a:cs typeface="TH SarabunPSK" pitchFamily="34" charset="-34"/>
                      </a:endParaRPr>
                    </a:p>
                    <a:p>
                      <a:pPr algn="ctr"/>
                      <a:endParaRPr lang="th-TH" sz="1800" b="1" dirty="0" smtClean="0">
                        <a:latin typeface="TH SarabunPSK" pitchFamily="34" charset="-34"/>
                        <a:cs typeface="TH SarabunPSK" pitchFamily="34" charset="-34"/>
                      </a:endParaRPr>
                    </a:p>
                    <a:p>
                      <a:pPr marL="0" marR="0" indent="0" algn="ctr" defTabSz="914400" rtl="0" eaLnBrk="1" fontAlgn="auto" latinLnBrk="0" hangingPunct="1">
                        <a:lnSpc>
                          <a:spcPct val="100000"/>
                        </a:lnSpc>
                        <a:spcBef>
                          <a:spcPts val="0"/>
                        </a:spcBef>
                        <a:spcAft>
                          <a:spcPts val="0"/>
                        </a:spcAft>
                        <a:buClrTx/>
                        <a:buSzTx/>
                        <a:buFontTx/>
                        <a:buNone/>
                        <a:tabLst/>
                        <a:defRPr/>
                      </a:pPr>
                      <a:r>
                        <a:rPr lang="th-TH" sz="1800" b="0" dirty="0" smtClean="0">
                          <a:latin typeface="TH SarabunPSK" pitchFamily="34" charset="-34"/>
                          <a:cs typeface="TH SarabunPSK" pitchFamily="34" charset="-34"/>
                        </a:rPr>
                        <a:t>3,000</a:t>
                      </a:r>
                      <a:endParaRPr lang="en-US" sz="1800" b="0" dirty="0" smtClean="0">
                        <a:latin typeface="TH SarabunPSK" pitchFamily="34" charset="-34"/>
                        <a:cs typeface="TH SarabunPSK" pitchFamily="34" charset="-34"/>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th-TH" sz="1800" b="0" dirty="0" smtClean="0">
                        <a:latin typeface="TH SarabunPSK" pitchFamily="34" charset="-34"/>
                        <a:cs typeface="TH SarabunPSK" pitchFamily="34" charset="-34"/>
                      </a:endParaRPr>
                    </a:p>
                    <a:p>
                      <a:pPr algn="ctr"/>
                      <a:r>
                        <a:rPr lang="th-TH" sz="1800" b="0" dirty="0" smtClean="0">
                          <a:latin typeface="TH SarabunPSK" pitchFamily="34" charset="-34"/>
                          <a:cs typeface="TH SarabunPSK" pitchFamily="34" charset="-34"/>
                        </a:rPr>
                        <a:t>17,800</a:t>
                      </a:r>
                      <a:endParaRPr lang="en-US" sz="800" b="0" dirty="0" smtClean="0">
                        <a:latin typeface="TH SarabunPSK" pitchFamily="34" charset="-34"/>
                        <a:cs typeface="TH SarabunPSK" pitchFamily="34" charset="-34"/>
                      </a:endParaRPr>
                    </a:p>
                  </a:txBody>
                  <a:tcPr>
                    <a:solidFill>
                      <a:schemeClr val="accent6">
                        <a:lumMod val="40000"/>
                        <a:lumOff val="60000"/>
                      </a:schemeClr>
                    </a:solidFill>
                  </a:tcPr>
                </a:tc>
                <a:tc>
                  <a:txBody>
                    <a:bodyPr/>
                    <a:lstStyle/>
                    <a:p>
                      <a:pPr algn="ctr"/>
                      <a:r>
                        <a:rPr lang="th-TH" sz="1800" b="1" dirty="0" smtClean="0">
                          <a:latin typeface="TH SarabunPSK" pitchFamily="34" charset="-34"/>
                          <a:cs typeface="TH SarabunPSK" pitchFamily="34" charset="-34"/>
                        </a:rPr>
                        <a:t>76.1600</a:t>
                      </a:r>
                    </a:p>
                    <a:p>
                      <a:pPr algn="ctr"/>
                      <a:endParaRPr lang="th-TH" sz="1800" b="1" dirty="0" smtClean="0">
                        <a:latin typeface="TH SarabunPSK" pitchFamily="34" charset="-34"/>
                        <a:cs typeface="TH SarabunPSK" pitchFamily="34" charset="-34"/>
                      </a:endParaRPr>
                    </a:p>
                    <a:p>
                      <a:pPr algn="ctr"/>
                      <a:endParaRPr lang="th-TH" sz="1800" b="1" dirty="0" smtClean="0">
                        <a:latin typeface="TH SarabunPSK" pitchFamily="34" charset="-34"/>
                        <a:cs typeface="TH SarabunPSK" pitchFamily="34" charset="-34"/>
                      </a:endParaRPr>
                    </a:p>
                    <a:p>
                      <a:pPr marL="0" marR="0" indent="0" algn="ctr" defTabSz="914400" rtl="0" eaLnBrk="1" fontAlgn="auto" latinLnBrk="0" hangingPunct="1">
                        <a:lnSpc>
                          <a:spcPct val="100000"/>
                        </a:lnSpc>
                        <a:spcBef>
                          <a:spcPts val="0"/>
                        </a:spcBef>
                        <a:spcAft>
                          <a:spcPts val="0"/>
                        </a:spcAft>
                        <a:buClrTx/>
                        <a:buSzTx/>
                        <a:buFontTx/>
                        <a:buNone/>
                        <a:tabLst/>
                        <a:defRPr/>
                      </a:pPr>
                      <a:r>
                        <a:rPr lang="th-TH" sz="1800" b="0" dirty="0" smtClean="0">
                          <a:latin typeface="TH SarabunPSK" pitchFamily="34" charset="-34"/>
                          <a:cs typeface="TH SarabunPSK" pitchFamily="34" charset="-34"/>
                        </a:rPr>
                        <a:t>19.2000</a:t>
                      </a:r>
                      <a:endParaRPr lang="th-TH" sz="800" b="0" dirty="0" smtClean="0">
                        <a:latin typeface="TH SarabunPSK" pitchFamily="34" charset="-34"/>
                        <a:cs typeface="TH SarabunPSK" pitchFamily="34" charset="-34"/>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th-TH" sz="1800" b="0" dirty="0" smtClean="0">
                        <a:latin typeface="TH SarabunPSK" pitchFamily="34" charset="-34"/>
                        <a:cs typeface="TH SarabunPSK" pitchFamily="34" charset="-34"/>
                      </a:endParaRPr>
                    </a:p>
                    <a:p>
                      <a:pPr marL="0" marR="0" indent="0" algn="ctr" defTabSz="914400" rtl="0" eaLnBrk="1" fontAlgn="auto" latinLnBrk="0" hangingPunct="1">
                        <a:lnSpc>
                          <a:spcPct val="100000"/>
                        </a:lnSpc>
                        <a:spcBef>
                          <a:spcPts val="0"/>
                        </a:spcBef>
                        <a:spcAft>
                          <a:spcPts val="0"/>
                        </a:spcAft>
                        <a:buClrTx/>
                        <a:buSzTx/>
                        <a:buFontTx/>
                        <a:buNone/>
                        <a:tabLst/>
                        <a:defRPr/>
                      </a:pPr>
                      <a:r>
                        <a:rPr lang="th-TH" sz="1800" b="0" dirty="0" smtClean="0">
                          <a:latin typeface="TH SarabunPSK" pitchFamily="34" charset="-34"/>
                          <a:cs typeface="TH SarabunPSK" pitchFamily="34" charset="-34"/>
                        </a:rPr>
                        <a:t>56.9600</a:t>
                      </a:r>
                      <a:endParaRPr lang="en-US" sz="1800" b="0" dirty="0" smtClean="0">
                        <a:latin typeface="TH SarabunPSK" pitchFamily="34" charset="-34"/>
                        <a:cs typeface="TH SarabunPSK" pitchFamily="34" charset="-34"/>
                      </a:endParaRPr>
                    </a:p>
                  </a:txBody>
                  <a:tcPr>
                    <a:solidFill>
                      <a:schemeClr val="accent6">
                        <a:lumMod val="40000"/>
                        <a:lumOff val="60000"/>
                      </a:schemeClr>
                    </a:solidFill>
                  </a:tcPr>
                </a:tc>
              </a:tr>
            </a:tbl>
          </a:graphicData>
        </a:graphic>
      </p:graphicFrame>
      <p:sp>
        <p:nvSpPr>
          <p:cNvPr id="3" name="TextBox 2"/>
          <p:cNvSpPr txBox="1"/>
          <p:nvPr/>
        </p:nvSpPr>
        <p:spPr>
          <a:xfrm>
            <a:off x="961128" y="6243071"/>
            <a:ext cx="1440160" cy="276999"/>
          </a:xfrm>
          <a:prstGeom prst="rect">
            <a:avLst/>
          </a:prstGeom>
          <a:noFill/>
          <a:ln>
            <a:noFill/>
          </a:ln>
        </p:spPr>
        <p:txBody>
          <a:bodyPr wrap="square" rtlCol="0">
            <a:spAutoFit/>
          </a:bodyPr>
          <a:lstStyle/>
          <a:p>
            <a:pPr algn="ctr"/>
            <a:r>
              <a:rPr lang="th-TH" sz="1200" b="1" dirty="0" smtClean="0">
                <a:latin typeface="TH SarabunPSK" pitchFamily="34" charset="-34"/>
                <a:cs typeface="TH SarabunPSK" pitchFamily="34" charset="-34"/>
              </a:rPr>
              <a:t>(โครงการ </a:t>
            </a:r>
            <a:r>
              <a:rPr lang="en-US" sz="1200" b="1" dirty="0" smtClean="0">
                <a:latin typeface="TH SarabunPSK" pitchFamily="34" charset="-34"/>
                <a:cs typeface="TH SarabunPSK" pitchFamily="34" charset="-34"/>
              </a:rPr>
              <a:t>Thailand 4.0</a:t>
            </a:r>
            <a:r>
              <a:rPr lang="th-TH" sz="1200" b="1" dirty="0" smtClean="0">
                <a:latin typeface="TH SarabunPSK" pitchFamily="34" charset="-34"/>
                <a:cs typeface="TH SarabunPSK" pitchFamily="34" charset="-34"/>
              </a:rPr>
              <a:t>)</a:t>
            </a:r>
            <a:endParaRPr lang="th-TH" sz="1200" b="1" dirty="0">
              <a:latin typeface="TH SarabunPSK" pitchFamily="34" charset="-34"/>
              <a:cs typeface="TH SarabunPSK" pitchFamily="34" charset="-34"/>
            </a:endParaRPr>
          </a:p>
        </p:txBody>
      </p:sp>
      <p:sp>
        <p:nvSpPr>
          <p:cNvPr id="6" name="TextBox 5"/>
          <p:cNvSpPr txBox="1"/>
          <p:nvPr/>
        </p:nvSpPr>
        <p:spPr>
          <a:xfrm>
            <a:off x="417481" y="5856631"/>
            <a:ext cx="1944216" cy="461665"/>
          </a:xfrm>
          <a:prstGeom prst="rect">
            <a:avLst/>
          </a:prstGeom>
          <a:noFill/>
          <a:ln>
            <a:noFill/>
          </a:ln>
        </p:spPr>
        <p:txBody>
          <a:bodyPr wrap="square" rtlCol="0">
            <a:spAutoFit/>
          </a:bodyPr>
          <a:lstStyle/>
          <a:p>
            <a:r>
              <a:rPr lang="th-TH" sz="1200" b="1" dirty="0" smtClean="0">
                <a:latin typeface="TH SarabunPSK" pitchFamily="34" charset="-34"/>
                <a:cs typeface="TH SarabunPSK" pitchFamily="34" charset="-34"/>
              </a:rPr>
              <a:t>(โครงการเปลี่ยนแปลงเทคโนโลยีของภาคอุตสาหกรรมและบริการ)</a:t>
            </a:r>
            <a:endParaRPr lang="th-TH" sz="1200" b="1" dirty="0">
              <a:latin typeface="TH SarabunPSK" pitchFamily="34" charset="-34"/>
              <a:cs typeface="TH SarabunPSK" pitchFamily="34" charset="-34"/>
            </a:endParaRPr>
          </a:p>
        </p:txBody>
      </p:sp>
      <p:cxnSp>
        <p:nvCxnSpPr>
          <p:cNvPr id="9" name="ลูกศรเชื่อมต่อแบบตรง 8"/>
          <p:cNvCxnSpPr/>
          <p:nvPr/>
        </p:nvCxnSpPr>
        <p:spPr>
          <a:xfrm>
            <a:off x="6658001" y="4070899"/>
            <a:ext cx="414293" cy="0"/>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0" name="ลูกศรเชื่อมต่อแบบตรง 9"/>
          <p:cNvCxnSpPr/>
          <p:nvPr/>
        </p:nvCxnSpPr>
        <p:spPr>
          <a:xfrm>
            <a:off x="6628788" y="5831929"/>
            <a:ext cx="414293" cy="0"/>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1" name="ลูกศรเชื่อมต่อแบบตรง 10"/>
          <p:cNvCxnSpPr/>
          <p:nvPr/>
        </p:nvCxnSpPr>
        <p:spPr>
          <a:xfrm>
            <a:off x="6668542" y="3159682"/>
            <a:ext cx="414293" cy="0"/>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2" name="ลูกศรเชื่อมต่อแบบตรง 11"/>
          <p:cNvCxnSpPr/>
          <p:nvPr/>
        </p:nvCxnSpPr>
        <p:spPr>
          <a:xfrm>
            <a:off x="6650048" y="6381328"/>
            <a:ext cx="414293" cy="0"/>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3" name="ลูกศรเชื่อมต่อแบบตรง 12"/>
          <p:cNvCxnSpPr/>
          <p:nvPr/>
        </p:nvCxnSpPr>
        <p:spPr>
          <a:xfrm>
            <a:off x="6659598" y="2807593"/>
            <a:ext cx="414293" cy="0"/>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4" name="ลูกศรเชื่อมต่อแบบตรง 13"/>
          <p:cNvCxnSpPr/>
          <p:nvPr/>
        </p:nvCxnSpPr>
        <p:spPr>
          <a:xfrm>
            <a:off x="6857196" y="2535463"/>
            <a:ext cx="269186" cy="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672864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ตาราง 1"/>
          <p:cNvGraphicFramePr>
            <a:graphicFrameLocks noGrp="1"/>
          </p:cNvGraphicFramePr>
          <p:nvPr>
            <p:extLst>
              <p:ext uri="{D42A27DB-BD31-4B8C-83A1-F6EECF244321}">
                <p14:modId xmlns:p14="http://schemas.microsoft.com/office/powerpoint/2010/main" val="3031725763"/>
              </p:ext>
            </p:extLst>
          </p:nvPr>
        </p:nvGraphicFramePr>
        <p:xfrm>
          <a:off x="179508" y="567420"/>
          <a:ext cx="8730625" cy="3693016"/>
        </p:xfrm>
        <a:graphic>
          <a:graphicData uri="http://schemas.openxmlformats.org/drawingml/2006/table">
            <a:tbl>
              <a:tblPr firstRow="1" bandRow="1">
                <a:tableStyleId>{5C22544A-7EE6-4342-B048-85BDC9FD1C3A}</a:tableStyleId>
              </a:tblPr>
              <a:tblGrid>
                <a:gridCol w="2232252"/>
                <a:gridCol w="1008112"/>
                <a:gridCol w="1124952"/>
                <a:gridCol w="1196960"/>
                <a:gridCol w="1080120"/>
                <a:gridCol w="1080120"/>
                <a:gridCol w="1008109"/>
              </a:tblGrid>
              <a:tr h="360040">
                <a:tc rowSpan="2">
                  <a:txBody>
                    <a:bodyPr/>
                    <a:lstStyle/>
                    <a:p>
                      <a:pPr algn="ctr"/>
                      <a:r>
                        <a:rPr lang="th-TH" sz="1800" b="1" dirty="0" smtClean="0">
                          <a:solidFill>
                            <a:schemeClr val="tx1"/>
                          </a:solidFill>
                          <a:latin typeface="TH SarabunPSK" pitchFamily="34" charset="-34"/>
                          <a:cs typeface="TH SarabunPSK" pitchFamily="34" charset="-34"/>
                        </a:rPr>
                        <a:t>โครงการ</a:t>
                      </a:r>
                      <a:endParaRPr lang="th-TH" sz="1800" b="1" dirty="0">
                        <a:solidFill>
                          <a:schemeClr val="tx1"/>
                        </a:solidFill>
                        <a:latin typeface="TH SarabunPSK" pitchFamily="34" charset="-34"/>
                        <a:cs typeface="TH SarabunPSK" pitchFamily="34" charset="-34"/>
                      </a:endParaRPr>
                    </a:p>
                  </a:txBody>
                  <a:tcPr/>
                </a:tc>
                <a:tc gridSpan="2">
                  <a:txBody>
                    <a:bodyPr/>
                    <a:lstStyle/>
                    <a:p>
                      <a:pPr algn="ctr"/>
                      <a:r>
                        <a:rPr lang="th-TH" sz="1800" b="1" dirty="0" smtClean="0">
                          <a:solidFill>
                            <a:schemeClr val="tx1"/>
                          </a:solidFill>
                          <a:latin typeface="TH SarabunPSK" pitchFamily="34" charset="-34"/>
                          <a:cs typeface="TH SarabunPSK" pitchFamily="34" charset="-34"/>
                        </a:rPr>
                        <a:t>ปี 2562</a:t>
                      </a:r>
                      <a:endParaRPr lang="th-TH" sz="1800" b="1" dirty="0">
                        <a:solidFill>
                          <a:schemeClr val="tx1"/>
                        </a:solidFill>
                        <a:latin typeface="TH SarabunPSK" pitchFamily="34" charset="-34"/>
                        <a:cs typeface="TH SarabunPSK" pitchFamily="34" charset="-34"/>
                      </a:endParaRPr>
                    </a:p>
                  </a:txBody>
                  <a:tcPr/>
                </a:tc>
                <a:tc hMerge="1">
                  <a:txBody>
                    <a:bodyPr/>
                    <a:lstStyle/>
                    <a:p>
                      <a:endParaRPr lang="th-TH" sz="1800" dirty="0"/>
                    </a:p>
                  </a:txBody>
                  <a:tcPr/>
                </a:tc>
                <a:tc gridSpan="2">
                  <a:txBody>
                    <a:bodyPr/>
                    <a:lstStyle/>
                    <a:p>
                      <a:pPr algn="ctr"/>
                      <a:r>
                        <a:rPr lang="th-TH" sz="1800" b="1" dirty="0" smtClean="0">
                          <a:solidFill>
                            <a:schemeClr val="tx1"/>
                          </a:solidFill>
                          <a:latin typeface="TH SarabunPSK" pitchFamily="34" charset="-34"/>
                          <a:cs typeface="TH SarabunPSK" pitchFamily="34" charset="-34"/>
                        </a:rPr>
                        <a:t>ร่าง แผน 62 พลางก่อน</a:t>
                      </a:r>
                      <a:endParaRPr lang="th-TH" sz="1800" b="1" dirty="0">
                        <a:solidFill>
                          <a:schemeClr val="tx1"/>
                        </a:solidFill>
                        <a:latin typeface="TH SarabunPSK" pitchFamily="34" charset="-34"/>
                        <a:cs typeface="TH SarabunPSK" pitchFamily="34" charset="-34"/>
                      </a:endParaRPr>
                    </a:p>
                  </a:txBody>
                  <a:tcPr>
                    <a:solidFill>
                      <a:schemeClr val="accent3">
                        <a:lumMod val="60000"/>
                        <a:lumOff val="40000"/>
                      </a:schemeClr>
                    </a:solidFill>
                  </a:tcPr>
                </a:tc>
                <a:tc hMerge="1">
                  <a:txBody>
                    <a:bodyPr/>
                    <a:lstStyle/>
                    <a:p>
                      <a:endParaRPr lang="th-TH" sz="1800" dirty="0">
                        <a:solidFill>
                          <a:schemeClr val="tx1"/>
                        </a:solidFill>
                      </a:endParaRPr>
                    </a:p>
                  </a:txBody>
                  <a:tcPr>
                    <a:solidFill>
                      <a:schemeClr val="accent6">
                        <a:lumMod val="40000"/>
                        <a:lumOff val="60000"/>
                      </a:schemeClr>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h-TH" sz="1800" b="1" dirty="0" smtClean="0">
                          <a:solidFill>
                            <a:schemeClr val="tx1"/>
                          </a:solidFill>
                          <a:latin typeface="TH SarabunPSK" pitchFamily="34" charset="-34"/>
                          <a:cs typeface="TH SarabunPSK" pitchFamily="34" charset="-34"/>
                        </a:rPr>
                        <a:t>ปี 2563 </a:t>
                      </a:r>
                      <a:r>
                        <a:rPr lang="th-TH" sz="1050" b="1" dirty="0" smtClean="0">
                          <a:solidFill>
                            <a:schemeClr val="tx1"/>
                          </a:solidFill>
                          <a:latin typeface="TH SarabunPSK" pitchFamily="34" charset="-34"/>
                          <a:cs typeface="TH SarabunPSK" pitchFamily="34" charset="-34"/>
                        </a:rPr>
                        <a:t>(ผลการพิจารณาวันที่ 4 ก.ย.62)</a:t>
                      </a:r>
                    </a:p>
                  </a:txBody>
                  <a:tcPr>
                    <a:solidFill>
                      <a:schemeClr val="accent6">
                        <a:lumMod val="40000"/>
                        <a:lumOff val="60000"/>
                      </a:schemeClr>
                    </a:solidFill>
                  </a:tcPr>
                </a:tc>
                <a:tc hMerge="1">
                  <a:txBody>
                    <a:bodyPr/>
                    <a:lstStyle/>
                    <a:p>
                      <a:endParaRPr lang="th-TH" sz="1800" dirty="0">
                        <a:solidFill>
                          <a:schemeClr val="tx1"/>
                        </a:solidFill>
                      </a:endParaRPr>
                    </a:p>
                  </a:txBody>
                  <a:tcPr>
                    <a:solidFill>
                      <a:schemeClr val="accent6">
                        <a:lumMod val="40000"/>
                        <a:lumOff val="60000"/>
                      </a:schemeClr>
                    </a:solidFill>
                  </a:tcPr>
                </a:tc>
              </a:tr>
              <a:tr h="584056">
                <a:tc vMerge="1">
                  <a:txBody>
                    <a:bodyPr/>
                    <a:lstStyle/>
                    <a:p>
                      <a:endParaRPr lang="th-TH" sz="1600"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h-TH" sz="1400" b="1" dirty="0" smtClean="0">
                          <a:latin typeface="TH SarabunPSK" pitchFamily="34" charset="-34"/>
                          <a:cs typeface="TH SarabunPSK" pitchFamily="34" charset="-34"/>
                        </a:rPr>
                        <a:t>เป้าหมาย </a:t>
                      </a:r>
                    </a:p>
                    <a:p>
                      <a:pPr marL="0" marR="0" indent="0" algn="ctr" defTabSz="914400" rtl="0" eaLnBrk="1" fontAlgn="auto" latinLnBrk="0" hangingPunct="1">
                        <a:lnSpc>
                          <a:spcPct val="100000"/>
                        </a:lnSpc>
                        <a:spcBef>
                          <a:spcPts val="0"/>
                        </a:spcBef>
                        <a:spcAft>
                          <a:spcPts val="0"/>
                        </a:spcAft>
                        <a:buClrTx/>
                        <a:buSzTx/>
                        <a:buFontTx/>
                        <a:buNone/>
                        <a:tabLst/>
                        <a:defRPr/>
                      </a:pPr>
                      <a:r>
                        <a:rPr lang="th-TH" sz="1400" b="1" dirty="0" smtClean="0">
                          <a:latin typeface="TH SarabunPSK" pitchFamily="34" charset="-34"/>
                          <a:cs typeface="TH SarabunPSK" pitchFamily="34" charset="-34"/>
                        </a:rPr>
                        <a:t>12 เดือน (คน)</a:t>
                      </a:r>
                    </a:p>
                  </a:txBody>
                  <a:tcPr/>
                </a:tc>
                <a:tc>
                  <a:txBody>
                    <a:bodyPr/>
                    <a:lstStyle/>
                    <a:p>
                      <a:pPr algn="ctr"/>
                      <a:r>
                        <a:rPr lang="th-TH" sz="1400" b="1" dirty="0" smtClean="0">
                          <a:latin typeface="TH SarabunPSK" pitchFamily="34" charset="-34"/>
                          <a:cs typeface="TH SarabunPSK" pitchFamily="34" charset="-34"/>
                        </a:rPr>
                        <a:t>งบประมาณ </a:t>
                      </a:r>
                    </a:p>
                    <a:p>
                      <a:pPr algn="ctr"/>
                      <a:r>
                        <a:rPr lang="th-TH" sz="1400" b="1" dirty="0" smtClean="0">
                          <a:latin typeface="TH SarabunPSK" pitchFamily="34" charset="-34"/>
                          <a:cs typeface="TH SarabunPSK" pitchFamily="34" charset="-34"/>
                        </a:rPr>
                        <a:t>(ล้านบาท)</a:t>
                      </a:r>
                      <a:endParaRPr lang="th-TH" sz="1400" b="1" dirty="0">
                        <a:latin typeface="TH SarabunPSK" pitchFamily="34" charset="-34"/>
                        <a:cs typeface="TH SarabunPSK" pitchFamily="34" charset="-34"/>
                      </a:endParaRPr>
                    </a:p>
                  </a:txBody>
                  <a:tcPr/>
                </a:tc>
                <a:tc>
                  <a:txBody>
                    <a:bodyPr/>
                    <a:lstStyle/>
                    <a:p>
                      <a:pPr algn="ctr"/>
                      <a:r>
                        <a:rPr lang="th-TH" sz="1400" b="1" dirty="0" smtClean="0">
                          <a:latin typeface="TH SarabunPSK" pitchFamily="34" charset="-34"/>
                          <a:cs typeface="TH SarabunPSK" pitchFamily="34" charset="-34"/>
                        </a:rPr>
                        <a:t>เป้าหมาย 6 เดือน (คน)</a:t>
                      </a:r>
                      <a:endParaRPr lang="th-TH" sz="1400" b="1" dirty="0">
                        <a:latin typeface="TH SarabunPSK" pitchFamily="34" charset="-34"/>
                        <a:cs typeface="TH SarabunPSK" pitchFamily="34" charset="-34"/>
                      </a:endParaRPr>
                    </a:p>
                  </a:txBody>
                  <a:tcPr>
                    <a:solidFill>
                      <a:schemeClr val="accent3">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h-TH" sz="1400" b="1" dirty="0" smtClean="0">
                          <a:solidFill>
                            <a:schemeClr val="tx1"/>
                          </a:solidFill>
                          <a:latin typeface="TH SarabunPSK" pitchFamily="34" charset="-34"/>
                          <a:cs typeface="TH SarabunPSK" pitchFamily="34" charset="-34"/>
                        </a:rPr>
                        <a:t>งบประมาณ </a:t>
                      </a:r>
                    </a:p>
                    <a:p>
                      <a:pPr marL="0" marR="0" indent="0" algn="ctr" defTabSz="914400" rtl="0" eaLnBrk="1" fontAlgn="auto" latinLnBrk="0" hangingPunct="1">
                        <a:lnSpc>
                          <a:spcPct val="100000"/>
                        </a:lnSpc>
                        <a:spcBef>
                          <a:spcPts val="0"/>
                        </a:spcBef>
                        <a:spcAft>
                          <a:spcPts val="0"/>
                        </a:spcAft>
                        <a:buClrTx/>
                        <a:buSzTx/>
                        <a:buFontTx/>
                        <a:buNone/>
                        <a:tabLst/>
                        <a:defRPr/>
                      </a:pPr>
                      <a:r>
                        <a:rPr lang="th-TH" sz="1400" b="1" dirty="0" smtClean="0">
                          <a:solidFill>
                            <a:schemeClr val="tx1"/>
                          </a:solidFill>
                          <a:latin typeface="TH SarabunPSK" pitchFamily="34" charset="-34"/>
                          <a:cs typeface="TH SarabunPSK" pitchFamily="34" charset="-34"/>
                        </a:rPr>
                        <a:t>6 เดือน (บาท)</a:t>
                      </a:r>
                    </a:p>
                  </a:txBody>
                  <a:tcPr>
                    <a:solidFill>
                      <a:schemeClr val="accent3">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h-TH" sz="1400" b="1" dirty="0" smtClean="0">
                          <a:solidFill>
                            <a:schemeClr val="tx1"/>
                          </a:solidFill>
                          <a:latin typeface="TH SarabunPSK" pitchFamily="34" charset="-34"/>
                          <a:cs typeface="TH SarabunPSK" pitchFamily="34" charset="-34"/>
                        </a:rPr>
                        <a:t>เป้าหมาย </a:t>
                      </a:r>
                    </a:p>
                    <a:p>
                      <a:pPr marL="0" marR="0" indent="0" algn="ctr" defTabSz="914400" rtl="0" eaLnBrk="1" fontAlgn="auto" latinLnBrk="0" hangingPunct="1">
                        <a:lnSpc>
                          <a:spcPct val="100000"/>
                        </a:lnSpc>
                        <a:spcBef>
                          <a:spcPts val="0"/>
                        </a:spcBef>
                        <a:spcAft>
                          <a:spcPts val="0"/>
                        </a:spcAft>
                        <a:buClrTx/>
                        <a:buSzTx/>
                        <a:buFontTx/>
                        <a:buNone/>
                        <a:tabLst/>
                        <a:defRPr/>
                      </a:pPr>
                      <a:r>
                        <a:rPr lang="th-TH" sz="1400" b="1" dirty="0" smtClean="0">
                          <a:solidFill>
                            <a:schemeClr val="tx1"/>
                          </a:solidFill>
                          <a:latin typeface="TH SarabunPSK" pitchFamily="34" charset="-34"/>
                          <a:cs typeface="TH SarabunPSK" pitchFamily="34" charset="-34"/>
                        </a:rPr>
                        <a:t>12 เดือน (คน)</a:t>
                      </a:r>
                    </a:p>
                  </a:txBody>
                  <a:tcPr>
                    <a:solidFill>
                      <a:schemeClr val="accent6">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h-TH" sz="1400" b="1" dirty="0" smtClean="0">
                          <a:solidFill>
                            <a:schemeClr val="tx1"/>
                          </a:solidFill>
                          <a:latin typeface="TH SarabunPSK" pitchFamily="34" charset="-34"/>
                          <a:cs typeface="TH SarabunPSK" pitchFamily="34" charset="-34"/>
                        </a:rPr>
                        <a:t>งบประมาณ (ล้านบาท)</a:t>
                      </a:r>
                    </a:p>
                  </a:txBody>
                  <a:tcPr>
                    <a:solidFill>
                      <a:schemeClr val="accent6">
                        <a:lumMod val="40000"/>
                        <a:lumOff val="60000"/>
                      </a:schemeClr>
                    </a:solidFill>
                  </a:tcPr>
                </a:tc>
              </a:tr>
              <a:tr h="55318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h-TH" sz="1800" b="1" dirty="0" smtClean="0">
                          <a:latin typeface="TH SarabunPSK" pitchFamily="34" charset="-34"/>
                          <a:cs typeface="TH SarabunPSK" pitchFamily="34" charset="-34"/>
                        </a:rPr>
                        <a:t>13. โครงการยกระดับแรงงานไทยให้ได้มาตรฐานฝีมือแรงงานเพื่อรองรับการแข่งขัน</a:t>
                      </a:r>
                    </a:p>
                  </a:txBody>
                  <a:tcPr/>
                </a:tc>
                <a:tc>
                  <a:txBody>
                    <a:bodyPr/>
                    <a:lstStyle/>
                    <a:p>
                      <a:pPr algn="ctr"/>
                      <a:r>
                        <a:rPr lang="th-TH" sz="1800" b="1" dirty="0" smtClean="0">
                          <a:latin typeface="TH SarabunPSK" pitchFamily="34" charset="-34"/>
                          <a:cs typeface="TH SarabunPSK" pitchFamily="34" charset="-34"/>
                        </a:rPr>
                        <a:t>30,700</a:t>
                      </a:r>
                      <a:endParaRPr lang="th-TH" sz="1800" b="1" dirty="0">
                        <a:latin typeface="TH SarabunPSK" pitchFamily="34" charset="-34"/>
                        <a:cs typeface="TH SarabunPSK" pitchFamily="34" charset="-34"/>
                      </a:endParaRPr>
                    </a:p>
                  </a:txBody>
                  <a:tcPr/>
                </a:tc>
                <a:tc>
                  <a:txBody>
                    <a:bodyPr/>
                    <a:lstStyle/>
                    <a:p>
                      <a:pPr algn="ctr"/>
                      <a:r>
                        <a:rPr lang="th-TH" sz="1800" b="1" dirty="0" smtClean="0">
                          <a:latin typeface="TH SarabunPSK" pitchFamily="34" charset="-34"/>
                          <a:cs typeface="TH SarabunPSK" pitchFamily="34" charset="-34"/>
                        </a:rPr>
                        <a:t>53.7818</a:t>
                      </a:r>
                      <a:endParaRPr lang="th-TH" sz="1800" b="1" dirty="0">
                        <a:latin typeface="TH SarabunPSK" pitchFamily="34" charset="-34"/>
                        <a:cs typeface="TH SarabunPSK" pitchFamily="34" charset="-34"/>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h-TH" sz="1800" b="1" dirty="0" smtClean="0">
                          <a:latin typeface="TH SarabunPSK" pitchFamily="34" charset="-34"/>
                          <a:cs typeface="TH SarabunPSK" pitchFamily="34" charset="-34"/>
                        </a:rPr>
                        <a:t>18,720</a:t>
                      </a:r>
                    </a:p>
                  </a:txBody>
                  <a:tcPr>
                    <a:solidFill>
                      <a:schemeClr val="accent3">
                        <a:lumMod val="60000"/>
                        <a:lumOff val="40000"/>
                      </a:schemeClr>
                    </a:solidFill>
                  </a:tcPr>
                </a:tc>
                <a:tc>
                  <a:txBody>
                    <a:bodyPr/>
                    <a:lstStyle/>
                    <a:p>
                      <a:pPr algn="ctr"/>
                      <a:r>
                        <a:rPr lang="th-TH" sz="1800" b="1" dirty="0" smtClean="0">
                          <a:latin typeface="TH SarabunPSK" pitchFamily="34" charset="-34"/>
                          <a:cs typeface="TH SarabunPSK" pitchFamily="34" charset="-34"/>
                        </a:rPr>
                        <a:t>33.8220</a:t>
                      </a:r>
                      <a:endParaRPr lang="th-TH" sz="1800" b="1" dirty="0">
                        <a:latin typeface="TH SarabunPSK" pitchFamily="34" charset="-34"/>
                        <a:cs typeface="TH SarabunPSK" pitchFamily="34" charset="-34"/>
                      </a:endParaRPr>
                    </a:p>
                  </a:txBody>
                  <a:tcPr>
                    <a:solidFill>
                      <a:schemeClr val="accent3">
                        <a:lumMod val="60000"/>
                        <a:lumOff val="40000"/>
                      </a:schemeClr>
                    </a:solidFill>
                  </a:tcPr>
                </a:tc>
                <a:tc>
                  <a:txBody>
                    <a:bodyPr/>
                    <a:lstStyle/>
                    <a:p>
                      <a:pPr algn="ctr"/>
                      <a:r>
                        <a:rPr lang="th-TH" sz="1800" b="1" dirty="0" smtClean="0">
                          <a:latin typeface="TH SarabunPSK" pitchFamily="34" charset="-34"/>
                          <a:cs typeface="TH SarabunPSK" pitchFamily="34" charset="-34"/>
                        </a:rPr>
                        <a:t>30,720</a:t>
                      </a:r>
                      <a:endParaRPr lang="th-TH" sz="1800" b="1" dirty="0">
                        <a:latin typeface="TH SarabunPSK" pitchFamily="34" charset="-34"/>
                        <a:cs typeface="TH SarabunPSK" pitchFamily="34" charset="-34"/>
                      </a:endParaRPr>
                    </a:p>
                  </a:txBody>
                  <a:tcPr>
                    <a:solidFill>
                      <a:schemeClr val="accent6">
                        <a:lumMod val="40000"/>
                        <a:lumOff val="60000"/>
                      </a:schemeClr>
                    </a:solidFill>
                  </a:tcPr>
                </a:tc>
                <a:tc>
                  <a:txBody>
                    <a:bodyPr/>
                    <a:lstStyle/>
                    <a:p>
                      <a:pPr algn="ctr"/>
                      <a:r>
                        <a:rPr lang="th-TH" sz="1800" b="1" dirty="0" smtClean="0">
                          <a:latin typeface="TH SarabunPSK" pitchFamily="34" charset="-34"/>
                          <a:cs typeface="TH SarabunPSK" pitchFamily="34" charset="-34"/>
                        </a:rPr>
                        <a:t>81.6741</a:t>
                      </a:r>
                    </a:p>
                  </a:txBody>
                  <a:tcPr>
                    <a:solidFill>
                      <a:schemeClr val="accent6">
                        <a:lumMod val="40000"/>
                        <a:lumOff val="60000"/>
                      </a:schemeClr>
                    </a:solidFill>
                  </a:tcPr>
                </a:tc>
              </a:tr>
              <a:tr h="55318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h-TH" sz="1800" b="1" dirty="0" smtClean="0">
                          <a:latin typeface="TH SarabunPSK" pitchFamily="34" charset="-34"/>
                          <a:cs typeface="TH SarabunPSK" pitchFamily="34" charset="-34"/>
                        </a:rPr>
                        <a:t>14. โครงการพัฒนาฝีมือแรงงานนานาชาติเพื่อการพัฒนาความร่วมมือทางเศรษฐกิจ</a:t>
                      </a:r>
                    </a:p>
                  </a:txBody>
                  <a:tcPr/>
                </a:tc>
                <a:tc>
                  <a:txBody>
                    <a:bodyPr/>
                    <a:lstStyle/>
                    <a:p>
                      <a:pPr algn="ctr"/>
                      <a:r>
                        <a:rPr lang="th-TH" sz="1800" b="1" dirty="0" smtClean="0">
                          <a:latin typeface="TH SarabunPSK" pitchFamily="34" charset="-34"/>
                          <a:cs typeface="TH SarabunPSK" pitchFamily="34" charset="-34"/>
                        </a:rPr>
                        <a:t>2,000</a:t>
                      </a:r>
                      <a:endParaRPr lang="th-TH" sz="1800" b="1" dirty="0">
                        <a:latin typeface="TH SarabunPSK" pitchFamily="34" charset="-34"/>
                        <a:cs typeface="TH SarabunPSK" pitchFamily="34" charset="-34"/>
                      </a:endParaRPr>
                    </a:p>
                  </a:txBody>
                  <a:tcPr/>
                </a:tc>
                <a:tc>
                  <a:txBody>
                    <a:bodyPr/>
                    <a:lstStyle/>
                    <a:p>
                      <a:pPr algn="ctr"/>
                      <a:r>
                        <a:rPr lang="th-TH" sz="1800" b="1" dirty="0" smtClean="0">
                          <a:latin typeface="TH SarabunPSK" pitchFamily="34" charset="-34"/>
                          <a:cs typeface="TH SarabunPSK" pitchFamily="34" charset="-34"/>
                        </a:rPr>
                        <a:t>20.0000</a:t>
                      </a:r>
                      <a:endParaRPr lang="th-TH" sz="1800" b="1" dirty="0">
                        <a:latin typeface="TH SarabunPSK" pitchFamily="34" charset="-34"/>
                        <a:cs typeface="TH SarabunPSK" pitchFamily="34" charset="-34"/>
                      </a:endParaRPr>
                    </a:p>
                  </a:txBody>
                  <a:tcPr/>
                </a:tc>
                <a:tc>
                  <a:txBody>
                    <a:bodyPr/>
                    <a:lstStyle/>
                    <a:p>
                      <a:pPr algn="ctr"/>
                      <a:r>
                        <a:rPr lang="th-TH" sz="1800" b="1" dirty="0" smtClean="0">
                          <a:latin typeface="TH SarabunPSK" pitchFamily="34" charset="-34"/>
                          <a:cs typeface="TH SarabunPSK" pitchFamily="34" charset="-34"/>
                        </a:rPr>
                        <a:t>1,000</a:t>
                      </a:r>
                      <a:endParaRPr lang="th-TH" sz="1800" b="1" dirty="0">
                        <a:latin typeface="TH SarabunPSK" pitchFamily="34" charset="-34"/>
                        <a:cs typeface="TH SarabunPSK" pitchFamily="34" charset="-34"/>
                      </a:endParaRPr>
                    </a:p>
                  </a:txBody>
                  <a:tcPr>
                    <a:solidFill>
                      <a:schemeClr val="accent3">
                        <a:lumMod val="60000"/>
                        <a:lumOff val="40000"/>
                      </a:schemeClr>
                    </a:solidFill>
                  </a:tcPr>
                </a:tc>
                <a:tc>
                  <a:txBody>
                    <a:bodyPr/>
                    <a:lstStyle/>
                    <a:p>
                      <a:pPr algn="ctr"/>
                      <a:r>
                        <a:rPr lang="th-TH" sz="1800" b="1" dirty="0" smtClean="0">
                          <a:latin typeface="TH SarabunPSK" pitchFamily="34" charset="-34"/>
                          <a:cs typeface="TH SarabunPSK" pitchFamily="34" charset="-34"/>
                        </a:rPr>
                        <a:t>10.0000</a:t>
                      </a:r>
                      <a:endParaRPr lang="th-TH" sz="1800" b="1" dirty="0">
                        <a:latin typeface="TH SarabunPSK" pitchFamily="34" charset="-34"/>
                        <a:cs typeface="TH SarabunPSK" pitchFamily="34" charset="-34"/>
                      </a:endParaRPr>
                    </a:p>
                  </a:txBody>
                  <a:tcPr>
                    <a:solidFill>
                      <a:schemeClr val="accent3">
                        <a:lumMod val="60000"/>
                        <a:lumOff val="40000"/>
                      </a:schemeClr>
                    </a:solidFill>
                  </a:tcPr>
                </a:tc>
                <a:tc>
                  <a:txBody>
                    <a:bodyPr/>
                    <a:lstStyle/>
                    <a:p>
                      <a:pPr algn="ctr"/>
                      <a:r>
                        <a:rPr lang="th-TH" sz="1800" b="1" dirty="0" smtClean="0">
                          <a:latin typeface="TH SarabunPSK" pitchFamily="34" charset="-34"/>
                          <a:cs typeface="TH SarabunPSK" pitchFamily="34" charset="-34"/>
                        </a:rPr>
                        <a:t>2,000</a:t>
                      </a:r>
                      <a:endParaRPr lang="th-TH" sz="1800" b="1" dirty="0">
                        <a:latin typeface="TH SarabunPSK" pitchFamily="34" charset="-34"/>
                        <a:cs typeface="TH SarabunPSK" pitchFamily="34" charset="-34"/>
                      </a:endParaRPr>
                    </a:p>
                  </a:txBody>
                  <a:tcPr>
                    <a:solidFill>
                      <a:schemeClr val="accent6">
                        <a:lumMod val="40000"/>
                        <a:lumOff val="60000"/>
                      </a:schemeClr>
                    </a:solidFill>
                  </a:tcPr>
                </a:tc>
                <a:tc>
                  <a:txBody>
                    <a:bodyPr/>
                    <a:lstStyle/>
                    <a:p>
                      <a:pPr algn="ctr"/>
                      <a:r>
                        <a:rPr lang="th-TH" sz="1800" b="1" dirty="0" smtClean="0">
                          <a:latin typeface="TH SarabunPSK" pitchFamily="34" charset="-34"/>
                          <a:cs typeface="TH SarabunPSK" pitchFamily="34" charset="-34"/>
                        </a:rPr>
                        <a:t>20.0000</a:t>
                      </a:r>
                      <a:endParaRPr lang="th-TH" sz="1800" b="1" dirty="0">
                        <a:latin typeface="TH SarabunPSK" pitchFamily="34" charset="-34"/>
                        <a:cs typeface="TH SarabunPSK" pitchFamily="34" charset="-34"/>
                      </a:endParaRPr>
                    </a:p>
                  </a:txBody>
                  <a:tcPr>
                    <a:solidFill>
                      <a:schemeClr val="accent6">
                        <a:lumMod val="40000"/>
                        <a:lumOff val="60000"/>
                      </a:schemeClr>
                    </a:solidFill>
                  </a:tcPr>
                </a:tc>
              </a:tr>
              <a:tr h="553184">
                <a:tc>
                  <a:txBody>
                    <a:bodyPr/>
                    <a:lstStyle/>
                    <a:p>
                      <a:r>
                        <a:rPr lang="th-TH" sz="1800" b="1" dirty="0" smtClean="0">
                          <a:latin typeface="TH SarabunPSK" pitchFamily="34" charset="-34"/>
                          <a:cs typeface="TH SarabunPSK" pitchFamily="34" charset="-34"/>
                        </a:rPr>
                        <a:t>15. ผลผลิต</a:t>
                      </a:r>
                      <a:r>
                        <a:rPr lang="th-TH" sz="1800" b="1" baseline="0" dirty="0" smtClean="0">
                          <a:latin typeface="TH SarabunPSK" pitchFamily="34" charset="-34"/>
                          <a:cs typeface="TH SarabunPSK" pitchFamily="34" charset="-34"/>
                        </a:rPr>
                        <a:t> พัฒนา/ขับเคลื่อนความร่วมมือเครือข่าย และส่งเสริมการพัฒนาฝีมือแรงงาน</a:t>
                      </a:r>
                      <a:endParaRPr lang="th-TH" sz="1800" b="1" dirty="0" smtClean="0">
                        <a:latin typeface="TH SarabunPSK" pitchFamily="34" charset="-34"/>
                        <a:cs typeface="TH SarabunPSK" pitchFamily="34" charset="-34"/>
                      </a:endParaRPr>
                    </a:p>
                  </a:txBody>
                  <a:tcPr/>
                </a:tc>
                <a:tc>
                  <a:txBody>
                    <a:bodyPr/>
                    <a:lstStyle/>
                    <a:p>
                      <a:pPr algn="ctr"/>
                      <a:r>
                        <a:rPr lang="th-TH" sz="1800" b="1" dirty="0" smtClean="0">
                          <a:latin typeface="TH SarabunPSK" pitchFamily="34" charset="-34"/>
                          <a:cs typeface="TH SarabunPSK" pitchFamily="34" charset="-34"/>
                        </a:rPr>
                        <a:t>3,700,202</a:t>
                      </a:r>
                      <a:endParaRPr lang="th-TH" sz="1800" b="1" dirty="0">
                        <a:latin typeface="TH SarabunPSK" pitchFamily="34" charset="-34"/>
                        <a:cs typeface="TH SarabunPSK" pitchFamily="34" charset="-34"/>
                      </a:endParaRPr>
                    </a:p>
                  </a:txBody>
                  <a:tcPr/>
                </a:tc>
                <a:tc>
                  <a:txBody>
                    <a:bodyPr/>
                    <a:lstStyle/>
                    <a:p>
                      <a:pPr algn="ctr"/>
                      <a:r>
                        <a:rPr lang="th-TH" sz="1800" b="1" dirty="0" smtClean="0">
                          <a:latin typeface="TH SarabunPSK" pitchFamily="34" charset="-34"/>
                          <a:cs typeface="TH SarabunPSK" pitchFamily="34" charset="-34"/>
                        </a:rPr>
                        <a:t>491.1952</a:t>
                      </a:r>
                      <a:endParaRPr lang="th-TH" sz="1800" b="1" dirty="0">
                        <a:latin typeface="TH SarabunPSK" pitchFamily="34" charset="-34"/>
                        <a:cs typeface="TH SarabunPSK" pitchFamily="34" charset="-34"/>
                      </a:endParaRPr>
                    </a:p>
                  </a:txBody>
                  <a:tcPr/>
                </a:tc>
                <a:tc>
                  <a:txBody>
                    <a:bodyPr/>
                    <a:lstStyle/>
                    <a:p>
                      <a:pPr algn="ctr"/>
                      <a:r>
                        <a:rPr lang="th-TH" sz="1800" b="1" dirty="0" smtClean="0">
                          <a:latin typeface="TH SarabunPSK" pitchFamily="34" charset="-34"/>
                          <a:cs typeface="TH SarabunPSK" pitchFamily="34" charset="-34"/>
                        </a:rPr>
                        <a:t>2,000,100</a:t>
                      </a:r>
                      <a:endParaRPr lang="th-TH" sz="1800" b="1" dirty="0">
                        <a:latin typeface="TH SarabunPSK" pitchFamily="34" charset="-34"/>
                        <a:cs typeface="TH SarabunPSK" pitchFamily="34" charset="-34"/>
                      </a:endParaRPr>
                    </a:p>
                  </a:txBody>
                  <a:tcPr>
                    <a:solidFill>
                      <a:schemeClr val="accent3">
                        <a:lumMod val="60000"/>
                        <a:lumOff val="40000"/>
                      </a:schemeClr>
                    </a:solidFill>
                  </a:tcPr>
                </a:tc>
                <a:tc>
                  <a:txBody>
                    <a:bodyPr/>
                    <a:lstStyle/>
                    <a:p>
                      <a:pPr algn="ctr"/>
                      <a:r>
                        <a:rPr lang="th-TH" sz="1800" b="1" dirty="0" smtClean="0">
                          <a:solidFill>
                            <a:schemeClr val="tx1"/>
                          </a:solidFill>
                          <a:latin typeface="TH SarabunPSK" pitchFamily="34" charset="-34"/>
                          <a:cs typeface="TH SarabunPSK" pitchFamily="34" charset="-34"/>
                        </a:rPr>
                        <a:t>159.2715</a:t>
                      </a:r>
                      <a:endParaRPr lang="th-TH" sz="1800" b="1" dirty="0">
                        <a:solidFill>
                          <a:schemeClr val="tx1"/>
                        </a:solidFill>
                        <a:latin typeface="TH SarabunPSK" pitchFamily="34" charset="-34"/>
                        <a:cs typeface="TH SarabunPSK" pitchFamily="34" charset="-34"/>
                      </a:endParaRPr>
                    </a:p>
                  </a:txBody>
                  <a:tcPr>
                    <a:solidFill>
                      <a:schemeClr val="accent3">
                        <a:lumMod val="60000"/>
                        <a:lumOff val="40000"/>
                      </a:schemeClr>
                    </a:solidFill>
                  </a:tcPr>
                </a:tc>
                <a:tc>
                  <a:txBody>
                    <a:bodyPr/>
                    <a:lstStyle/>
                    <a:p>
                      <a:pPr algn="ctr"/>
                      <a:r>
                        <a:rPr lang="th-TH" sz="1800" b="1" dirty="0" smtClean="0">
                          <a:latin typeface="TH SarabunPSK" pitchFamily="34" charset="-34"/>
                          <a:cs typeface="TH SarabunPSK" pitchFamily="34" charset="-34"/>
                        </a:rPr>
                        <a:t>3,700,210</a:t>
                      </a:r>
                      <a:endParaRPr lang="th-TH" sz="1800" b="1" dirty="0">
                        <a:latin typeface="TH SarabunPSK" pitchFamily="34" charset="-34"/>
                        <a:cs typeface="TH SarabunPSK" pitchFamily="34" charset="-34"/>
                      </a:endParaRPr>
                    </a:p>
                  </a:txBody>
                  <a:tcPr>
                    <a:solidFill>
                      <a:schemeClr val="accent6">
                        <a:lumMod val="40000"/>
                        <a:lumOff val="60000"/>
                      </a:schemeClr>
                    </a:solidFill>
                  </a:tcPr>
                </a:tc>
                <a:tc>
                  <a:txBody>
                    <a:bodyPr/>
                    <a:lstStyle/>
                    <a:p>
                      <a:pPr algn="ctr"/>
                      <a:r>
                        <a:rPr lang="th-TH" sz="1800" b="1" dirty="0" smtClean="0">
                          <a:latin typeface="TH SarabunPSK" pitchFamily="34" charset="-34"/>
                          <a:cs typeface="TH SarabunPSK" pitchFamily="34" charset="-34"/>
                        </a:rPr>
                        <a:t>301.0180</a:t>
                      </a:r>
                      <a:endParaRPr lang="th-TH" sz="1800" b="1" dirty="0">
                        <a:latin typeface="TH SarabunPSK" pitchFamily="34" charset="-34"/>
                        <a:cs typeface="TH SarabunPSK" pitchFamily="34" charset="-34"/>
                      </a:endParaRPr>
                    </a:p>
                  </a:txBody>
                  <a:tcPr>
                    <a:solidFill>
                      <a:schemeClr val="accent6">
                        <a:lumMod val="40000"/>
                        <a:lumOff val="60000"/>
                      </a:schemeClr>
                    </a:solidFill>
                  </a:tcPr>
                </a:tc>
              </a:tr>
            </a:tbl>
          </a:graphicData>
        </a:graphic>
      </p:graphicFrame>
      <p:cxnSp>
        <p:nvCxnSpPr>
          <p:cNvPr id="8" name="ลูกศรเชื่อมต่อแบบตรง 7"/>
          <p:cNvCxnSpPr/>
          <p:nvPr/>
        </p:nvCxnSpPr>
        <p:spPr>
          <a:xfrm>
            <a:off x="6627048" y="1678863"/>
            <a:ext cx="414293" cy="0"/>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9" name="ลูกศรเชื่อมต่อแบบตรง 8"/>
          <p:cNvCxnSpPr/>
          <p:nvPr/>
        </p:nvCxnSpPr>
        <p:spPr>
          <a:xfrm>
            <a:off x="6627047" y="2607652"/>
            <a:ext cx="414293" cy="0"/>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5" name="ลูกศรเชื่อมต่อแบบตรง 4"/>
          <p:cNvCxnSpPr/>
          <p:nvPr/>
        </p:nvCxnSpPr>
        <p:spPr>
          <a:xfrm>
            <a:off x="6638287" y="3517391"/>
            <a:ext cx="362059" cy="0"/>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28816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ชื่อเรื่อง 4"/>
          <p:cNvSpPr txBox="1">
            <a:spLocks/>
          </p:cNvSpPr>
          <p:nvPr/>
        </p:nvSpPr>
        <p:spPr>
          <a:xfrm>
            <a:off x="0" y="1916832"/>
            <a:ext cx="4608512" cy="2192846"/>
          </a:xfrm>
          <a:prstGeom prst="rect">
            <a:avLst/>
          </a:prstGeom>
        </p:spPr>
        <p:txBody>
          <a:bodyPr vert="horz" lIns="91440" tIns="45720" rIns="91440" bIns="45720" rtlCol="0" anchor="b">
            <a:noAutofit/>
          </a:bodyPr>
          <a:lstStyle>
            <a:lvl1pPr algn="l" defTabSz="9144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th-TH" sz="4400" b="1" dirty="0" smtClean="0">
                <a:solidFill>
                  <a:srgbClr val="0070C0"/>
                </a:solidFill>
              </a:rPr>
              <a:t>ปฏิทินงบประมาณรายจ่ายประจำปี พ.ศ. 2563</a:t>
            </a:r>
            <a:endParaRPr lang="th-TH" sz="4400" b="1" dirty="0">
              <a:solidFill>
                <a:srgbClr val="0070C0"/>
              </a:solidFill>
            </a:endParaRPr>
          </a:p>
        </p:txBody>
      </p:sp>
      <p:pic>
        <p:nvPicPr>
          <p:cNvPr id="3074" name="Picture 2" descr="à¸£à¸¹à¸à¸ à¸²à¸à¸à¸µà¹à¹à¸à¸µà¹à¸¢à¸§à¸à¹à¸­à¸"/>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4890" y="2668724"/>
            <a:ext cx="3096344" cy="30963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612964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ตาราง 1"/>
          <p:cNvGraphicFramePr>
            <a:graphicFrameLocks noGrp="1"/>
          </p:cNvGraphicFramePr>
          <p:nvPr>
            <p:extLst>
              <p:ext uri="{D42A27DB-BD31-4B8C-83A1-F6EECF244321}">
                <p14:modId xmlns:p14="http://schemas.microsoft.com/office/powerpoint/2010/main" val="1310493214"/>
              </p:ext>
            </p:extLst>
          </p:nvPr>
        </p:nvGraphicFramePr>
        <p:xfrm>
          <a:off x="539552" y="920732"/>
          <a:ext cx="8136904" cy="5527034"/>
        </p:xfrm>
        <a:graphic>
          <a:graphicData uri="http://schemas.openxmlformats.org/drawingml/2006/table">
            <a:tbl>
              <a:tblPr firstRow="1" bandRow="1">
                <a:tableStyleId>{5C22544A-7EE6-4342-B048-85BDC9FD1C3A}</a:tableStyleId>
              </a:tblPr>
              <a:tblGrid>
                <a:gridCol w="8136904"/>
              </a:tblGrid>
              <a:tr h="489537">
                <a:tc>
                  <a:txBody>
                    <a:bodyPr/>
                    <a:lstStyle/>
                    <a:p>
                      <a:pPr algn="ctr"/>
                      <a:r>
                        <a:rPr lang="th-TH" sz="2800" dirty="0" smtClean="0">
                          <a:solidFill>
                            <a:schemeClr val="tx1"/>
                          </a:solidFill>
                        </a:rPr>
                        <a:t>ปฏิทินงบประมาณรายจ่าย</a:t>
                      </a:r>
                      <a:endParaRPr lang="th-TH" sz="2800" dirty="0">
                        <a:solidFill>
                          <a:schemeClr val="tx1"/>
                        </a:solidFill>
                      </a:endParaRPr>
                    </a:p>
                  </a:txBody>
                  <a:tcPr/>
                </a:tc>
              </a:tr>
              <a:tr h="489537">
                <a:tc>
                  <a:txBody>
                    <a:bodyPr/>
                    <a:lstStyle/>
                    <a:p>
                      <a:r>
                        <a:rPr lang="th-TH" sz="2400" dirty="0" smtClean="0"/>
                        <a:t>•</a:t>
                      </a:r>
                      <a:r>
                        <a:rPr lang="th-TH" sz="2400" baseline="0" dirty="0" smtClean="0"/>
                        <a:t> </a:t>
                      </a:r>
                      <a:r>
                        <a:rPr lang="th-TH" sz="2400" b="1" baseline="0" dirty="0" smtClean="0"/>
                        <a:t>วันที่ 9 สิงหาคม 2562</a:t>
                      </a:r>
                      <a:endParaRPr lang="th-TH" sz="2400" b="1" dirty="0"/>
                    </a:p>
                  </a:txBody>
                  <a:tcPr/>
                </a:tc>
              </a:tr>
              <a:tr h="420451">
                <a:tc>
                  <a:txBody>
                    <a:bodyPr/>
                    <a:lstStyle/>
                    <a:p>
                      <a:r>
                        <a:rPr lang="th-TH" sz="2400" b="1" dirty="0" smtClean="0"/>
                        <a:t>    หน่วยงานทบทวนและเสนอของบประมาณรายจ่ายประจำปี งบประมาณ พ.ศ. 2563 ส่งสำนักงบประมาณ</a:t>
                      </a:r>
                      <a:endParaRPr lang="th-TH" sz="2400" b="1" dirty="0"/>
                    </a:p>
                  </a:txBody>
                  <a:tcPr/>
                </a:tc>
              </a:tr>
              <a:tr h="317571">
                <a:tc>
                  <a:txBody>
                    <a:bodyPr/>
                    <a:lstStyle/>
                    <a:p>
                      <a:r>
                        <a:rPr lang="th-TH" sz="2400" b="1" dirty="0" smtClean="0"/>
                        <a:t>• วันที่ 13 - 26 สิงหาคม 2562</a:t>
                      </a:r>
                      <a:endParaRPr lang="th-TH" sz="2400" b="1" dirty="0"/>
                    </a:p>
                  </a:txBody>
                  <a:tcPr/>
                </a:tc>
              </a:tr>
              <a:tr h="495977">
                <a:tc>
                  <a:txBody>
                    <a:bodyPr/>
                    <a:lstStyle/>
                    <a:p>
                      <a:r>
                        <a:rPr lang="th-TH" sz="2400" b="1" dirty="0" smtClean="0"/>
                        <a:t>    สำนักงบประมาณพิจารณารายละเอียดงบประมาณ ปีงบประมาณ พ.ศ. 2563</a:t>
                      </a:r>
                      <a:endParaRPr lang="th-TH" sz="2400" b="1" dirty="0"/>
                    </a:p>
                  </a:txBody>
                  <a:tcPr/>
                </a:tc>
              </a:tr>
              <a:tr h="340169">
                <a:tc>
                  <a:txBody>
                    <a:bodyPr/>
                    <a:lstStyle/>
                    <a:p>
                      <a:pPr marL="342900" indent="-342900">
                        <a:buFont typeface="Arial" pitchFamily="34" charset="0"/>
                        <a:buChar char="•"/>
                      </a:pPr>
                      <a:r>
                        <a:rPr lang="th-TH" sz="2400" b="1" dirty="0" smtClean="0"/>
                        <a:t>วันที่ 3 กันยายน 2562</a:t>
                      </a:r>
                      <a:endParaRPr lang="th-TH" sz="2400" b="1" dirty="0"/>
                    </a:p>
                  </a:txBody>
                  <a:tcPr/>
                </a:tc>
              </a:tr>
              <a:tr h="489537">
                <a:tc>
                  <a:txBody>
                    <a:bodyPr/>
                    <a:lstStyle/>
                    <a:p>
                      <a:r>
                        <a:rPr lang="th-TH" sz="2400" dirty="0" smtClean="0"/>
                        <a:t>     </a:t>
                      </a:r>
                      <a:r>
                        <a:rPr lang="th-TH" sz="2400" b="1" dirty="0" smtClean="0"/>
                        <a:t>คณะรัฐมนตรีพิจารณาให้ความเห็นชอบรายละเอียดงบประมาณ</a:t>
                      </a:r>
                      <a:r>
                        <a:rPr lang="th-TH" sz="2400" b="1" baseline="0" dirty="0" smtClean="0"/>
                        <a:t> ปีงบประมาณ พ.ศ. 2563 และรับฟังความคิดเห็นการจัดทำงบประมาณฯ</a:t>
                      </a:r>
                      <a:endParaRPr lang="th-TH" sz="2400" b="1" dirty="0"/>
                    </a:p>
                  </a:txBody>
                  <a:tcPr/>
                </a:tc>
              </a:tr>
              <a:tr h="395824">
                <a:tc>
                  <a:txBody>
                    <a:bodyPr/>
                    <a:lstStyle/>
                    <a:p>
                      <a:r>
                        <a:rPr lang="th-TH" sz="2400" dirty="0" smtClean="0"/>
                        <a:t>• </a:t>
                      </a:r>
                      <a:r>
                        <a:rPr lang="th-TH" sz="2400" b="1" dirty="0" smtClean="0"/>
                        <a:t>วันที่ 24 กันยายน 2562</a:t>
                      </a:r>
                      <a:endParaRPr lang="th-TH" sz="2400" dirty="0"/>
                    </a:p>
                  </a:txBody>
                  <a:tcPr/>
                </a:tc>
              </a:tr>
              <a:tr h="422355">
                <a:tc>
                  <a:txBody>
                    <a:bodyPr/>
                    <a:lstStyle/>
                    <a:p>
                      <a:r>
                        <a:rPr lang="th-TH" sz="2400" b="1" dirty="0" smtClean="0"/>
                        <a:t>    คณะรัฐมนตรีพิจารณาให้ความเห็นชอบข้อเสนอร่าง พ.ร.บ.</a:t>
                      </a:r>
                      <a:r>
                        <a:rPr lang="th-TH" sz="2400" b="1" baseline="0" dirty="0" smtClean="0"/>
                        <a:t> </a:t>
                      </a:r>
                      <a:r>
                        <a:rPr lang="th-TH" sz="2400" b="1" dirty="0" smtClean="0"/>
                        <a:t>งบประมาณรายจ่ายฯ</a:t>
                      </a:r>
                      <a:endParaRPr lang="th-TH" sz="2400" b="1" dirty="0"/>
                    </a:p>
                  </a:txBody>
                  <a:tcPr/>
                </a:tc>
              </a:tr>
              <a:tr h="385191">
                <a:tc>
                  <a:txBody>
                    <a:bodyPr/>
                    <a:lstStyle/>
                    <a:p>
                      <a:r>
                        <a:rPr lang="th-TH" sz="2400" dirty="0" smtClean="0"/>
                        <a:t>•</a:t>
                      </a:r>
                      <a:r>
                        <a:rPr lang="th-TH" sz="2400" baseline="0" dirty="0" smtClean="0"/>
                        <a:t> </a:t>
                      </a:r>
                      <a:r>
                        <a:rPr lang="th-TH" sz="2400" b="1" baseline="0" dirty="0" smtClean="0"/>
                        <a:t>วันที่ 24 กันยายน - 4 ตุลาคม 2562</a:t>
                      </a:r>
                      <a:endParaRPr lang="th-TH" sz="2400" b="1" dirty="0"/>
                    </a:p>
                  </a:txBody>
                  <a:tcPr/>
                </a:tc>
              </a:tr>
              <a:tr h="397203">
                <a:tc>
                  <a:txBody>
                    <a:bodyPr/>
                    <a:lstStyle/>
                    <a:p>
                      <a:r>
                        <a:rPr lang="th-TH" sz="2400" b="1" dirty="0" smtClean="0"/>
                        <a:t>    สำนักงบประมาณพิจารณาดำเนินการจัดพิมพ์ร่าง พ.ร.บ.งบประมาณรายจ่ายฯ</a:t>
                      </a:r>
                      <a:endParaRPr lang="th-TH" sz="2400" b="1" dirty="0"/>
                    </a:p>
                  </a:txBody>
                  <a:tcPr/>
                </a:tc>
              </a:tr>
            </a:tbl>
          </a:graphicData>
        </a:graphic>
      </p:graphicFrame>
    </p:spTree>
    <p:extLst>
      <p:ext uri="{BB962C8B-B14F-4D97-AF65-F5344CB8AC3E}">
        <p14:creationId xmlns:p14="http://schemas.microsoft.com/office/powerpoint/2010/main" val="22415896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ตาราง 1"/>
          <p:cNvGraphicFramePr>
            <a:graphicFrameLocks noGrp="1"/>
          </p:cNvGraphicFramePr>
          <p:nvPr>
            <p:extLst>
              <p:ext uri="{D42A27DB-BD31-4B8C-83A1-F6EECF244321}">
                <p14:modId xmlns:p14="http://schemas.microsoft.com/office/powerpoint/2010/main" val="3206784171"/>
              </p:ext>
            </p:extLst>
          </p:nvPr>
        </p:nvGraphicFramePr>
        <p:xfrm>
          <a:off x="683568" y="692696"/>
          <a:ext cx="7776864" cy="3997032"/>
        </p:xfrm>
        <a:graphic>
          <a:graphicData uri="http://schemas.openxmlformats.org/drawingml/2006/table">
            <a:tbl>
              <a:tblPr firstRow="1" bandRow="1">
                <a:tableStyleId>{5C22544A-7EE6-4342-B048-85BDC9FD1C3A}</a:tableStyleId>
              </a:tblPr>
              <a:tblGrid>
                <a:gridCol w="7776864"/>
              </a:tblGrid>
              <a:tr h="486895">
                <a:tc>
                  <a:txBody>
                    <a:bodyPr/>
                    <a:lstStyle/>
                    <a:p>
                      <a:pPr algn="ctr"/>
                      <a:r>
                        <a:rPr lang="th-TH" sz="2800" dirty="0" smtClean="0">
                          <a:solidFill>
                            <a:schemeClr val="tx1"/>
                          </a:solidFill>
                        </a:rPr>
                        <a:t>ปฏิทินงบประมาณรายจ่าย  (ต่อ)</a:t>
                      </a:r>
                      <a:endParaRPr lang="th-TH" sz="2800" dirty="0">
                        <a:solidFill>
                          <a:schemeClr val="tx1"/>
                        </a:solidFill>
                      </a:endParaRPr>
                    </a:p>
                  </a:txBody>
                  <a:tcPr/>
                </a:tc>
              </a:tr>
              <a:tr h="486895">
                <a:tc>
                  <a:txBody>
                    <a:bodyPr/>
                    <a:lstStyle/>
                    <a:p>
                      <a:r>
                        <a:rPr lang="th-TH" sz="2400" b="1" dirty="0" smtClean="0"/>
                        <a:t>• วันที่ 8 ตุลาคม 2562</a:t>
                      </a:r>
                      <a:endParaRPr lang="th-TH" sz="2400" b="1" dirty="0"/>
                    </a:p>
                  </a:txBody>
                  <a:tcPr/>
                </a:tc>
              </a:tr>
              <a:tr h="475848">
                <a:tc>
                  <a:txBody>
                    <a:bodyPr/>
                    <a:lstStyle/>
                    <a:p>
                      <a:r>
                        <a:rPr lang="th-TH" sz="2400" b="1" dirty="0" smtClean="0"/>
                        <a:t>    </a:t>
                      </a:r>
                      <a:r>
                        <a:rPr lang="th-TH" sz="2400" b="1" dirty="0" smtClean="0">
                          <a:solidFill>
                            <a:srgbClr val="0070C0"/>
                          </a:solidFill>
                        </a:rPr>
                        <a:t>คณะรัฐมนตรีพิจารณาให้ความเห็นชอบร่าง พ.ร.บ. งบประมาณรายจ่ายฯ และเอกสารประกอบงบประมาณ และนำเสนอสภาผู้แทนราษฎร</a:t>
                      </a:r>
                      <a:endParaRPr lang="th-TH" sz="2400" b="1" dirty="0">
                        <a:solidFill>
                          <a:srgbClr val="0070C0"/>
                        </a:solidFill>
                      </a:endParaRPr>
                    </a:p>
                  </a:txBody>
                  <a:tcPr/>
                </a:tc>
              </a:tr>
              <a:tr h="486895">
                <a:tc>
                  <a:txBody>
                    <a:bodyPr/>
                    <a:lstStyle/>
                    <a:p>
                      <a:r>
                        <a:rPr lang="th-TH" sz="2400" dirty="0" smtClean="0"/>
                        <a:t>• </a:t>
                      </a:r>
                      <a:r>
                        <a:rPr lang="th-TH" sz="2400" b="1" dirty="0" smtClean="0"/>
                        <a:t>วันที่ 17 ตุลาคม 2562 - 20 มกราคม 2563</a:t>
                      </a:r>
                      <a:endParaRPr lang="th-TH" sz="2400" dirty="0"/>
                    </a:p>
                  </a:txBody>
                  <a:tcPr/>
                </a:tc>
              </a:tr>
              <a:tr h="493402">
                <a:tc>
                  <a:txBody>
                    <a:bodyPr/>
                    <a:lstStyle/>
                    <a:p>
                      <a:r>
                        <a:rPr lang="th-TH" sz="2400" b="1" dirty="0" smtClean="0"/>
                        <a:t>    </a:t>
                      </a:r>
                      <a:r>
                        <a:rPr lang="th-TH" sz="2400" b="1" dirty="0" smtClean="0">
                          <a:solidFill>
                            <a:srgbClr val="0070C0"/>
                          </a:solidFill>
                        </a:rPr>
                        <a:t>สภาผู้แทนราษฎร</a:t>
                      </a:r>
                      <a:r>
                        <a:rPr lang="th-TH" sz="2400" b="1" baseline="0" dirty="0" smtClean="0">
                          <a:solidFill>
                            <a:srgbClr val="0070C0"/>
                          </a:solidFill>
                        </a:rPr>
                        <a:t> และวุฒิสภา พิจารณาร่าง พ.ร.บ.งบประมาณรายจ่ายฯ วาระที่ 1 - 3</a:t>
                      </a:r>
                      <a:endParaRPr lang="th-TH" sz="2400" b="1" dirty="0">
                        <a:solidFill>
                          <a:srgbClr val="0070C0"/>
                        </a:solidFill>
                      </a:endParaRPr>
                    </a:p>
                  </a:txBody>
                  <a:tcPr/>
                </a:tc>
              </a:tr>
              <a:tr h="486895">
                <a:tc>
                  <a:txBody>
                    <a:bodyPr/>
                    <a:lstStyle/>
                    <a:p>
                      <a:r>
                        <a:rPr lang="th-TH" sz="2400" dirty="0" smtClean="0"/>
                        <a:t>• </a:t>
                      </a:r>
                      <a:r>
                        <a:rPr lang="th-TH" sz="2400" b="1" dirty="0" smtClean="0"/>
                        <a:t>วันที่</a:t>
                      </a:r>
                      <a:r>
                        <a:rPr lang="th-TH" sz="2400" b="1" baseline="0" dirty="0" smtClean="0"/>
                        <a:t> 27 มกราคม 2563 </a:t>
                      </a:r>
                    </a:p>
                    <a:p>
                      <a:r>
                        <a:rPr lang="th-TH" sz="2400" b="1" baseline="0" dirty="0" smtClean="0"/>
                        <a:t>    </a:t>
                      </a:r>
                      <a:r>
                        <a:rPr lang="th-TH" sz="2400" b="1" baseline="0" dirty="0" smtClean="0">
                          <a:solidFill>
                            <a:srgbClr val="0070C0"/>
                          </a:solidFill>
                        </a:rPr>
                        <a:t>สำนักงานเลขาธิการคณะรัฐมนตรี นำร่าง พ.ร.บ.งบประมาณรายจ่ายฯ </a:t>
                      </a:r>
                    </a:p>
                    <a:p>
                      <a:r>
                        <a:rPr lang="th-TH" sz="2400" b="1" baseline="0" dirty="0" smtClean="0">
                          <a:solidFill>
                            <a:srgbClr val="0070C0"/>
                          </a:solidFill>
                        </a:rPr>
                        <a:t>ขึ้นทูลเกล้าฯ ถวาย เพื่อประกาศบังคับใช้เป็นกฎหมาย</a:t>
                      </a:r>
                      <a:endParaRPr lang="th-TH" sz="2400" b="1" dirty="0">
                        <a:solidFill>
                          <a:srgbClr val="0070C0"/>
                        </a:solidFill>
                      </a:endParaRPr>
                    </a:p>
                  </a:txBody>
                  <a:tcPr/>
                </a:tc>
              </a:tr>
            </a:tbl>
          </a:graphicData>
        </a:graphic>
      </p:graphicFrame>
    </p:spTree>
    <p:extLst>
      <p:ext uri="{BB962C8B-B14F-4D97-AF65-F5344CB8AC3E}">
        <p14:creationId xmlns:p14="http://schemas.microsoft.com/office/powerpoint/2010/main" val="283045065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ชื่อเรื่อง 4"/>
          <p:cNvSpPr>
            <a:spLocks noGrp="1"/>
          </p:cNvSpPr>
          <p:nvPr>
            <p:ph type="title"/>
          </p:nvPr>
        </p:nvSpPr>
        <p:spPr>
          <a:xfrm>
            <a:off x="683568" y="548680"/>
            <a:ext cx="6840760" cy="1143000"/>
          </a:xfrm>
        </p:spPr>
        <p:txBody>
          <a:bodyPr>
            <a:normAutofit fontScale="90000"/>
          </a:bodyPr>
          <a:lstStyle/>
          <a:p>
            <a:r>
              <a:rPr lang="th-TH" b="1" dirty="0" smtClean="0">
                <a:solidFill>
                  <a:srgbClr val="0070C0"/>
                </a:solidFill>
              </a:rPr>
              <a:t>วิธีปฏิบัติในการจัดทำแผน</a:t>
            </a:r>
            <a:br>
              <a:rPr lang="th-TH" b="1" dirty="0" smtClean="0">
                <a:solidFill>
                  <a:srgbClr val="0070C0"/>
                </a:solidFill>
              </a:rPr>
            </a:br>
            <a:r>
              <a:rPr lang="th-TH" b="1" dirty="0" smtClean="0">
                <a:solidFill>
                  <a:srgbClr val="0070C0"/>
                </a:solidFill>
              </a:rPr>
              <a:t>การใช้งบประมาณ ปี พ.ศ. 2562 ไปพลางก่อน</a:t>
            </a:r>
            <a:endParaRPr lang="th-TH" sz="4000" b="1" dirty="0">
              <a:solidFill>
                <a:srgbClr val="0070C0"/>
              </a:solidFill>
            </a:endParaRPr>
          </a:p>
        </p:txBody>
      </p:sp>
      <p:graphicFrame>
        <p:nvGraphicFramePr>
          <p:cNvPr id="2" name="ตาราง 1"/>
          <p:cNvGraphicFramePr>
            <a:graphicFrameLocks noGrp="1"/>
          </p:cNvGraphicFramePr>
          <p:nvPr>
            <p:extLst>
              <p:ext uri="{D42A27DB-BD31-4B8C-83A1-F6EECF244321}">
                <p14:modId xmlns:p14="http://schemas.microsoft.com/office/powerpoint/2010/main" val="2984192314"/>
              </p:ext>
            </p:extLst>
          </p:nvPr>
        </p:nvGraphicFramePr>
        <p:xfrm>
          <a:off x="611560" y="1844824"/>
          <a:ext cx="7776864" cy="2956560"/>
        </p:xfrm>
        <a:graphic>
          <a:graphicData uri="http://schemas.openxmlformats.org/drawingml/2006/table">
            <a:tbl>
              <a:tblPr firstRow="1" bandRow="1">
                <a:tableStyleId>{5C22544A-7EE6-4342-B048-85BDC9FD1C3A}</a:tableStyleId>
              </a:tblPr>
              <a:tblGrid>
                <a:gridCol w="7776864"/>
              </a:tblGrid>
              <a:tr h="590168">
                <a:tc>
                  <a:txBody>
                    <a:bodyPr/>
                    <a:lstStyle/>
                    <a:p>
                      <a:r>
                        <a:rPr lang="th-TH" sz="2800" b="1" dirty="0" smtClean="0">
                          <a:solidFill>
                            <a:schemeClr val="tx1"/>
                          </a:solidFill>
                        </a:rPr>
                        <a:t>ค่าใช้จ่ายในแผนงานบุคลากรภาครัฐ และแผนงานพื้นฐานให้พิจารณาตามความจำเป็นได้ในทุกงบรายจ่าย</a:t>
                      </a:r>
                    </a:p>
                  </a:txBody>
                  <a:tcPr/>
                </a:tc>
              </a:tr>
              <a:tr h="590168">
                <a:tc>
                  <a:txBody>
                    <a:bodyPr/>
                    <a:lstStyle/>
                    <a:p>
                      <a:r>
                        <a:rPr lang="th-TH" sz="2400" b="1" dirty="0" smtClean="0"/>
                        <a:t>ค่าใช้จ่ายในแผนงานยุทธศาสตร์และแผนงาน</a:t>
                      </a:r>
                      <a:r>
                        <a:rPr lang="th-TH" sz="2400" b="1" dirty="0" err="1" smtClean="0"/>
                        <a:t>บูรณา</a:t>
                      </a:r>
                      <a:r>
                        <a:rPr lang="th-TH" sz="2400" b="1" dirty="0" smtClean="0"/>
                        <a:t>การให้จัดทำแผนเท่าที่จำเป็น    เพื่อใช้ปฏิบัติงานที่ต่อเนื่องจากโครงการ/งาน ที่ดำเนินการไว้แล้ว หรือที่ได้ทำสัญญา  ก่อหนี้ผูกพันไว้แล้วก่อนปีงบประมาณ พ.ศ. 2563</a:t>
                      </a:r>
                      <a:endParaRPr lang="th-TH" sz="2400" b="1" dirty="0"/>
                    </a:p>
                  </a:txBody>
                  <a:tcPr/>
                </a:tc>
              </a:tr>
              <a:tr h="590168">
                <a:tc>
                  <a:txBody>
                    <a:bodyPr/>
                    <a:lstStyle/>
                    <a:p>
                      <a:r>
                        <a:rPr lang="th-TH" sz="2400" b="1" dirty="0" smtClean="0"/>
                        <a:t>สำหรับแผนงาน</a:t>
                      </a:r>
                      <a:r>
                        <a:rPr lang="th-TH" sz="2400" b="1" dirty="0" err="1" smtClean="0"/>
                        <a:t>บูรณา</a:t>
                      </a:r>
                      <a:r>
                        <a:rPr lang="th-TH" sz="2400" b="1" dirty="0" smtClean="0"/>
                        <a:t>การให้หน่วยรับงบประมาณแจ้งเจ้าภาพแผนฯ เพื่อแจ้งผู้มีอำนาจกำกับแผนงาน</a:t>
                      </a:r>
                      <a:r>
                        <a:rPr lang="th-TH" sz="2400" b="1" dirty="0" err="1" smtClean="0"/>
                        <a:t>บูรณา</a:t>
                      </a:r>
                      <a:r>
                        <a:rPr lang="th-TH" sz="2400" b="1" dirty="0" smtClean="0"/>
                        <a:t>การทราบ และกำกับดูแล/ติดตามการปฏิบัติงาน และการใช้จ่ายรวมทั้งก่อหนี้ผูกพันงบประมาณ</a:t>
                      </a:r>
                      <a:endParaRPr lang="th-TH" sz="2400" b="1" dirty="0"/>
                    </a:p>
                  </a:txBody>
                  <a:tcPr/>
                </a:tc>
              </a:tr>
            </a:tbl>
          </a:graphicData>
        </a:graphic>
      </p:graphicFrame>
    </p:spTree>
    <p:extLst>
      <p:ext uri="{BB962C8B-B14F-4D97-AF65-F5344CB8AC3E}">
        <p14:creationId xmlns:p14="http://schemas.microsoft.com/office/powerpoint/2010/main" val="53450873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51659" y="380281"/>
            <a:ext cx="4169521" cy="60296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682774" y="548680"/>
            <a:ext cx="3888432" cy="1384995"/>
          </a:xfrm>
          <a:prstGeom prst="rect">
            <a:avLst/>
          </a:prstGeom>
          <a:noFill/>
        </p:spPr>
        <p:txBody>
          <a:bodyPr wrap="square" rtlCol="0">
            <a:spAutoFit/>
          </a:bodyPr>
          <a:lstStyle/>
          <a:p>
            <a:pPr algn="ctr"/>
            <a:r>
              <a:rPr lang="th-TH" b="1" dirty="0" smtClean="0">
                <a:latin typeface="TH SarabunPSK" pitchFamily="34" charset="-34"/>
                <a:cs typeface="TH SarabunPSK" pitchFamily="34" charset="-34"/>
              </a:rPr>
              <a:t>หลักเกณฑ์และเงื่อนไข</a:t>
            </a:r>
          </a:p>
          <a:p>
            <a:pPr algn="ctr"/>
            <a:r>
              <a:rPr lang="th-TH" b="1" dirty="0" smtClean="0">
                <a:latin typeface="TH SarabunPSK" pitchFamily="34" charset="-34"/>
                <a:cs typeface="TH SarabunPSK" pitchFamily="34" charset="-34"/>
              </a:rPr>
              <a:t>การใช้งบประมาณรายจ่าย</a:t>
            </a:r>
          </a:p>
          <a:p>
            <a:pPr algn="ctr"/>
            <a:r>
              <a:rPr lang="th-TH" b="1" dirty="0" smtClean="0">
                <a:latin typeface="TH SarabunPSK" pitchFamily="34" charset="-34"/>
                <a:cs typeface="TH SarabunPSK" pitchFamily="34" charset="-34"/>
              </a:rPr>
              <a:t>ประจำปี พ.ศ. 2562 ไปพลางก่อน</a:t>
            </a:r>
            <a:endParaRPr lang="th-TH" b="1" dirty="0">
              <a:latin typeface="TH SarabunPSK" pitchFamily="34" charset="-34"/>
              <a:cs typeface="TH SarabunPSK" pitchFamily="34" charset="-34"/>
            </a:endParaRPr>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2005" y="4653136"/>
            <a:ext cx="4310433" cy="14298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3430" y="3059776"/>
            <a:ext cx="4188704" cy="14929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4742134" y="4653136"/>
            <a:ext cx="261914" cy="1584176"/>
          </a:xfrm>
          <a:prstGeom prst="rect">
            <a:avLst/>
          </a:prstGeom>
          <a:solidFill>
            <a:schemeClr val="bg1"/>
          </a:solidFill>
        </p:spPr>
        <p:txBody>
          <a:bodyPr wrap="square" rtlCol="0">
            <a:spAutoFit/>
          </a:bodyPr>
          <a:lstStyle/>
          <a:p>
            <a:endParaRPr lang="th-TH" dirty="0"/>
          </a:p>
        </p:txBody>
      </p:sp>
      <p:sp>
        <p:nvSpPr>
          <p:cNvPr id="6" name="TextBox 5"/>
          <p:cNvSpPr txBox="1"/>
          <p:nvPr/>
        </p:nvSpPr>
        <p:spPr>
          <a:xfrm>
            <a:off x="1619672" y="2348880"/>
            <a:ext cx="1854995" cy="523220"/>
          </a:xfrm>
          <a:prstGeom prst="rect">
            <a:avLst/>
          </a:prstGeom>
          <a:solidFill>
            <a:schemeClr val="bg2">
              <a:lumMod val="75000"/>
            </a:schemeClr>
          </a:solidFill>
        </p:spPr>
        <p:txBody>
          <a:bodyPr wrap="none" rtlCol="0">
            <a:spAutoFit/>
          </a:bodyPr>
          <a:lstStyle/>
          <a:p>
            <a:r>
              <a:rPr lang="th-TH" b="1" dirty="0" smtClean="0">
                <a:latin typeface="TH SarabunPSK" pitchFamily="34" charset="-34"/>
                <a:cs typeface="TH SarabunPSK" pitchFamily="34" charset="-34"/>
              </a:rPr>
              <a:t>แสกน </a:t>
            </a:r>
            <a:r>
              <a:rPr lang="en-US" b="1" dirty="0" smtClean="0">
                <a:latin typeface="TH SarabunPSK" pitchFamily="34" charset="-34"/>
                <a:cs typeface="TH SarabunPSK" pitchFamily="34" charset="-34"/>
              </a:rPr>
              <a:t>QR Code</a:t>
            </a:r>
            <a:endParaRPr lang="th-TH" b="1" dirty="0">
              <a:latin typeface="TH SarabunPSK" pitchFamily="34" charset="-34"/>
              <a:cs typeface="TH SarabunPSK" pitchFamily="34" charset="-34"/>
            </a:endParaRPr>
          </a:p>
        </p:txBody>
      </p:sp>
    </p:spTree>
    <p:extLst>
      <p:ext uri="{BB962C8B-B14F-4D97-AF65-F5344CB8AC3E}">
        <p14:creationId xmlns:p14="http://schemas.microsoft.com/office/powerpoint/2010/main" val="349950354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5" descr="à¸£à¸¹à¸à¸ à¸²à¸à¸à¸µà¹à¹à¸à¸µà¹à¸¢à¸§à¸à¹à¸­à¸"/>
          <p:cNvSpPr>
            <a:spLocks noChangeAspect="1" noChangeArrowheads="1"/>
          </p:cNvSpPr>
          <p:nvPr/>
        </p:nvSpPr>
        <p:spPr bwMode="auto">
          <a:xfrm>
            <a:off x="190500" y="-2127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h-TH"/>
          </a:p>
        </p:txBody>
      </p:sp>
      <p:sp>
        <p:nvSpPr>
          <p:cNvPr id="4" name="AutoShape 7" descr="à¸£à¸¹à¸à¸ à¸²à¸à¸à¸µà¹à¹à¸à¸µà¹à¸¢à¸§à¸à¹à¸­à¸"/>
          <p:cNvSpPr>
            <a:spLocks noChangeAspect="1" noChangeArrowheads="1"/>
          </p:cNvSpPr>
          <p:nvPr/>
        </p:nvSpPr>
        <p:spPr bwMode="auto">
          <a:xfrm>
            <a:off x="342900" y="-603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h-TH"/>
          </a:p>
        </p:txBody>
      </p:sp>
      <p:pic>
        <p:nvPicPr>
          <p:cNvPr id="2058" name="Picture 10" descr="C:\Users\DSD_19458\Pictures\145921_161114192515L58X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37467" cy="6858000"/>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3847" y="801175"/>
            <a:ext cx="3381109" cy="28898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406040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539552" y="518214"/>
            <a:ext cx="7992888" cy="668512"/>
          </a:xfrm>
        </p:spPr>
        <p:txBody>
          <a:bodyPr>
            <a:normAutofit fontScale="90000"/>
          </a:bodyPr>
          <a:lstStyle/>
          <a:p>
            <a:pPr algn="ctr"/>
            <a:r>
              <a:rPr lang="th-TH" b="1" dirty="0" smtClean="0">
                <a:solidFill>
                  <a:schemeClr val="accent1">
                    <a:lumMod val="50000"/>
                  </a:schemeClr>
                </a:solidFill>
              </a:rPr>
              <a:t>สรุปรายละเอียดแผนพัฒนาฝีมือแรงงาน ปีงบประมาณ พ.ศ. 2563</a:t>
            </a:r>
            <a:endParaRPr lang="th-TH" b="1" dirty="0">
              <a:solidFill>
                <a:schemeClr val="accent1">
                  <a:lumMod val="50000"/>
                </a:schemeClr>
              </a:solidFill>
            </a:endParaRPr>
          </a:p>
        </p:txBody>
      </p:sp>
      <p:graphicFrame>
        <p:nvGraphicFramePr>
          <p:cNvPr id="5" name="ตัวแทนเนื้อหา 4"/>
          <p:cNvGraphicFramePr>
            <a:graphicFrameLocks noGrp="1"/>
          </p:cNvGraphicFramePr>
          <p:nvPr>
            <p:ph idx="1"/>
            <p:extLst>
              <p:ext uri="{D42A27DB-BD31-4B8C-83A1-F6EECF244321}">
                <p14:modId xmlns:p14="http://schemas.microsoft.com/office/powerpoint/2010/main" val="1803720846"/>
              </p:ext>
            </p:extLst>
          </p:nvPr>
        </p:nvGraphicFramePr>
        <p:xfrm>
          <a:off x="665812" y="1484784"/>
          <a:ext cx="7920880" cy="4680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สี่เหลี่ยมผืนผ้า 5"/>
          <p:cNvSpPr/>
          <p:nvPr/>
        </p:nvSpPr>
        <p:spPr>
          <a:xfrm>
            <a:off x="4410228" y="351886"/>
            <a:ext cx="4176464" cy="3326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cxnSp>
        <p:nvCxnSpPr>
          <p:cNvPr id="9" name="ตัวเชื่อมต่อตรง 8"/>
          <p:cNvCxnSpPr/>
          <p:nvPr/>
        </p:nvCxnSpPr>
        <p:spPr>
          <a:xfrm>
            <a:off x="3635896" y="334130"/>
            <a:ext cx="495079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477127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539552" y="692696"/>
            <a:ext cx="8064896" cy="757888"/>
          </a:xfrm>
        </p:spPr>
        <p:txBody>
          <a:bodyPr>
            <a:normAutofit/>
          </a:bodyPr>
          <a:lstStyle/>
          <a:p>
            <a:r>
              <a:rPr lang="th-TH" b="1" dirty="0" smtClean="0">
                <a:solidFill>
                  <a:schemeClr val="accent1">
                    <a:lumMod val="50000"/>
                  </a:schemeClr>
                </a:solidFill>
              </a:rPr>
              <a:t>ขับเคลื่อนการแก้ไขปัญหาจังหวัดชายแดนภาคใต้</a:t>
            </a:r>
            <a:endParaRPr lang="th-TH" b="1" dirty="0">
              <a:solidFill>
                <a:schemeClr val="accent1">
                  <a:lumMod val="50000"/>
                </a:schemeClr>
              </a:solidFill>
            </a:endParaRPr>
          </a:p>
        </p:txBody>
      </p:sp>
      <p:sp>
        <p:nvSpPr>
          <p:cNvPr id="3" name="ตัวแทนเนื้อหา 2"/>
          <p:cNvSpPr>
            <a:spLocks noGrp="1"/>
          </p:cNvSpPr>
          <p:nvPr>
            <p:ph idx="1"/>
          </p:nvPr>
        </p:nvSpPr>
        <p:spPr>
          <a:xfrm>
            <a:off x="395536" y="1484784"/>
            <a:ext cx="8352928" cy="3508977"/>
          </a:xfrm>
          <a:ln>
            <a:noFill/>
          </a:ln>
        </p:spPr>
        <p:txBody>
          <a:bodyPr>
            <a:noAutofit/>
          </a:bodyPr>
          <a:lstStyle/>
          <a:p>
            <a:pPr marL="68580" indent="0">
              <a:buNone/>
            </a:pPr>
            <a:r>
              <a:rPr lang="th-TH" sz="2800" b="1" dirty="0" smtClean="0">
                <a:solidFill>
                  <a:srgbClr val="0070C0"/>
                </a:solidFill>
              </a:rPr>
              <a:t>1.โครงการฝึกอบรมฝีมือแรงงานในพื้นที่จังหวัดชายแดนภาคใต้</a:t>
            </a:r>
          </a:p>
          <a:p>
            <a:r>
              <a:rPr lang="th-TH" b="1" dirty="0" smtClean="0">
                <a:solidFill>
                  <a:schemeClr val="tx1"/>
                </a:solidFill>
              </a:rPr>
              <a:t>กลุ่มเป้าหมาย ได้แก่  แรงงานตามโครงการพาคนกลับบ้าน กลุ่ม</a:t>
            </a:r>
            <a:r>
              <a:rPr lang="th-TH" b="1" dirty="0">
                <a:solidFill>
                  <a:schemeClr val="tx1"/>
                </a:solidFill>
              </a:rPr>
              <a:t>แนวร่วมก่อความไม่สงบในพื้นที่จังหวัดชายแดนใต้ กลุ่มที่มีความขัดแย้ง กลุ่มที่มีอคติต่อภาครัฐ และแรงงานกลุ่มที่เกี่ยวข้องกับความมั่นคง</a:t>
            </a:r>
            <a:r>
              <a:rPr lang="th-TH" dirty="0">
                <a:solidFill>
                  <a:schemeClr val="tx1"/>
                </a:solidFill>
              </a:rPr>
              <a:t> </a:t>
            </a:r>
            <a:endParaRPr lang="th-TH" b="1" dirty="0">
              <a:solidFill>
                <a:schemeClr val="tx1"/>
              </a:solidFill>
            </a:endParaRPr>
          </a:p>
          <a:p>
            <a:r>
              <a:rPr lang="th-TH" b="1" dirty="0" smtClean="0">
                <a:solidFill>
                  <a:schemeClr val="tx1"/>
                </a:solidFill>
              </a:rPr>
              <a:t>เป้าหมาย  800 คน (40 รุ่น รุ่นละ 20 คน)</a:t>
            </a:r>
          </a:p>
          <a:p>
            <a:r>
              <a:rPr lang="th-TH" b="1" dirty="0" smtClean="0">
                <a:solidFill>
                  <a:schemeClr val="tx1"/>
                </a:solidFill>
              </a:rPr>
              <a:t>งบประมาณ  12.0400  ล้านบาท</a:t>
            </a:r>
          </a:p>
          <a:p>
            <a:r>
              <a:rPr lang="th-TH" b="1" dirty="0" smtClean="0">
                <a:solidFill>
                  <a:schemeClr val="tx1"/>
                </a:solidFill>
              </a:rPr>
              <a:t>งบฝึกอบรม   3.0400  ล้านบาท</a:t>
            </a:r>
          </a:p>
          <a:p>
            <a:pPr marL="68580" indent="0">
              <a:buNone/>
            </a:pPr>
            <a:r>
              <a:rPr lang="th-TH" b="1" dirty="0">
                <a:solidFill>
                  <a:schemeClr val="tx1"/>
                </a:solidFill>
              </a:rPr>
              <a:t>	</a:t>
            </a:r>
            <a:r>
              <a:rPr lang="th-TH" b="1" dirty="0" smtClean="0">
                <a:solidFill>
                  <a:schemeClr val="tx1"/>
                </a:solidFill>
              </a:rPr>
              <a:t>- ค่าใช้จ่ายต่อคน  5,050  บาท         - ค่าใช้จ่ายต่อรุ่น  101,000 บาท</a:t>
            </a:r>
          </a:p>
          <a:p>
            <a:r>
              <a:rPr lang="th-TH" b="1" dirty="0" smtClean="0">
                <a:solidFill>
                  <a:schemeClr val="tx1"/>
                </a:solidFill>
              </a:rPr>
              <a:t>งบค่าใช้จ่ายในการจัดหาเครื่องมือประกอบอาชีพ  8.0000  ล้านบาท  </a:t>
            </a:r>
            <a:endParaRPr lang="th-TH" b="1" dirty="0">
              <a:solidFill>
                <a:schemeClr val="tx1"/>
              </a:solidFill>
            </a:endParaRPr>
          </a:p>
          <a:p>
            <a:pPr marL="68580" indent="0">
              <a:buNone/>
            </a:pPr>
            <a:r>
              <a:rPr lang="th-TH" b="1" dirty="0">
                <a:solidFill>
                  <a:schemeClr val="tx1"/>
                </a:solidFill>
              </a:rPr>
              <a:t>	- ค่าใช้จ่ายต่อคน  </a:t>
            </a:r>
            <a:r>
              <a:rPr lang="th-TH" b="1" dirty="0" smtClean="0">
                <a:solidFill>
                  <a:schemeClr val="tx1"/>
                </a:solidFill>
              </a:rPr>
              <a:t>10,000  บาท </a:t>
            </a:r>
            <a:endParaRPr lang="th-TH" b="1" dirty="0">
              <a:solidFill>
                <a:schemeClr val="tx1"/>
              </a:solidFill>
            </a:endParaRPr>
          </a:p>
          <a:p>
            <a:r>
              <a:rPr lang="th-TH" b="1" dirty="0">
                <a:solidFill>
                  <a:schemeClr val="tx1"/>
                </a:solidFill>
              </a:rPr>
              <a:t> </a:t>
            </a:r>
            <a:r>
              <a:rPr lang="th-TH" b="1" dirty="0" smtClean="0">
                <a:solidFill>
                  <a:schemeClr val="tx1"/>
                </a:solidFill>
              </a:rPr>
              <a:t>พื้นที่ดำเนินการ  จังหวัดปัตตานี ยะลา นราธิวาส และสงขลา 4 อำเภอ ได้แก่ อ.จะนะ อ.นาทวี </a:t>
            </a:r>
          </a:p>
          <a:p>
            <a:pPr marL="68580" indent="0">
              <a:buNone/>
            </a:pPr>
            <a:r>
              <a:rPr lang="th-TH" b="1" dirty="0" smtClean="0">
                <a:solidFill>
                  <a:schemeClr val="tx1"/>
                </a:solidFill>
              </a:rPr>
              <a:t>อ.สะบ้าย้อย และ อ.เทพา </a:t>
            </a:r>
          </a:p>
          <a:p>
            <a:pPr marL="68580" indent="0">
              <a:buNone/>
            </a:pPr>
            <a:endParaRPr lang="th-TH" b="1" dirty="0"/>
          </a:p>
        </p:txBody>
      </p:sp>
      <p:sp>
        <p:nvSpPr>
          <p:cNvPr id="4" name="สี่เหลี่ยมผืนผ้า 3"/>
          <p:cNvSpPr/>
          <p:nvPr/>
        </p:nvSpPr>
        <p:spPr>
          <a:xfrm>
            <a:off x="5138202" y="-99392"/>
            <a:ext cx="2871986" cy="707886"/>
          </a:xfrm>
          <a:prstGeom prst="rect">
            <a:avLst/>
          </a:prstGeom>
        </p:spPr>
        <p:txBody>
          <a:bodyPr wrap="square">
            <a:spAutoFit/>
          </a:bodyPr>
          <a:lstStyle/>
          <a:p>
            <a:r>
              <a:rPr lang="th-TH" sz="4000" b="1" dirty="0">
                <a:solidFill>
                  <a:schemeClr val="bg1"/>
                </a:solidFill>
                <a:ea typeface="+mj-ea"/>
              </a:rPr>
              <a:t>แผนงาน</a:t>
            </a:r>
            <a:r>
              <a:rPr lang="th-TH" sz="4000" b="1" dirty="0" err="1">
                <a:solidFill>
                  <a:schemeClr val="bg1"/>
                </a:solidFill>
                <a:ea typeface="+mj-ea"/>
              </a:rPr>
              <a:t>บูรณา</a:t>
            </a:r>
            <a:r>
              <a:rPr lang="th-TH" sz="4000" b="1" dirty="0">
                <a:solidFill>
                  <a:schemeClr val="bg1"/>
                </a:solidFill>
                <a:ea typeface="+mj-ea"/>
              </a:rPr>
              <a:t>การ</a:t>
            </a:r>
            <a:endParaRPr lang="th-TH" dirty="0">
              <a:solidFill>
                <a:schemeClr val="bg1"/>
              </a:solidFill>
            </a:endParaRPr>
          </a:p>
        </p:txBody>
      </p:sp>
      <p:pic>
        <p:nvPicPr>
          <p:cNvPr id="2053" name="Picture 5" descr="C:\Users\DSD_19~1\AppData\Local\Temp\SNAGHTML1a5fea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 y="-1684338"/>
            <a:ext cx="2638425" cy="26193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19792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539552" y="548680"/>
            <a:ext cx="8064896" cy="757888"/>
          </a:xfrm>
        </p:spPr>
        <p:txBody>
          <a:bodyPr>
            <a:normAutofit/>
          </a:bodyPr>
          <a:lstStyle/>
          <a:p>
            <a:r>
              <a:rPr lang="th-TH" b="1" dirty="0" smtClean="0">
                <a:solidFill>
                  <a:schemeClr val="accent1">
                    <a:lumMod val="50000"/>
                  </a:schemeClr>
                </a:solidFill>
              </a:rPr>
              <a:t>พัฒนาอุตสาหกรรมศักยภาพและบริการแห่งอนาคต</a:t>
            </a:r>
            <a:endParaRPr lang="th-TH" b="1" dirty="0">
              <a:solidFill>
                <a:schemeClr val="accent1">
                  <a:lumMod val="50000"/>
                </a:schemeClr>
              </a:solidFill>
            </a:endParaRPr>
          </a:p>
        </p:txBody>
      </p:sp>
      <p:sp>
        <p:nvSpPr>
          <p:cNvPr id="3" name="ตัวแทนเนื้อหา 2"/>
          <p:cNvSpPr>
            <a:spLocks noGrp="1"/>
          </p:cNvSpPr>
          <p:nvPr>
            <p:ph idx="1"/>
          </p:nvPr>
        </p:nvSpPr>
        <p:spPr>
          <a:xfrm>
            <a:off x="395536" y="1206459"/>
            <a:ext cx="8136904" cy="3508977"/>
          </a:xfrm>
        </p:spPr>
        <p:txBody>
          <a:bodyPr>
            <a:noAutofit/>
          </a:bodyPr>
          <a:lstStyle/>
          <a:p>
            <a:pPr marL="68580" indent="0">
              <a:spcBef>
                <a:spcPts val="0"/>
              </a:spcBef>
              <a:buNone/>
            </a:pPr>
            <a:r>
              <a:rPr lang="th-TH" sz="2800" b="1" dirty="0" smtClean="0">
                <a:solidFill>
                  <a:srgbClr val="0070C0"/>
                </a:solidFill>
              </a:rPr>
              <a:t>2. โครงการศูนย์ฝึกอบรมความเป็นเลิศด้านเทคโนโลยีชั้นสูง</a:t>
            </a:r>
          </a:p>
          <a:p>
            <a:pPr>
              <a:spcBef>
                <a:spcPts val="0"/>
              </a:spcBef>
            </a:pPr>
            <a:r>
              <a:rPr lang="th-TH" sz="2200" b="1" dirty="0" smtClean="0">
                <a:solidFill>
                  <a:schemeClr val="tx1"/>
                </a:solidFill>
              </a:rPr>
              <a:t>กลุ่มเป้าหมาย ได้แก่  แรงงานใหม่ แรงงานในสถานประกอบกิจการ หรือผู้ประกอบการ</a:t>
            </a:r>
          </a:p>
          <a:p>
            <a:pPr>
              <a:spcBef>
                <a:spcPts val="0"/>
              </a:spcBef>
            </a:pPr>
            <a:r>
              <a:rPr lang="th-TH" sz="2200" b="1" dirty="0" smtClean="0">
                <a:solidFill>
                  <a:schemeClr val="tx1"/>
                </a:solidFill>
              </a:rPr>
              <a:t>เป้าหมาย  10,300 คน (515 รุ่น รุ่นละ 20 คน)</a:t>
            </a:r>
          </a:p>
          <a:p>
            <a:pPr>
              <a:spcBef>
                <a:spcPts val="0"/>
              </a:spcBef>
            </a:pPr>
            <a:r>
              <a:rPr lang="th-TH" sz="2200" b="1" dirty="0" smtClean="0">
                <a:solidFill>
                  <a:schemeClr val="tx1"/>
                </a:solidFill>
              </a:rPr>
              <a:t>งบประมาณ  72.2005  ล้านบาท</a:t>
            </a:r>
          </a:p>
          <a:p>
            <a:pPr marL="68580" indent="0">
              <a:spcBef>
                <a:spcPts val="0"/>
              </a:spcBef>
              <a:buNone/>
            </a:pPr>
            <a:r>
              <a:rPr lang="th-TH" sz="2200" b="1" dirty="0" smtClean="0">
                <a:solidFill>
                  <a:schemeClr val="tx1"/>
                </a:solidFill>
              </a:rPr>
              <a:t>         (1)  งบฝึกอบรม  </a:t>
            </a:r>
          </a:p>
          <a:p>
            <a:pPr marL="68580" indent="0">
              <a:spcBef>
                <a:spcPts val="0"/>
              </a:spcBef>
              <a:buNone/>
            </a:pPr>
            <a:r>
              <a:rPr lang="th-TH" sz="2200" b="1" dirty="0">
                <a:solidFill>
                  <a:schemeClr val="tx1"/>
                </a:solidFill>
              </a:rPr>
              <a:t>	</a:t>
            </a:r>
          </a:p>
          <a:p>
            <a:pPr marL="68580" indent="0">
              <a:spcBef>
                <a:spcPts val="0"/>
              </a:spcBef>
              <a:buNone/>
            </a:pPr>
            <a:endParaRPr lang="th-TH" sz="1600" b="1" dirty="0" smtClean="0">
              <a:solidFill>
                <a:schemeClr val="tx1"/>
              </a:solidFill>
            </a:endParaRPr>
          </a:p>
          <a:p>
            <a:pPr marL="68580" indent="0">
              <a:spcBef>
                <a:spcPts val="0"/>
              </a:spcBef>
              <a:buNone/>
            </a:pPr>
            <a:r>
              <a:rPr lang="th-TH" sz="2200" b="1" dirty="0" smtClean="0">
                <a:solidFill>
                  <a:schemeClr val="tx1"/>
                </a:solidFill>
              </a:rPr>
              <a:t>         (2) จัดหาครุภัณฑ์การศึกษา</a:t>
            </a:r>
          </a:p>
          <a:p>
            <a:pPr marL="68580" indent="0">
              <a:spcBef>
                <a:spcPts val="0"/>
              </a:spcBef>
              <a:buNone/>
            </a:pPr>
            <a:endParaRPr lang="th-TH" sz="800" b="1" dirty="0" smtClean="0">
              <a:solidFill>
                <a:schemeClr val="tx1"/>
              </a:solidFill>
            </a:endParaRPr>
          </a:p>
          <a:p>
            <a:pPr>
              <a:spcBef>
                <a:spcPts val="0"/>
              </a:spcBef>
            </a:pPr>
            <a:r>
              <a:rPr lang="th-TH" sz="2200" b="1" dirty="0" smtClean="0">
                <a:solidFill>
                  <a:srgbClr val="FF0000"/>
                </a:solidFill>
              </a:rPr>
              <a:t>อุตสาหกรรมที่ดำเนินการ ได้แก่ </a:t>
            </a:r>
            <a:r>
              <a:rPr lang="th-TH" sz="2200" b="1" dirty="0" smtClean="0">
                <a:solidFill>
                  <a:srgbClr val="0070C0"/>
                </a:solidFill>
              </a:rPr>
              <a:t>1) อุตสาหกรรมชีวภาพ 2) อุตสาหกรรมและบริการทางการแพทย์ครบวงจร         3) อุตสาหกรรมและ</a:t>
            </a:r>
            <a:r>
              <a:rPr lang="th-TH" sz="2200" b="1" dirty="0" err="1" smtClean="0">
                <a:solidFill>
                  <a:srgbClr val="0070C0"/>
                </a:solidFill>
              </a:rPr>
              <a:t>บริการดิจิทัล</a:t>
            </a:r>
            <a:r>
              <a:rPr lang="th-TH" sz="2200" b="1" dirty="0" smtClean="0">
                <a:solidFill>
                  <a:srgbClr val="0070C0"/>
                </a:solidFill>
              </a:rPr>
              <a:t> ข้อมูลและปัญญาประดิษฐ์  4) อุตสาหกรรมอิเล็กทรอนิกส์อัจฉริยะ                  5) อุตสาหกรรมหุ่นยนต์และระบบอัตโนมัติ </a:t>
            </a:r>
          </a:p>
          <a:p>
            <a:pPr>
              <a:spcBef>
                <a:spcPts val="0"/>
              </a:spcBef>
            </a:pPr>
            <a:r>
              <a:rPr lang="th-TH" sz="2000" b="1" dirty="0" smtClean="0">
                <a:solidFill>
                  <a:schemeClr val="tx1"/>
                </a:solidFill>
              </a:rPr>
              <a:t>พื้นที่ดำเนินการ 1) </a:t>
            </a:r>
            <a:r>
              <a:rPr lang="th-TH" sz="2000" b="1" dirty="0" err="1" smtClean="0">
                <a:solidFill>
                  <a:schemeClr val="tx1"/>
                </a:solidFill>
              </a:rPr>
              <a:t>สพร</a:t>
            </a:r>
            <a:r>
              <a:rPr lang="th-TH" sz="2000" b="1" dirty="0" smtClean="0">
                <a:solidFill>
                  <a:schemeClr val="tx1"/>
                </a:solidFill>
              </a:rPr>
              <a:t>. 1 สมุทรปราการ  2) </a:t>
            </a:r>
            <a:r>
              <a:rPr lang="th-TH" sz="2000" b="1" dirty="0" err="1" smtClean="0">
                <a:solidFill>
                  <a:schemeClr val="tx1"/>
                </a:solidFill>
              </a:rPr>
              <a:t>สพร</a:t>
            </a:r>
            <a:r>
              <a:rPr lang="th-TH" sz="2000" b="1" dirty="0" smtClean="0">
                <a:solidFill>
                  <a:schemeClr val="tx1"/>
                </a:solidFill>
              </a:rPr>
              <a:t>. 2 สุพรรณบุรี  3) </a:t>
            </a:r>
            <a:r>
              <a:rPr lang="th-TH" sz="2000" b="1" dirty="0" err="1" smtClean="0">
                <a:solidFill>
                  <a:schemeClr val="tx1"/>
                </a:solidFill>
              </a:rPr>
              <a:t>สพร</a:t>
            </a:r>
            <a:r>
              <a:rPr lang="th-TH" sz="2000" b="1" dirty="0" smtClean="0">
                <a:solidFill>
                  <a:schemeClr val="tx1"/>
                </a:solidFill>
              </a:rPr>
              <a:t>. 4 ราชบุรี  4) </a:t>
            </a:r>
            <a:r>
              <a:rPr lang="th-TH" sz="2000" b="1" dirty="0" err="1" smtClean="0">
                <a:solidFill>
                  <a:schemeClr val="tx1"/>
                </a:solidFill>
              </a:rPr>
              <a:t>สพร</a:t>
            </a:r>
            <a:r>
              <a:rPr lang="th-TH" sz="2000" b="1" dirty="0" smtClean="0">
                <a:solidFill>
                  <a:schemeClr val="tx1"/>
                </a:solidFill>
              </a:rPr>
              <a:t>. 5 นครราชสีมา  </a:t>
            </a:r>
          </a:p>
          <a:p>
            <a:pPr marL="68580" indent="0">
              <a:spcBef>
                <a:spcPts val="0"/>
              </a:spcBef>
              <a:buNone/>
            </a:pPr>
            <a:r>
              <a:rPr lang="th-TH" sz="2000" b="1" dirty="0" smtClean="0">
                <a:solidFill>
                  <a:schemeClr val="tx1"/>
                </a:solidFill>
              </a:rPr>
              <a:t>5) </a:t>
            </a:r>
            <a:r>
              <a:rPr lang="th-TH" sz="2000" b="1" dirty="0" err="1" smtClean="0">
                <a:solidFill>
                  <a:schemeClr val="tx1"/>
                </a:solidFill>
              </a:rPr>
              <a:t>สพร</a:t>
            </a:r>
            <a:r>
              <a:rPr lang="th-TH" sz="2000" b="1" dirty="0" smtClean="0">
                <a:solidFill>
                  <a:schemeClr val="tx1"/>
                </a:solidFill>
              </a:rPr>
              <a:t>. 6 ขอนแก่น  6) </a:t>
            </a:r>
            <a:r>
              <a:rPr lang="th-TH" sz="2000" b="1" dirty="0" err="1" smtClean="0">
                <a:solidFill>
                  <a:schemeClr val="tx1"/>
                </a:solidFill>
              </a:rPr>
              <a:t>สพร</a:t>
            </a:r>
            <a:r>
              <a:rPr lang="th-TH" sz="2000" b="1" dirty="0" smtClean="0">
                <a:solidFill>
                  <a:schemeClr val="tx1"/>
                </a:solidFill>
              </a:rPr>
              <a:t>. 7 อุบลราชธานี 7) </a:t>
            </a:r>
            <a:r>
              <a:rPr lang="th-TH" sz="2000" b="1" dirty="0" err="1" smtClean="0">
                <a:solidFill>
                  <a:schemeClr val="tx1"/>
                </a:solidFill>
              </a:rPr>
              <a:t>สพร</a:t>
            </a:r>
            <a:r>
              <a:rPr lang="th-TH" sz="2000" b="1" dirty="0" smtClean="0">
                <a:solidFill>
                  <a:schemeClr val="tx1"/>
                </a:solidFill>
              </a:rPr>
              <a:t>. 8 นครสวรรค์  8) </a:t>
            </a:r>
            <a:r>
              <a:rPr lang="th-TH" sz="2000" b="1" dirty="0" err="1" smtClean="0">
                <a:solidFill>
                  <a:schemeClr val="tx1"/>
                </a:solidFill>
              </a:rPr>
              <a:t>สพร</a:t>
            </a:r>
            <a:r>
              <a:rPr lang="th-TH" sz="2000" b="1" dirty="0" smtClean="0">
                <a:solidFill>
                  <a:schemeClr val="tx1"/>
                </a:solidFill>
              </a:rPr>
              <a:t>. 9 พิษณุโลก  9) </a:t>
            </a:r>
            <a:r>
              <a:rPr lang="th-TH" sz="2000" b="1" dirty="0" err="1" smtClean="0">
                <a:solidFill>
                  <a:schemeClr val="tx1"/>
                </a:solidFill>
              </a:rPr>
              <a:t>สพร</a:t>
            </a:r>
            <a:r>
              <a:rPr lang="th-TH" sz="2000" b="1" dirty="0" smtClean="0">
                <a:solidFill>
                  <a:schemeClr val="tx1"/>
                </a:solidFill>
              </a:rPr>
              <a:t>. 10 ลำปาง  </a:t>
            </a:r>
          </a:p>
          <a:p>
            <a:pPr marL="68580" indent="0">
              <a:spcBef>
                <a:spcPts val="0"/>
              </a:spcBef>
              <a:buNone/>
            </a:pPr>
            <a:r>
              <a:rPr lang="th-TH" sz="2000" b="1" dirty="0" smtClean="0">
                <a:solidFill>
                  <a:schemeClr val="tx1"/>
                </a:solidFill>
              </a:rPr>
              <a:t>10) </a:t>
            </a:r>
            <a:r>
              <a:rPr lang="th-TH" sz="2000" b="1" dirty="0" err="1" smtClean="0">
                <a:solidFill>
                  <a:schemeClr val="tx1"/>
                </a:solidFill>
              </a:rPr>
              <a:t>สพร</a:t>
            </a:r>
            <a:r>
              <a:rPr lang="th-TH" sz="2000" b="1" dirty="0" smtClean="0">
                <a:solidFill>
                  <a:schemeClr val="tx1"/>
                </a:solidFill>
              </a:rPr>
              <a:t>. 11 สุราษฎร์ธานี  11) </a:t>
            </a:r>
            <a:r>
              <a:rPr lang="th-TH" sz="2000" b="1" dirty="0" err="1" smtClean="0">
                <a:solidFill>
                  <a:schemeClr val="tx1"/>
                </a:solidFill>
              </a:rPr>
              <a:t>สพร</a:t>
            </a:r>
            <a:r>
              <a:rPr lang="th-TH" sz="2000" b="1" dirty="0" smtClean="0">
                <a:solidFill>
                  <a:schemeClr val="tx1"/>
                </a:solidFill>
              </a:rPr>
              <a:t>. 14 ปทุมธานี  12) </a:t>
            </a:r>
            <a:r>
              <a:rPr lang="th-TH" sz="2000" b="1" dirty="0" err="1" smtClean="0">
                <a:solidFill>
                  <a:schemeClr val="tx1"/>
                </a:solidFill>
              </a:rPr>
              <a:t>สพร</a:t>
            </a:r>
            <a:r>
              <a:rPr lang="th-TH" sz="2000" b="1" dirty="0" smtClean="0">
                <a:solidFill>
                  <a:schemeClr val="tx1"/>
                </a:solidFill>
              </a:rPr>
              <a:t>. 15 พระนครศรีอยุธยา  13) </a:t>
            </a:r>
            <a:r>
              <a:rPr lang="th-TH" sz="2000" b="1" dirty="0" err="1" smtClean="0">
                <a:solidFill>
                  <a:schemeClr val="tx1"/>
                </a:solidFill>
              </a:rPr>
              <a:t>สพร</a:t>
            </a:r>
            <a:r>
              <a:rPr lang="th-TH" sz="2000" b="1" dirty="0" smtClean="0">
                <a:solidFill>
                  <a:schemeClr val="tx1"/>
                </a:solidFill>
              </a:rPr>
              <a:t>. 16 นครปฐม </a:t>
            </a:r>
          </a:p>
          <a:p>
            <a:pPr marL="68580" indent="0">
              <a:spcBef>
                <a:spcPts val="0"/>
              </a:spcBef>
              <a:buNone/>
            </a:pPr>
            <a:r>
              <a:rPr lang="th-TH" sz="2000" b="1" dirty="0" smtClean="0">
                <a:solidFill>
                  <a:schemeClr val="tx1"/>
                </a:solidFill>
              </a:rPr>
              <a:t>14) </a:t>
            </a:r>
            <a:r>
              <a:rPr lang="th-TH" sz="2000" b="1" dirty="0" err="1" smtClean="0">
                <a:solidFill>
                  <a:schemeClr val="tx1"/>
                </a:solidFill>
              </a:rPr>
              <a:t>สพร</a:t>
            </a:r>
            <a:r>
              <a:rPr lang="th-TH" sz="2000" b="1" dirty="0" smtClean="0">
                <a:solidFill>
                  <a:schemeClr val="tx1"/>
                </a:solidFill>
              </a:rPr>
              <a:t>. 18 อุดรธานี  15) สถาบันพัฒนาบุคลากรในอุตสาหกรรมยานยนต์และชิ้นส่วนอะไหล่ยานยนต์ </a:t>
            </a:r>
          </a:p>
          <a:p>
            <a:pPr marL="68580" indent="0">
              <a:spcBef>
                <a:spcPts val="0"/>
              </a:spcBef>
              <a:buNone/>
            </a:pPr>
            <a:r>
              <a:rPr lang="th-TH" sz="2000" b="1" dirty="0">
                <a:solidFill>
                  <a:schemeClr val="tx1"/>
                </a:solidFill>
              </a:rPr>
              <a:t> </a:t>
            </a:r>
            <a:r>
              <a:rPr lang="th-TH" sz="2000" b="1" dirty="0" smtClean="0">
                <a:solidFill>
                  <a:schemeClr val="tx1"/>
                </a:solidFill>
              </a:rPr>
              <a:t>     </a:t>
            </a:r>
            <a:r>
              <a:rPr lang="th-TH" sz="2000" b="1" dirty="0" smtClean="0">
                <a:solidFill>
                  <a:srgbClr val="FF0000"/>
                </a:solidFill>
              </a:rPr>
              <a:t>(อาจมีการเปลี่ยนแปลงตามความเหมาะสมและศักยภาพของพื้นที่)</a:t>
            </a:r>
          </a:p>
          <a:p>
            <a:pPr marL="68580" indent="0">
              <a:spcBef>
                <a:spcPts val="0"/>
              </a:spcBef>
              <a:buNone/>
            </a:pPr>
            <a:endParaRPr lang="th-TH" b="1" dirty="0"/>
          </a:p>
        </p:txBody>
      </p:sp>
      <p:sp>
        <p:nvSpPr>
          <p:cNvPr id="4" name="สี่เหลี่ยมผืนผ้า 3"/>
          <p:cNvSpPr/>
          <p:nvPr/>
        </p:nvSpPr>
        <p:spPr>
          <a:xfrm>
            <a:off x="2491892" y="2636912"/>
            <a:ext cx="5506687"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8580" indent="0">
              <a:buNone/>
            </a:pPr>
            <a:r>
              <a:rPr lang="th-TH" sz="2200" b="1" dirty="0" smtClean="0">
                <a:solidFill>
                  <a:schemeClr val="tx1"/>
                </a:solidFill>
              </a:rPr>
              <a:t>- ฝึกเตรียมเข้าทำงาน</a:t>
            </a:r>
            <a:r>
              <a:rPr lang="th-TH" sz="2200" b="1" dirty="0">
                <a:solidFill>
                  <a:schemeClr val="tx1"/>
                </a:solidFill>
              </a:rPr>
              <a:t> </a:t>
            </a:r>
            <a:r>
              <a:rPr lang="th-TH" sz="2200" b="1" dirty="0" smtClean="0">
                <a:solidFill>
                  <a:schemeClr val="tx1"/>
                </a:solidFill>
              </a:rPr>
              <a:t>  300 คน  งบประมาณ   2.6860  ล้านบาท</a:t>
            </a:r>
          </a:p>
          <a:p>
            <a:pPr marL="68580" indent="0">
              <a:buNone/>
            </a:pPr>
            <a:r>
              <a:rPr lang="th-TH" sz="2200" b="1" dirty="0" smtClean="0">
                <a:solidFill>
                  <a:schemeClr val="tx1"/>
                </a:solidFill>
              </a:rPr>
              <a:t>- ฝึกยกระดับ        10,000 คน  งบประมาณ  32.0000  ล้านบาท  </a:t>
            </a:r>
          </a:p>
        </p:txBody>
      </p:sp>
      <p:sp>
        <p:nvSpPr>
          <p:cNvPr id="7" name="สี่เหลี่ยมผืนผ้า 6"/>
          <p:cNvSpPr/>
          <p:nvPr/>
        </p:nvSpPr>
        <p:spPr>
          <a:xfrm>
            <a:off x="3203848" y="3565087"/>
            <a:ext cx="2592288"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h-TH" sz="2200" b="1" dirty="0" smtClean="0">
                <a:solidFill>
                  <a:schemeClr val="tx1"/>
                </a:solidFill>
              </a:rPr>
              <a:t>งบประมาณ  37.5145  ล้านบาท</a:t>
            </a:r>
            <a:endParaRPr lang="th-TH" sz="2200" b="1" dirty="0">
              <a:solidFill>
                <a:schemeClr val="tx1"/>
              </a:solidFill>
            </a:endParaRPr>
          </a:p>
        </p:txBody>
      </p:sp>
      <p:sp>
        <p:nvSpPr>
          <p:cNvPr id="8" name="สี่เหลี่ยมผืนผ้า 7"/>
          <p:cNvSpPr/>
          <p:nvPr/>
        </p:nvSpPr>
        <p:spPr>
          <a:xfrm>
            <a:off x="5138202" y="-99392"/>
            <a:ext cx="2871986" cy="707886"/>
          </a:xfrm>
          <a:prstGeom prst="rect">
            <a:avLst/>
          </a:prstGeom>
        </p:spPr>
        <p:txBody>
          <a:bodyPr wrap="square">
            <a:spAutoFit/>
          </a:bodyPr>
          <a:lstStyle/>
          <a:p>
            <a:r>
              <a:rPr lang="th-TH" sz="4000" b="1" dirty="0">
                <a:solidFill>
                  <a:schemeClr val="bg1"/>
                </a:solidFill>
                <a:ea typeface="+mj-ea"/>
              </a:rPr>
              <a:t>แผนงาน</a:t>
            </a:r>
            <a:r>
              <a:rPr lang="th-TH" sz="4000" b="1" dirty="0" err="1">
                <a:solidFill>
                  <a:schemeClr val="bg1"/>
                </a:solidFill>
                <a:ea typeface="+mj-ea"/>
              </a:rPr>
              <a:t>บูรณา</a:t>
            </a:r>
            <a:r>
              <a:rPr lang="th-TH" sz="4000" b="1" dirty="0">
                <a:solidFill>
                  <a:schemeClr val="bg1"/>
                </a:solidFill>
                <a:ea typeface="+mj-ea"/>
              </a:rPr>
              <a:t>การ</a:t>
            </a:r>
            <a:endParaRPr lang="th-TH" dirty="0">
              <a:solidFill>
                <a:schemeClr val="bg1"/>
              </a:solidFill>
            </a:endParaRPr>
          </a:p>
        </p:txBody>
      </p:sp>
      <p:sp>
        <p:nvSpPr>
          <p:cNvPr id="9" name="AutoShape 4" descr="à¸£à¸¹à¸à¸ à¸²à¸à¸à¸µà¹à¹à¸à¸µà¹à¸¢à¸§à¸à¹à¸­à¸"/>
          <p:cNvSpPr>
            <a:spLocks noChangeAspect="1" noChangeArrowheads="1"/>
          </p:cNvSpPr>
          <p:nvPr/>
        </p:nvSpPr>
        <p:spPr bwMode="auto">
          <a:xfrm>
            <a:off x="190500" y="-2127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h-TH"/>
          </a:p>
        </p:txBody>
      </p:sp>
    </p:spTree>
    <p:extLst>
      <p:ext uri="{BB962C8B-B14F-4D97-AF65-F5344CB8AC3E}">
        <p14:creationId xmlns:p14="http://schemas.microsoft.com/office/powerpoint/2010/main" val="29792113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715041" y="63364"/>
            <a:ext cx="3528392" cy="461665"/>
          </a:xfrm>
          <a:prstGeom prst="rect">
            <a:avLst/>
          </a:prstGeom>
          <a:noFill/>
        </p:spPr>
        <p:txBody>
          <a:bodyPr wrap="square" rtlCol="0">
            <a:spAutoFit/>
          </a:bodyPr>
          <a:lstStyle/>
          <a:p>
            <a:r>
              <a:rPr lang="th-TH" sz="2400" b="1" dirty="0" smtClean="0">
                <a:solidFill>
                  <a:schemeClr val="bg1"/>
                </a:solidFill>
              </a:rPr>
              <a:t>แผน</a:t>
            </a:r>
            <a:r>
              <a:rPr lang="th-TH" sz="2400" b="1" dirty="0" err="1" smtClean="0">
                <a:solidFill>
                  <a:schemeClr val="bg1"/>
                </a:solidFill>
              </a:rPr>
              <a:t>บูรณา</a:t>
            </a:r>
            <a:r>
              <a:rPr lang="th-TH" sz="2400" b="1" dirty="0" smtClean="0">
                <a:solidFill>
                  <a:schemeClr val="bg1"/>
                </a:solidFill>
              </a:rPr>
              <a:t>การอุตสาหกรรมศักยภาพ (ต่อ)</a:t>
            </a:r>
            <a:endParaRPr lang="th-TH" sz="2400" b="1" dirty="0">
              <a:solidFill>
                <a:schemeClr val="bg1"/>
              </a:solidFill>
            </a:endParaRPr>
          </a:p>
        </p:txBody>
      </p:sp>
      <p:sp>
        <p:nvSpPr>
          <p:cNvPr id="6" name="ตัวแทนเนื้อหา 2"/>
          <p:cNvSpPr txBox="1">
            <a:spLocks/>
          </p:cNvSpPr>
          <p:nvPr/>
        </p:nvSpPr>
        <p:spPr>
          <a:xfrm>
            <a:off x="467544" y="764704"/>
            <a:ext cx="8208912" cy="4536504"/>
          </a:xfrm>
          <a:prstGeom prst="rect">
            <a:avLst/>
          </a:prstGeom>
        </p:spPr>
        <p:txBody>
          <a:bodyPr vert="horz" lIns="91440" tIns="45720" rIns="91440" bIns="45720" rtlCol="0">
            <a:no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68580" indent="0">
              <a:spcBef>
                <a:spcPts val="300"/>
              </a:spcBef>
              <a:buFont typeface="Wingdings 2" pitchFamily="18" charset="2"/>
              <a:buNone/>
            </a:pPr>
            <a:r>
              <a:rPr lang="th-TH" sz="2800" b="1" dirty="0" smtClean="0">
                <a:solidFill>
                  <a:srgbClr val="0070C0"/>
                </a:solidFill>
              </a:rPr>
              <a:t>3. โครงการพัฒนามาตรฐานฝีมือแรงงานแห่งชาติรองรับ 10 อุตสาหกรรมแห่งอนาคต</a:t>
            </a:r>
          </a:p>
          <a:p>
            <a:pPr>
              <a:spcBef>
                <a:spcPts val="300"/>
              </a:spcBef>
            </a:pPr>
            <a:r>
              <a:rPr lang="th-TH" b="1" dirty="0" smtClean="0">
                <a:solidFill>
                  <a:schemeClr val="tx1"/>
                </a:solidFill>
              </a:rPr>
              <a:t>กลุ่มเป้าหมาย ได้แก่  บุคลากร แรงงานในสาขาที่กำหนด และผู้ประกอบการในสาขาที่กำหนด </a:t>
            </a:r>
          </a:p>
          <a:p>
            <a:pPr marL="68580" indent="0">
              <a:spcBef>
                <a:spcPts val="300"/>
              </a:spcBef>
              <a:buNone/>
            </a:pPr>
            <a:r>
              <a:rPr lang="th-TH" b="1" dirty="0">
                <a:solidFill>
                  <a:schemeClr val="tx1"/>
                </a:solidFill>
              </a:rPr>
              <a:t> </a:t>
            </a:r>
            <a:r>
              <a:rPr lang="th-TH" b="1" dirty="0" smtClean="0">
                <a:solidFill>
                  <a:schemeClr val="tx1"/>
                </a:solidFill>
              </a:rPr>
              <a:t>   องค์กรอาชีพ สมาคม นักเรียน นักศึกษา ฯลฯ</a:t>
            </a:r>
          </a:p>
          <a:p>
            <a:pPr>
              <a:spcBef>
                <a:spcPts val="300"/>
              </a:spcBef>
            </a:pPr>
            <a:r>
              <a:rPr lang="th-TH" b="1" dirty="0">
                <a:solidFill>
                  <a:schemeClr val="tx1"/>
                </a:solidFill>
              </a:rPr>
              <a:t>งบประมาณ  </a:t>
            </a:r>
            <a:r>
              <a:rPr lang="th-TH" b="1" dirty="0" smtClean="0">
                <a:solidFill>
                  <a:schemeClr val="tx1"/>
                </a:solidFill>
              </a:rPr>
              <a:t>10.0000  </a:t>
            </a:r>
            <a:r>
              <a:rPr lang="th-TH" b="1" dirty="0">
                <a:solidFill>
                  <a:schemeClr val="tx1"/>
                </a:solidFill>
              </a:rPr>
              <a:t>ล้าน</a:t>
            </a:r>
            <a:r>
              <a:rPr lang="th-TH" b="1" dirty="0" smtClean="0">
                <a:solidFill>
                  <a:schemeClr val="tx1"/>
                </a:solidFill>
              </a:rPr>
              <a:t>บาท</a:t>
            </a:r>
          </a:p>
          <a:p>
            <a:r>
              <a:rPr lang="th-TH" b="1" dirty="0" smtClean="0">
                <a:solidFill>
                  <a:schemeClr val="tx1"/>
                </a:solidFill>
              </a:rPr>
              <a:t>เป้าหมาย พัฒนามาตรฐานฯ 10 สาขา ได้แก่ </a:t>
            </a:r>
            <a:r>
              <a:rPr lang="th-TH" sz="2000" b="1" dirty="0">
                <a:solidFill>
                  <a:schemeClr val="tx1"/>
                </a:solidFill>
                <a:latin typeface="TH SarabunPSK" pitchFamily="34" charset="-34"/>
                <a:cs typeface="TH SarabunPSK" pitchFamily="34" charset="-34"/>
              </a:rPr>
              <a:t>1) ช่างซ่อมบำรุงอิเล็กทรอนิกส์สำหรับรถยนต์ไฟฟ้า  </a:t>
            </a:r>
            <a:endParaRPr lang="th-TH" sz="2000" b="1" dirty="0" smtClean="0">
              <a:solidFill>
                <a:schemeClr val="tx1"/>
              </a:solidFill>
              <a:latin typeface="TH SarabunPSK" pitchFamily="34" charset="-34"/>
              <a:cs typeface="TH SarabunPSK" pitchFamily="34" charset="-34"/>
            </a:endParaRPr>
          </a:p>
          <a:p>
            <a:pPr marL="68580" indent="0">
              <a:buNone/>
            </a:pPr>
            <a:r>
              <a:rPr lang="th-TH" sz="2000" b="1" dirty="0" smtClean="0">
                <a:solidFill>
                  <a:schemeClr val="tx1"/>
                </a:solidFill>
                <a:latin typeface="TH SarabunPSK" pitchFamily="34" charset="-34"/>
                <a:cs typeface="TH SarabunPSK" pitchFamily="34" charset="-34"/>
              </a:rPr>
              <a:t>2</a:t>
            </a:r>
            <a:r>
              <a:rPr lang="th-TH" sz="2000" b="1" dirty="0">
                <a:solidFill>
                  <a:schemeClr val="tx1"/>
                </a:solidFill>
                <a:latin typeface="TH SarabunPSK" pitchFamily="34" charset="-34"/>
                <a:cs typeface="TH SarabunPSK" pitchFamily="34" charset="-34"/>
              </a:rPr>
              <a:t>) ช่างออกแบบผลิตภัณฑ์สำหรับงานพิมพ์ 3 มิติ 3) นักพัฒนาและออกแบบระบบไฟฟ้าอัจฉริยะในห้องนั่งเล่น  </a:t>
            </a:r>
            <a:endParaRPr lang="th-TH" sz="2000" b="1" dirty="0" smtClean="0">
              <a:solidFill>
                <a:schemeClr val="tx1"/>
              </a:solidFill>
              <a:latin typeface="TH SarabunPSK" pitchFamily="34" charset="-34"/>
              <a:cs typeface="TH SarabunPSK" pitchFamily="34" charset="-34"/>
            </a:endParaRPr>
          </a:p>
          <a:p>
            <a:pPr marL="68580" indent="0">
              <a:buNone/>
            </a:pPr>
            <a:r>
              <a:rPr lang="th-TH" sz="2000" b="1" dirty="0" smtClean="0">
                <a:solidFill>
                  <a:schemeClr val="tx1"/>
                </a:solidFill>
                <a:latin typeface="TH SarabunPSK" pitchFamily="34" charset="-34"/>
                <a:cs typeface="TH SarabunPSK" pitchFamily="34" charset="-34"/>
              </a:rPr>
              <a:t>4</a:t>
            </a:r>
            <a:r>
              <a:rPr lang="th-TH" sz="2000" b="1" dirty="0">
                <a:solidFill>
                  <a:schemeClr val="tx1"/>
                </a:solidFill>
                <a:latin typeface="TH SarabunPSK" pitchFamily="34" charset="-34"/>
                <a:cs typeface="TH SarabunPSK" pitchFamily="34" charset="-34"/>
              </a:rPr>
              <a:t>) นักพัฒนาและออกแบบระบบไฟฟ้าอัจฉริยะในห้องครัว </a:t>
            </a:r>
            <a:r>
              <a:rPr lang="th-TH" sz="2000" b="1" dirty="0" smtClean="0">
                <a:solidFill>
                  <a:schemeClr val="tx1"/>
                </a:solidFill>
                <a:latin typeface="TH SarabunPSK" pitchFamily="34" charset="-34"/>
                <a:cs typeface="TH SarabunPSK" pitchFamily="34" charset="-34"/>
              </a:rPr>
              <a:t> 5</a:t>
            </a:r>
            <a:r>
              <a:rPr lang="th-TH" sz="2000" b="1" dirty="0">
                <a:solidFill>
                  <a:schemeClr val="tx1"/>
                </a:solidFill>
                <a:latin typeface="TH SarabunPSK" pitchFamily="34" charset="-34"/>
                <a:cs typeface="TH SarabunPSK" pitchFamily="34" charset="-34"/>
              </a:rPr>
              <a:t>) นักออกแบบและติดตั้งเครื่องกำเนิดเชื้อเพลิงชีวภาพขนาดเล็ก </a:t>
            </a:r>
            <a:r>
              <a:rPr lang="th-TH" sz="2000" b="1" dirty="0" smtClean="0">
                <a:solidFill>
                  <a:schemeClr val="tx1"/>
                </a:solidFill>
                <a:latin typeface="TH SarabunPSK" pitchFamily="34" charset="-34"/>
                <a:cs typeface="TH SarabunPSK" pitchFamily="34" charset="-34"/>
              </a:rPr>
              <a:t>6</a:t>
            </a:r>
            <a:r>
              <a:rPr lang="th-TH" sz="2000" b="1" dirty="0">
                <a:solidFill>
                  <a:schemeClr val="tx1"/>
                </a:solidFill>
                <a:latin typeface="TH SarabunPSK" pitchFamily="34" charset="-34"/>
                <a:cs typeface="TH SarabunPSK" pitchFamily="34" charset="-34"/>
              </a:rPr>
              <a:t>) นักออกแบบและติดตั้งเครื่องกำเนิดเชื้อเพลิงชีวภาพขนาดกลาง </a:t>
            </a:r>
            <a:r>
              <a:rPr lang="th-TH" sz="2000" b="1" dirty="0" smtClean="0">
                <a:solidFill>
                  <a:schemeClr val="tx1"/>
                </a:solidFill>
                <a:latin typeface="TH SarabunPSK" pitchFamily="34" charset="-34"/>
                <a:cs typeface="TH SarabunPSK" pitchFamily="34" charset="-34"/>
              </a:rPr>
              <a:t> 7</a:t>
            </a:r>
            <a:r>
              <a:rPr lang="th-TH" sz="2000" b="1" dirty="0">
                <a:solidFill>
                  <a:schemeClr val="tx1"/>
                </a:solidFill>
                <a:latin typeface="TH SarabunPSK" pitchFamily="34" charset="-34"/>
                <a:cs typeface="TH SarabunPSK" pitchFamily="34" charset="-34"/>
              </a:rPr>
              <a:t>) ช่างซ่อมบำรุงระบบออโต</a:t>
            </a:r>
            <a:r>
              <a:rPr lang="th-TH" sz="2000" b="1" dirty="0" err="1" smtClean="0">
                <a:solidFill>
                  <a:schemeClr val="tx1"/>
                </a:solidFill>
                <a:latin typeface="TH SarabunPSK" pitchFamily="34" charset="-34"/>
                <a:cs typeface="TH SarabunPSK" pitchFamily="34" charset="-34"/>
              </a:rPr>
              <a:t>เมชั่น</a:t>
            </a:r>
            <a:r>
              <a:rPr lang="th-TH" sz="2000" b="1" dirty="0">
                <a:solidFill>
                  <a:schemeClr val="tx1"/>
                </a:solidFill>
                <a:latin typeface="TH SarabunPSK" pitchFamily="34" charset="-34"/>
                <a:cs typeface="TH SarabunPSK" pitchFamily="34" charset="-34"/>
              </a:rPr>
              <a:t> </a:t>
            </a:r>
            <a:r>
              <a:rPr lang="th-TH" sz="2000" b="1" dirty="0" smtClean="0">
                <a:solidFill>
                  <a:schemeClr val="tx1"/>
                </a:solidFill>
                <a:latin typeface="TH SarabunPSK" pitchFamily="34" charset="-34"/>
                <a:cs typeface="TH SarabunPSK" pitchFamily="34" charset="-34"/>
              </a:rPr>
              <a:t>  ใน</a:t>
            </a:r>
            <a:r>
              <a:rPr lang="th-TH" sz="2000" b="1" dirty="0">
                <a:solidFill>
                  <a:schemeClr val="tx1"/>
                </a:solidFill>
                <a:latin typeface="TH SarabunPSK" pitchFamily="34" charset="-34"/>
                <a:cs typeface="TH SarabunPSK" pitchFamily="34" charset="-34"/>
              </a:rPr>
              <a:t>โรงงานอุตสาหกรรมขนาดเล็ก 8) ช่างซ่อมบำรุงระบบออโต</a:t>
            </a:r>
            <a:r>
              <a:rPr lang="th-TH" sz="2000" b="1" dirty="0" err="1">
                <a:solidFill>
                  <a:schemeClr val="tx1"/>
                </a:solidFill>
                <a:latin typeface="TH SarabunPSK" pitchFamily="34" charset="-34"/>
                <a:cs typeface="TH SarabunPSK" pitchFamily="34" charset="-34"/>
              </a:rPr>
              <a:t>เมชั่น</a:t>
            </a:r>
            <a:r>
              <a:rPr lang="th-TH" sz="2000" b="1" dirty="0">
                <a:solidFill>
                  <a:schemeClr val="tx1"/>
                </a:solidFill>
                <a:latin typeface="TH SarabunPSK" pitchFamily="34" charset="-34"/>
                <a:cs typeface="TH SarabunPSK" pitchFamily="34" charset="-34"/>
              </a:rPr>
              <a:t>ในโรงงานอุตสาหกรรมขนาดกลาง </a:t>
            </a:r>
            <a:r>
              <a:rPr lang="th-TH" sz="2000" b="1" dirty="0" smtClean="0">
                <a:solidFill>
                  <a:schemeClr val="tx1"/>
                </a:solidFill>
                <a:latin typeface="TH SarabunPSK" pitchFamily="34" charset="-34"/>
                <a:cs typeface="TH SarabunPSK" pitchFamily="34" charset="-34"/>
              </a:rPr>
              <a:t>               9</a:t>
            </a:r>
            <a:r>
              <a:rPr lang="th-TH" sz="2000" b="1" dirty="0">
                <a:solidFill>
                  <a:schemeClr val="tx1"/>
                </a:solidFill>
                <a:latin typeface="TH SarabunPSK" pitchFamily="34" charset="-34"/>
                <a:cs typeface="TH SarabunPSK" pitchFamily="34" charset="-34"/>
              </a:rPr>
              <a:t>) นักจัดการข้อมูลการเกษตรก่อนการเพาะปลูก 10) นักจัดการข้อมูลการเกษตรระหว่างการเพาะปลูก</a:t>
            </a:r>
            <a:endParaRPr lang="en-US" sz="2000" b="1" dirty="0">
              <a:solidFill>
                <a:schemeClr val="tx1"/>
              </a:solidFill>
              <a:latin typeface="TH SarabunPSK" pitchFamily="34" charset="-34"/>
              <a:cs typeface="TH SarabunPSK" pitchFamily="34" charset="-34"/>
            </a:endParaRPr>
          </a:p>
          <a:p>
            <a:pPr>
              <a:spcBef>
                <a:spcPts val="300"/>
              </a:spcBef>
            </a:pPr>
            <a:r>
              <a:rPr lang="th-TH" b="1" dirty="0" smtClean="0">
                <a:solidFill>
                  <a:schemeClr val="tx1"/>
                </a:solidFill>
              </a:rPr>
              <a:t>พื้นที่ดำเนินการ สำนักพัฒนามาตรฐานและทดสอบฝีมือแรงงาน</a:t>
            </a:r>
          </a:p>
        </p:txBody>
      </p:sp>
    </p:spTree>
    <p:extLst>
      <p:ext uri="{BB962C8B-B14F-4D97-AF65-F5344CB8AC3E}">
        <p14:creationId xmlns:p14="http://schemas.microsoft.com/office/powerpoint/2010/main" val="35437021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539552" y="608494"/>
            <a:ext cx="8064896" cy="757888"/>
          </a:xfrm>
        </p:spPr>
        <p:txBody>
          <a:bodyPr>
            <a:normAutofit fontScale="90000"/>
          </a:bodyPr>
          <a:lstStyle/>
          <a:p>
            <a:r>
              <a:rPr lang="th-TH" b="1" dirty="0" smtClean="0">
                <a:solidFill>
                  <a:schemeClr val="accent1">
                    <a:lumMod val="50000"/>
                  </a:schemeClr>
                </a:solidFill>
              </a:rPr>
              <a:t/>
            </a:r>
            <a:br>
              <a:rPr lang="th-TH" b="1" dirty="0" smtClean="0">
                <a:solidFill>
                  <a:schemeClr val="accent1">
                    <a:lumMod val="50000"/>
                  </a:schemeClr>
                </a:solidFill>
              </a:rPr>
            </a:br>
            <a:r>
              <a:rPr lang="th-TH" b="1" dirty="0" smtClean="0">
                <a:solidFill>
                  <a:schemeClr val="accent1">
                    <a:lumMod val="50000"/>
                  </a:schemeClr>
                </a:solidFill>
              </a:rPr>
              <a:t>พัฒนาผู้ประกอบการ และวิสาหกิจขนาดกลางและขนาดย่อมสู่สากล</a:t>
            </a:r>
            <a:endParaRPr lang="th-TH" b="1" dirty="0">
              <a:solidFill>
                <a:schemeClr val="accent1">
                  <a:lumMod val="50000"/>
                </a:schemeClr>
              </a:solidFill>
            </a:endParaRPr>
          </a:p>
        </p:txBody>
      </p:sp>
      <p:sp>
        <p:nvSpPr>
          <p:cNvPr id="8" name="ตัวแทนเนื้อหา 2"/>
          <p:cNvSpPr>
            <a:spLocks noGrp="1"/>
          </p:cNvSpPr>
          <p:nvPr>
            <p:ph idx="1"/>
          </p:nvPr>
        </p:nvSpPr>
        <p:spPr>
          <a:xfrm>
            <a:off x="539552" y="1268760"/>
            <a:ext cx="7920880" cy="3508977"/>
          </a:xfrm>
        </p:spPr>
        <p:txBody>
          <a:bodyPr>
            <a:noAutofit/>
          </a:bodyPr>
          <a:lstStyle/>
          <a:p>
            <a:pPr marL="68580" indent="0">
              <a:buNone/>
            </a:pPr>
            <a:r>
              <a:rPr lang="th-TH" sz="2800" b="1" dirty="0" smtClean="0">
                <a:solidFill>
                  <a:srgbClr val="0070C0"/>
                </a:solidFill>
              </a:rPr>
              <a:t>4. โครงการเพิ่มผลิตภาพแรงงานสู่ </a:t>
            </a:r>
            <a:r>
              <a:rPr lang="en-US" sz="2800" b="1" dirty="0" smtClean="0">
                <a:solidFill>
                  <a:srgbClr val="0070C0"/>
                </a:solidFill>
                <a:latin typeface="AngsanaUPC" pitchFamily="18" charset="-34"/>
                <a:cs typeface="AngsanaUPC" pitchFamily="18" charset="-34"/>
              </a:rPr>
              <a:t>SME 4.0</a:t>
            </a:r>
            <a:endParaRPr lang="th-TH" sz="2800" b="1" dirty="0" smtClean="0">
              <a:solidFill>
                <a:srgbClr val="0070C0"/>
              </a:solidFill>
              <a:latin typeface="AngsanaUPC" pitchFamily="18" charset="-34"/>
              <a:cs typeface="AngsanaUPC" pitchFamily="18" charset="-34"/>
            </a:endParaRPr>
          </a:p>
          <a:p>
            <a:pPr>
              <a:spcBef>
                <a:spcPts val="0"/>
              </a:spcBef>
            </a:pPr>
            <a:r>
              <a:rPr lang="th-TH" b="1" dirty="0" smtClean="0"/>
              <a:t>กลุ่มเป้าหมาย ได้แก่  ผู้ประกอบกิจการ </a:t>
            </a:r>
            <a:r>
              <a:rPr lang="en-US" b="1" dirty="0" smtClean="0">
                <a:latin typeface="AngsanaUPC" pitchFamily="18" charset="-34"/>
                <a:cs typeface="AngsanaUPC" pitchFamily="18" charset="-34"/>
              </a:rPr>
              <a:t>SMEs </a:t>
            </a:r>
            <a:r>
              <a:rPr lang="th-TH" b="1" dirty="0" smtClean="0"/>
              <a:t>กลุ่ม </a:t>
            </a:r>
            <a:r>
              <a:rPr lang="en-US" b="1" dirty="0" smtClean="0">
                <a:latin typeface="AngsanaUPC" pitchFamily="18" charset="-34"/>
                <a:cs typeface="AngsanaUPC" pitchFamily="18" charset="-34"/>
              </a:rPr>
              <a:t>OTOP</a:t>
            </a:r>
            <a:r>
              <a:rPr lang="en-US" b="1" dirty="0" smtClean="0"/>
              <a:t> </a:t>
            </a:r>
            <a:r>
              <a:rPr lang="th-TH" b="1" dirty="0" smtClean="0">
                <a:solidFill>
                  <a:schemeClr val="tx1"/>
                </a:solidFill>
              </a:rPr>
              <a:t>กลุ่มวิสาหกิจชุมชน และเครือข่าย การเพิ่มผลิตภาพแรงงาน แรงงานในสถานประกอบกิจการ </a:t>
            </a:r>
          </a:p>
          <a:p>
            <a:pPr>
              <a:spcBef>
                <a:spcPts val="0"/>
              </a:spcBef>
            </a:pPr>
            <a:r>
              <a:rPr lang="th-TH" b="1" dirty="0">
                <a:solidFill>
                  <a:schemeClr val="tx1"/>
                </a:solidFill>
              </a:rPr>
              <a:t>งบประมาณ  42.9974  ล้านบาท   </a:t>
            </a:r>
            <a:endParaRPr lang="th-TH" b="1" dirty="0" smtClean="0">
              <a:solidFill>
                <a:schemeClr val="tx1"/>
              </a:solidFill>
            </a:endParaRPr>
          </a:p>
          <a:p>
            <a:pPr>
              <a:spcBef>
                <a:spcPts val="0"/>
              </a:spcBef>
            </a:pPr>
            <a:r>
              <a:rPr lang="th-TH" b="1" dirty="0" smtClean="0">
                <a:solidFill>
                  <a:schemeClr val="tx1"/>
                </a:solidFill>
              </a:rPr>
              <a:t>เป้าหมาย  สถานประกอบกิจการ/</a:t>
            </a:r>
            <a:r>
              <a:rPr lang="en-US" b="1" dirty="0" smtClean="0">
                <a:solidFill>
                  <a:schemeClr val="tx1"/>
                </a:solidFill>
                <a:latin typeface="AngsanaUPC" pitchFamily="18" charset="-34"/>
                <a:cs typeface="AngsanaUPC" pitchFamily="18" charset="-34"/>
              </a:rPr>
              <a:t>OTOP</a:t>
            </a:r>
            <a:r>
              <a:rPr lang="th-TH" b="1" dirty="0" smtClean="0">
                <a:solidFill>
                  <a:schemeClr val="tx1"/>
                </a:solidFill>
              </a:rPr>
              <a:t>/วิสาหกิจชุมชน รวม 185 แห่ง </a:t>
            </a:r>
          </a:p>
          <a:p>
            <a:pPr marL="68580" indent="0">
              <a:spcBef>
                <a:spcPts val="0"/>
              </a:spcBef>
              <a:buNone/>
            </a:pPr>
            <a:r>
              <a:rPr lang="th-TH" b="1" dirty="0">
                <a:solidFill>
                  <a:schemeClr val="tx1"/>
                </a:solidFill>
              </a:rPr>
              <a:t>	</a:t>
            </a:r>
            <a:r>
              <a:rPr lang="th-TH" b="1" dirty="0" smtClean="0">
                <a:solidFill>
                  <a:schemeClr val="tx1"/>
                </a:solidFill>
              </a:rPr>
              <a:t>    - แรงงานในภาคธุรกิจที่เกี่ยวข้อง 10,000 คน </a:t>
            </a:r>
          </a:p>
          <a:p>
            <a:pPr marL="68580" indent="0">
              <a:spcBef>
                <a:spcPts val="0"/>
              </a:spcBef>
              <a:buNone/>
            </a:pPr>
            <a:r>
              <a:rPr lang="th-TH" b="1" dirty="0">
                <a:solidFill>
                  <a:schemeClr val="tx1"/>
                </a:solidFill>
              </a:rPr>
              <a:t>	</a:t>
            </a:r>
            <a:r>
              <a:rPr lang="th-TH" b="1" dirty="0" smtClean="0">
                <a:solidFill>
                  <a:schemeClr val="tx1"/>
                </a:solidFill>
              </a:rPr>
              <a:t>    - พัฒนาเครือข่ายการเพิ่มผลิตภาพแรงงาน 5,000 คน</a:t>
            </a:r>
          </a:p>
          <a:p>
            <a:pPr>
              <a:spcBef>
                <a:spcPts val="0"/>
              </a:spcBef>
            </a:pPr>
            <a:r>
              <a:rPr lang="th-TH" b="1" dirty="0" smtClean="0">
                <a:solidFill>
                  <a:schemeClr val="tx1"/>
                </a:solidFill>
              </a:rPr>
              <a:t>แนวทางดำเนินการ</a:t>
            </a:r>
          </a:p>
          <a:p>
            <a:pPr marL="68580" indent="0">
              <a:spcBef>
                <a:spcPts val="0"/>
              </a:spcBef>
              <a:buNone/>
            </a:pPr>
            <a:r>
              <a:rPr lang="th-TH" b="1" dirty="0">
                <a:solidFill>
                  <a:schemeClr val="tx1"/>
                </a:solidFill>
              </a:rPr>
              <a:t> </a:t>
            </a:r>
            <a:r>
              <a:rPr lang="th-TH" b="1" dirty="0" smtClean="0">
                <a:solidFill>
                  <a:schemeClr val="tx1"/>
                </a:solidFill>
              </a:rPr>
              <a:t>       (1) ให้คำปรึกษาเชิงลึกแก่กลุ่มเป้าหมาย 185 แห่ง</a:t>
            </a:r>
          </a:p>
          <a:p>
            <a:pPr marL="68580" indent="0">
              <a:spcBef>
                <a:spcPts val="0"/>
              </a:spcBef>
              <a:buNone/>
            </a:pPr>
            <a:r>
              <a:rPr lang="th-TH" b="1" dirty="0">
                <a:solidFill>
                  <a:schemeClr val="tx1"/>
                </a:solidFill>
              </a:rPr>
              <a:t> </a:t>
            </a:r>
            <a:r>
              <a:rPr lang="th-TH" b="1" dirty="0" smtClean="0">
                <a:solidFill>
                  <a:schemeClr val="tx1"/>
                </a:solidFill>
              </a:rPr>
              <a:t>       (2) พัฒนาศักยภาพแรงงานเพื่อเพิ่มผลิตภาพแรงงาน </a:t>
            </a:r>
          </a:p>
          <a:p>
            <a:pPr marL="68580" indent="0">
              <a:spcBef>
                <a:spcPts val="0"/>
              </a:spcBef>
              <a:buNone/>
            </a:pPr>
            <a:r>
              <a:rPr lang="th-TH" b="1" dirty="0">
                <a:solidFill>
                  <a:schemeClr val="tx1"/>
                </a:solidFill>
              </a:rPr>
              <a:t> </a:t>
            </a:r>
            <a:r>
              <a:rPr lang="th-TH" b="1" dirty="0" smtClean="0">
                <a:solidFill>
                  <a:schemeClr val="tx1"/>
                </a:solidFill>
              </a:rPr>
              <a:t>       (3) ผลิตภาพแรงงานสัญจร 77 จังหวัด </a:t>
            </a:r>
          </a:p>
          <a:p>
            <a:pPr marL="68580" indent="0">
              <a:spcBef>
                <a:spcPts val="0"/>
              </a:spcBef>
              <a:buNone/>
            </a:pPr>
            <a:r>
              <a:rPr lang="th-TH" b="1" dirty="0" smtClean="0">
                <a:solidFill>
                  <a:schemeClr val="tx1"/>
                </a:solidFill>
              </a:rPr>
              <a:t>        (4) ประชุมเครือข่ายเพิ่มผลิตภาพแรงงาน 77 จังหวัด </a:t>
            </a:r>
          </a:p>
          <a:p>
            <a:pPr marL="68580" indent="0">
              <a:spcBef>
                <a:spcPts val="0"/>
              </a:spcBef>
              <a:buNone/>
            </a:pPr>
            <a:r>
              <a:rPr lang="th-TH" b="1" dirty="0">
                <a:solidFill>
                  <a:schemeClr val="tx1"/>
                </a:solidFill>
              </a:rPr>
              <a:t> </a:t>
            </a:r>
            <a:r>
              <a:rPr lang="th-TH" b="1" dirty="0" smtClean="0">
                <a:solidFill>
                  <a:schemeClr val="tx1"/>
                </a:solidFill>
              </a:rPr>
              <a:t>       (5) พัฒนา นักพัฒนาฝีมือแรงงานพันธุ์ใหม่   </a:t>
            </a:r>
          </a:p>
          <a:p>
            <a:pPr>
              <a:spcBef>
                <a:spcPts val="0"/>
              </a:spcBef>
            </a:pPr>
            <a:r>
              <a:rPr lang="th-TH" b="1" dirty="0" smtClean="0">
                <a:solidFill>
                  <a:schemeClr val="tx1"/>
                </a:solidFill>
              </a:rPr>
              <a:t>พื้นที่ดำเนินการ กรุงเทพมหานคร และ 76 จังหวัดทั่วประเทศ  </a:t>
            </a:r>
            <a:endParaRPr lang="th-TH" b="1" dirty="0">
              <a:solidFill>
                <a:schemeClr val="tx1"/>
              </a:solidFill>
            </a:endParaRPr>
          </a:p>
        </p:txBody>
      </p:sp>
      <p:sp>
        <p:nvSpPr>
          <p:cNvPr id="4" name="สี่เหลี่ยมผืนผ้า 3"/>
          <p:cNvSpPr/>
          <p:nvPr/>
        </p:nvSpPr>
        <p:spPr>
          <a:xfrm>
            <a:off x="5138202" y="-99392"/>
            <a:ext cx="2871986" cy="707886"/>
          </a:xfrm>
          <a:prstGeom prst="rect">
            <a:avLst/>
          </a:prstGeom>
        </p:spPr>
        <p:txBody>
          <a:bodyPr wrap="square">
            <a:spAutoFit/>
          </a:bodyPr>
          <a:lstStyle/>
          <a:p>
            <a:r>
              <a:rPr lang="th-TH" sz="4000" b="1" dirty="0">
                <a:solidFill>
                  <a:schemeClr val="bg1"/>
                </a:solidFill>
                <a:ea typeface="+mj-ea"/>
              </a:rPr>
              <a:t>แผนงาน</a:t>
            </a:r>
            <a:r>
              <a:rPr lang="th-TH" sz="4000" b="1" dirty="0" err="1">
                <a:solidFill>
                  <a:schemeClr val="bg1"/>
                </a:solidFill>
                <a:ea typeface="+mj-ea"/>
              </a:rPr>
              <a:t>บูรณา</a:t>
            </a:r>
            <a:r>
              <a:rPr lang="th-TH" sz="4000" b="1" dirty="0">
                <a:solidFill>
                  <a:schemeClr val="bg1"/>
                </a:solidFill>
                <a:ea typeface="+mj-ea"/>
              </a:rPr>
              <a:t>การ</a:t>
            </a:r>
            <a:endParaRPr lang="th-TH" dirty="0">
              <a:solidFill>
                <a:schemeClr val="bg1"/>
              </a:solidFill>
            </a:endParaRPr>
          </a:p>
        </p:txBody>
      </p:sp>
    </p:spTree>
    <p:extLst>
      <p:ext uri="{BB962C8B-B14F-4D97-AF65-F5344CB8AC3E}">
        <p14:creationId xmlns:p14="http://schemas.microsoft.com/office/powerpoint/2010/main" val="29278812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539552" y="692696"/>
            <a:ext cx="8064896" cy="757888"/>
          </a:xfrm>
        </p:spPr>
        <p:txBody>
          <a:bodyPr>
            <a:normAutofit/>
          </a:bodyPr>
          <a:lstStyle/>
          <a:p>
            <a:r>
              <a:rPr lang="th-TH" b="1" dirty="0" smtClean="0">
                <a:solidFill>
                  <a:schemeClr val="accent1">
                    <a:lumMod val="50000"/>
                  </a:schemeClr>
                </a:solidFill>
              </a:rPr>
              <a:t>พัฒนาพื้นที่เขตเศรษฐกิจพิเศษ</a:t>
            </a:r>
            <a:endParaRPr lang="th-TH" b="1" dirty="0">
              <a:solidFill>
                <a:schemeClr val="accent1">
                  <a:lumMod val="50000"/>
                </a:schemeClr>
              </a:solidFill>
            </a:endParaRPr>
          </a:p>
        </p:txBody>
      </p:sp>
      <p:sp>
        <p:nvSpPr>
          <p:cNvPr id="3" name="ตัวแทนเนื้อหา 2"/>
          <p:cNvSpPr>
            <a:spLocks noGrp="1"/>
          </p:cNvSpPr>
          <p:nvPr>
            <p:ph idx="1"/>
          </p:nvPr>
        </p:nvSpPr>
        <p:spPr>
          <a:xfrm>
            <a:off x="539552" y="1484784"/>
            <a:ext cx="7920880" cy="3508977"/>
          </a:xfrm>
        </p:spPr>
        <p:txBody>
          <a:bodyPr>
            <a:noAutofit/>
          </a:bodyPr>
          <a:lstStyle/>
          <a:p>
            <a:pPr marL="68580" indent="0">
              <a:buNone/>
            </a:pPr>
            <a:r>
              <a:rPr lang="th-TH" sz="2800" b="1" dirty="0" smtClean="0">
                <a:solidFill>
                  <a:srgbClr val="0070C0"/>
                </a:solidFill>
              </a:rPr>
              <a:t>5.โครงการเพิ่มทักษะกำลังแรงงานในพื้นที่เขตพัฒนาเศรษฐกิจพิเศษ</a:t>
            </a:r>
          </a:p>
          <a:p>
            <a:r>
              <a:rPr lang="th-TH" b="1" dirty="0" smtClean="0">
                <a:solidFill>
                  <a:schemeClr val="tx1"/>
                </a:solidFill>
              </a:rPr>
              <a:t>กลุ่มเป้าหมาย ได้แก่  แรงงานใหม่ แรงงานในสถานประกอบกิจการ แรงงานทั่วไป ผู้ว่างงาน</a:t>
            </a:r>
          </a:p>
          <a:p>
            <a:r>
              <a:rPr lang="th-TH" b="1" dirty="0" smtClean="0">
                <a:solidFill>
                  <a:schemeClr val="tx1"/>
                </a:solidFill>
              </a:rPr>
              <a:t>เป้าหมาย  12,000 คน (600 รุ่น รุ่นละ 20 คน)</a:t>
            </a:r>
          </a:p>
          <a:p>
            <a:r>
              <a:rPr lang="th-TH" b="1" dirty="0" smtClean="0">
                <a:solidFill>
                  <a:schemeClr val="tx1"/>
                </a:solidFill>
              </a:rPr>
              <a:t>งบประมาณ  87.5041  ล้านบาท </a:t>
            </a:r>
            <a:endParaRPr lang="th-TH" sz="800" b="1" dirty="0" smtClean="0">
              <a:solidFill>
                <a:schemeClr val="tx1"/>
              </a:solidFill>
            </a:endParaRPr>
          </a:p>
          <a:p>
            <a:pPr marL="68580" indent="0">
              <a:buNone/>
            </a:pPr>
            <a:r>
              <a:rPr lang="th-TH" b="1" dirty="0" smtClean="0">
                <a:solidFill>
                  <a:schemeClr val="tx1"/>
                </a:solidFill>
              </a:rPr>
              <a:t>         (1)  งบฝึกอบรม  </a:t>
            </a:r>
          </a:p>
          <a:p>
            <a:pPr marL="68580" indent="0">
              <a:buNone/>
            </a:pPr>
            <a:r>
              <a:rPr lang="th-TH" sz="1400" b="1" dirty="0">
                <a:solidFill>
                  <a:schemeClr val="tx1"/>
                </a:solidFill>
              </a:rPr>
              <a:t>	</a:t>
            </a:r>
            <a:endParaRPr lang="th-TH" sz="1400" b="1" dirty="0" smtClean="0">
              <a:solidFill>
                <a:schemeClr val="tx1"/>
              </a:solidFill>
            </a:endParaRPr>
          </a:p>
          <a:p>
            <a:pPr marL="68580" indent="0">
              <a:buNone/>
            </a:pPr>
            <a:endParaRPr lang="th-TH" sz="900" b="1" dirty="0">
              <a:solidFill>
                <a:schemeClr val="tx1"/>
              </a:solidFill>
            </a:endParaRPr>
          </a:p>
          <a:p>
            <a:pPr marL="68580" indent="0">
              <a:buNone/>
            </a:pPr>
            <a:r>
              <a:rPr lang="th-TH" sz="1600" b="1" dirty="0" smtClean="0">
                <a:solidFill>
                  <a:schemeClr val="tx1"/>
                </a:solidFill>
              </a:rPr>
              <a:t>              </a:t>
            </a:r>
            <a:r>
              <a:rPr lang="th-TH" b="1" dirty="0" smtClean="0">
                <a:solidFill>
                  <a:schemeClr val="tx1"/>
                </a:solidFill>
              </a:rPr>
              <a:t>(2)  จัดหา</a:t>
            </a:r>
            <a:r>
              <a:rPr lang="th-TH" b="1" dirty="0">
                <a:solidFill>
                  <a:schemeClr val="tx1"/>
                </a:solidFill>
              </a:rPr>
              <a:t>ครุภัณฑ์การศึกษา</a:t>
            </a:r>
            <a:endParaRPr lang="th-TH" b="1" dirty="0" smtClean="0">
              <a:solidFill>
                <a:schemeClr val="tx1"/>
              </a:solidFill>
            </a:endParaRPr>
          </a:p>
          <a:p>
            <a:endParaRPr lang="th-TH" sz="800" b="1" dirty="0" smtClean="0">
              <a:solidFill>
                <a:schemeClr val="tx1"/>
              </a:solidFill>
            </a:endParaRPr>
          </a:p>
          <a:p>
            <a:r>
              <a:rPr lang="th-TH" b="1" dirty="0" smtClean="0">
                <a:solidFill>
                  <a:schemeClr val="tx1"/>
                </a:solidFill>
              </a:rPr>
              <a:t>พื้นที่ดำเนินการ 10 จังหวัดเขตพัฒนาเศรษฐกิจพิเศษ (สงขลา นราธิวาส ตาก มุกดาหาร สระแก้ว ตราด หนองคาย นครพนม เชียงราย และกาญจนบุรี) </a:t>
            </a:r>
            <a:endParaRPr lang="th-TH" b="1" dirty="0">
              <a:solidFill>
                <a:schemeClr val="tx1"/>
              </a:solidFill>
            </a:endParaRPr>
          </a:p>
        </p:txBody>
      </p:sp>
      <p:sp>
        <p:nvSpPr>
          <p:cNvPr id="4" name="สี่เหลี่ยมผืนผ้า 3"/>
          <p:cNvSpPr/>
          <p:nvPr/>
        </p:nvSpPr>
        <p:spPr>
          <a:xfrm>
            <a:off x="2699792" y="3356992"/>
            <a:ext cx="5472608"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8580" indent="0">
              <a:buNone/>
            </a:pPr>
            <a:r>
              <a:rPr lang="th-TH" sz="2400" b="1" dirty="0" smtClean="0">
                <a:solidFill>
                  <a:schemeClr val="tx1"/>
                </a:solidFill>
              </a:rPr>
              <a:t>- ฝึกเตรียมเข้าทำงาน   700 คน  งบประมาณ   5.1020  ล้านบาท </a:t>
            </a:r>
          </a:p>
          <a:p>
            <a:pPr marL="68580" indent="0">
              <a:buNone/>
            </a:pPr>
            <a:r>
              <a:rPr lang="th-TH" sz="2400" b="1" dirty="0" smtClean="0">
                <a:solidFill>
                  <a:schemeClr val="tx1"/>
                </a:solidFill>
              </a:rPr>
              <a:t>- ฝึกยกระดับ        11,300 คน  งบประมาณ  36.1600  ล้านบาท</a:t>
            </a:r>
          </a:p>
        </p:txBody>
      </p:sp>
      <p:sp>
        <p:nvSpPr>
          <p:cNvPr id="6" name="สี่เหลี่ยมผืนผ้า 5"/>
          <p:cNvSpPr/>
          <p:nvPr/>
        </p:nvSpPr>
        <p:spPr>
          <a:xfrm>
            <a:off x="3837891" y="4195733"/>
            <a:ext cx="2736304"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h-TH" sz="2400" b="1" dirty="0" smtClean="0">
                <a:solidFill>
                  <a:schemeClr val="tx1"/>
                </a:solidFill>
              </a:rPr>
              <a:t>งบประมาณ  46.2421  ล้านบาท</a:t>
            </a:r>
            <a:endParaRPr lang="th-TH" sz="2400" b="1" dirty="0">
              <a:solidFill>
                <a:schemeClr val="tx1"/>
              </a:solidFill>
            </a:endParaRPr>
          </a:p>
        </p:txBody>
      </p:sp>
      <p:sp>
        <p:nvSpPr>
          <p:cNvPr id="7" name="สี่เหลี่ยมผืนผ้า 6"/>
          <p:cNvSpPr/>
          <p:nvPr/>
        </p:nvSpPr>
        <p:spPr>
          <a:xfrm>
            <a:off x="5138202" y="-99392"/>
            <a:ext cx="2871986" cy="707886"/>
          </a:xfrm>
          <a:prstGeom prst="rect">
            <a:avLst/>
          </a:prstGeom>
        </p:spPr>
        <p:txBody>
          <a:bodyPr wrap="square">
            <a:spAutoFit/>
          </a:bodyPr>
          <a:lstStyle/>
          <a:p>
            <a:r>
              <a:rPr lang="th-TH" sz="4000" b="1" dirty="0">
                <a:solidFill>
                  <a:schemeClr val="bg1"/>
                </a:solidFill>
                <a:ea typeface="+mj-ea"/>
              </a:rPr>
              <a:t>แผนงาน</a:t>
            </a:r>
            <a:r>
              <a:rPr lang="th-TH" sz="4000" b="1" dirty="0" err="1">
                <a:solidFill>
                  <a:schemeClr val="bg1"/>
                </a:solidFill>
                <a:ea typeface="+mj-ea"/>
              </a:rPr>
              <a:t>บูรณา</a:t>
            </a:r>
            <a:r>
              <a:rPr lang="th-TH" sz="4000" b="1" dirty="0">
                <a:solidFill>
                  <a:schemeClr val="bg1"/>
                </a:solidFill>
                <a:ea typeface="+mj-ea"/>
              </a:rPr>
              <a:t>การ</a:t>
            </a:r>
            <a:endParaRPr lang="th-TH" dirty="0">
              <a:solidFill>
                <a:schemeClr val="bg1"/>
              </a:solidFill>
            </a:endParaRPr>
          </a:p>
        </p:txBody>
      </p:sp>
    </p:spTree>
    <p:extLst>
      <p:ext uri="{BB962C8B-B14F-4D97-AF65-F5344CB8AC3E}">
        <p14:creationId xmlns:p14="http://schemas.microsoft.com/office/powerpoint/2010/main" val="21435631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467544" y="283719"/>
            <a:ext cx="8064896" cy="757888"/>
          </a:xfrm>
        </p:spPr>
        <p:txBody>
          <a:bodyPr>
            <a:normAutofit/>
          </a:bodyPr>
          <a:lstStyle/>
          <a:p>
            <a:r>
              <a:rPr lang="th-TH" b="1" dirty="0" smtClean="0">
                <a:solidFill>
                  <a:schemeClr val="accent1">
                    <a:lumMod val="50000"/>
                  </a:schemeClr>
                </a:solidFill>
              </a:rPr>
              <a:t>สร้างรายได้จากการท่องเที่ยว</a:t>
            </a:r>
            <a:endParaRPr lang="th-TH" b="1" dirty="0">
              <a:solidFill>
                <a:schemeClr val="accent1">
                  <a:lumMod val="50000"/>
                </a:schemeClr>
              </a:solidFill>
            </a:endParaRPr>
          </a:p>
        </p:txBody>
      </p:sp>
      <p:sp>
        <p:nvSpPr>
          <p:cNvPr id="3" name="ตัวแทนเนื้อหา 2"/>
          <p:cNvSpPr>
            <a:spLocks noGrp="1"/>
          </p:cNvSpPr>
          <p:nvPr>
            <p:ph idx="1"/>
          </p:nvPr>
        </p:nvSpPr>
        <p:spPr>
          <a:xfrm>
            <a:off x="395536" y="908720"/>
            <a:ext cx="8352928" cy="3508977"/>
          </a:xfrm>
        </p:spPr>
        <p:txBody>
          <a:bodyPr>
            <a:noAutofit/>
          </a:bodyPr>
          <a:lstStyle/>
          <a:p>
            <a:pPr marL="68580" indent="0">
              <a:buNone/>
            </a:pPr>
            <a:r>
              <a:rPr lang="th-TH" sz="2000" b="1" dirty="0" smtClean="0">
                <a:solidFill>
                  <a:srgbClr val="0070C0"/>
                </a:solidFill>
                <a:latin typeface="TH SarabunPSK" pitchFamily="34" charset="-34"/>
                <a:cs typeface="TH SarabunPSK" pitchFamily="34" charset="-34"/>
              </a:rPr>
              <a:t>6.โครงการพัฒนาทักษะกำลังแรงงานด้านท่องเที่ยวและบริการ</a:t>
            </a:r>
          </a:p>
          <a:p>
            <a:r>
              <a:rPr lang="th-TH" sz="2000" b="1" dirty="0" smtClean="0">
                <a:latin typeface="TH SarabunPSK" pitchFamily="34" charset="-34"/>
                <a:cs typeface="TH SarabunPSK" pitchFamily="34" charset="-34"/>
              </a:rPr>
              <a:t>กลุ่มเป้าหมาย ได้แก่  แรงงานใหม่ แรงงานในสถานประกอบกิจการ/ชุมชน ผู้ว่างงาน</a:t>
            </a:r>
          </a:p>
          <a:p>
            <a:r>
              <a:rPr lang="th-TH" sz="2000" b="1" dirty="0" smtClean="0">
                <a:latin typeface="TH SarabunPSK" pitchFamily="34" charset="-34"/>
                <a:cs typeface="TH SarabunPSK" pitchFamily="34" charset="-34"/>
              </a:rPr>
              <a:t>เป้าหมาย  6,320 คน (316 รุ่น รุ่นละ 20 คน)</a:t>
            </a:r>
          </a:p>
          <a:p>
            <a:r>
              <a:rPr lang="th-TH" sz="2000" b="1" dirty="0" smtClean="0">
                <a:latin typeface="TH SarabunPSK" pitchFamily="34" charset="-34"/>
                <a:cs typeface="TH SarabunPSK" pitchFamily="34" charset="-34"/>
              </a:rPr>
              <a:t>งบประมาณ  21.8320  ล้านบาท</a:t>
            </a:r>
          </a:p>
          <a:p>
            <a:pPr marL="68580" indent="0">
              <a:buNone/>
            </a:pPr>
            <a:r>
              <a:rPr lang="th-TH" sz="2000" b="1" dirty="0" smtClean="0">
                <a:latin typeface="TH SarabunPSK" pitchFamily="34" charset="-34"/>
                <a:cs typeface="TH SarabunPSK" pitchFamily="34" charset="-34"/>
              </a:rPr>
              <a:t>         งบฝึกอบรม  </a:t>
            </a:r>
          </a:p>
          <a:p>
            <a:pPr marL="68580" indent="0">
              <a:buNone/>
            </a:pPr>
            <a:r>
              <a:rPr lang="th-TH" sz="1800" b="1" dirty="0">
                <a:latin typeface="TH SarabunPSK" pitchFamily="34" charset="-34"/>
                <a:cs typeface="TH SarabunPSK" pitchFamily="34" charset="-34"/>
              </a:rPr>
              <a:t>	</a:t>
            </a:r>
            <a:endParaRPr lang="th-TH" sz="1800" b="1" dirty="0" smtClean="0">
              <a:latin typeface="TH SarabunPSK" pitchFamily="34" charset="-34"/>
              <a:cs typeface="TH SarabunPSK" pitchFamily="34" charset="-34"/>
            </a:endParaRPr>
          </a:p>
          <a:p>
            <a:r>
              <a:rPr lang="th-TH" sz="1800" b="1" dirty="0" smtClean="0">
                <a:latin typeface="TH SarabunPSK" pitchFamily="34" charset="-34"/>
                <a:cs typeface="TH SarabunPSK" pitchFamily="34" charset="-34"/>
              </a:rPr>
              <a:t>พื้นที่ดำเนินการ</a:t>
            </a:r>
          </a:p>
          <a:p>
            <a:pPr marL="68580" indent="0">
              <a:buNone/>
            </a:pPr>
            <a:r>
              <a:rPr lang="th-TH" sz="1800" dirty="0" smtClean="0">
                <a:latin typeface="TH SarabunPSK" pitchFamily="34" charset="-34"/>
                <a:cs typeface="TH SarabunPSK" pitchFamily="34" charset="-34"/>
              </a:rPr>
              <a:t>      1. </a:t>
            </a:r>
            <a:r>
              <a:rPr lang="th-TH" sz="1800" b="1" dirty="0" smtClean="0">
                <a:latin typeface="TH SarabunPSK" pitchFamily="34" charset="-34"/>
                <a:cs typeface="TH SarabunPSK" pitchFamily="34" charset="-34"/>
              </a:rPr>
              <a:t>พื้นที่</a:t>
            </a:r>
            <a:r>
              <a:rPr lang="th-TH" sz="1800" b="1" dirty="0">
                <a:latin typeface="TH SarabunPSK" pitchFamily="34" charset="-34"/>
                <a:cs typeface="TH SarabunPSK" pitchFamily="34" charset="-34"/>
              </a:rPr>
              <a:t>แหล่งท่องเที่ยวเมืองหลัก</a:t>
            </a:r>
            <a:r>
              <a:rPr lang="th-TH" sz="1800" dirty="0">
                <a:latin typeface="TH SarabunPSK" pitchFamily="34" charset="-34"/>
                <a:cs typeface="TH SarabunPSK" pitchFamily="34" charset="-34"/>
              </a:rPr>
              <a:t>  ศูนย์ฝึกอบรมด้านความเป็นเลิศ </a:t>
            </a:r>
            <a:r>
              <a:rPr lang="en-US" sz="1800" dirty="0">
                <a:latin typeface="TH SarabunPSK" pitchFamily="34" charset="-34"/>
                <a:cs typeface="TH SarabunPSK" pitchFamily="34" charset="-34"/>
              </a:rPr>
              <a:t>(Excellence Center) </a:t>
            </a:r>
            <a:r>
              <a:rPr lang="th-TH" sz="1800" dirty="0">
                <a:latin typeface="TH SarabunPSK" pitchFamily="34" charset="-34"/>
                <a:cs typeface="TH SarabunPSK" pitchFamily="34" charset="-34"/>
              </a:rPr>
              <a:t>ของกรมพัฒนาฝีมือแรงงาน ได้แก่สถาบันพัฒนาฝีมือแรงงาน 19 เชียงใหม่ สถาบันพัฒนาทรัพยากรมนุษย์สำหรับอุตสาหกรรมบริการสุขภาพ สถาบันพัฒนาฝีมือแรงงานนานาชาติเชียงแสน สถาบันพัฒนาฝีมือแรงงาน 21 ภูเก็ต </a:t>
            </a:r>
            <a:endParaRPr lang="en-US" sz="1800" dirty="0">
              <a:latin typeface="TH SarabunPSK" pitchFamily="34" charset="-34"/>
              <a:cs typeface="TH SarabunPSK" pitchFamily="34" charset="-34"/>
            </a:endParaRPr>
          </a:p>
          <a:p>
            <a:pPr marL="68580" indent="0">
              <a:buNone/>
            </a:pPr>
            <a:r>
              <a:rPr lang="en-US" sz="1800" dirty="0" smtClean="0">
                <a:latin typeface="TH SarabunPSK" pitchFamily="34" charset="-34"/>
                <a:cs typeface="TH SarabunPSK" pitchFamily="34" charset="-34"/>
              </a:rPr>
              <a:t>      2.</a:t>
            </a:r>
            <a:r>
              <a:rPr lang="th-TH" sz="1800" dirty="0">
                <a:latin typeface="TH SarabunPSK" pitchFamily="34" charset="-34"/>
                <a:cs typeface="TH SarabunPSK" pitchFamily="34" charset="-34"/>
              </a:rPr>
              <a:t> </a:t>
            </a:r>
            <a:r>
              <a:rPr lang="th-TH" sz="1800" b="1" dirty="0" smtClean="0">
                <a:latin typeface="TH SarabunPSK" pitchFamily="34" charset="-34"/>
                <a:cs typeface="TH SarabunPSK" pitchFamily="34" charset="-34"/>
              </a:rPr>
              <a:t>พื้นที่</a:t>
            </a:r>
            <a:r>
              <a:rPr lang="th-TH" sz="1800" b="1" dirty="0">
                <a:latin typeface="TH SarabunPSK" pitchFamily="34" charset="-34"/>
                <a:cs typeface="TH SarabunPSK" pitchFamily="34" charset="-34"/>
              </a:rPr>
              <a:t>แหล่งท่องเที่ยวเมืองรอง 55 จังหวัด </a:t>
            </a:r>
            <a:r>
              <a:rPr lang="th-TH" sz="1800" dirty="0">
                <a:latin typeface="TH SarabunPSK" pitchFamily="34" charset="-34"/>
                <a:cs typeface="TH SarabunPSK" pitchFamily="34" charset="-34"/>
              </a:rPr>
              <a:t>สถาบันพัฒนาฝีมือแรงงาน/สำนักงานพัฒนาฝีมือแรงงานที่เป็นพื้นที่</a:t>
            </a:r>
            <a:br>
              <a:rPr lang="th-TH" sz="1800" dirty="0">
                <a:latin typeface="TH SarabunPSK" pitchFamily="34" charset="-34"/>
                <a:cs typeface="TH SarabunPSK" pitchFamily="34" charset="-34"/>
              </a:rPr>
            </a:br>
            <a:r>
              <a:rPr lang="th-TH" sz="1800" dirty="0">
                <a:latin typeface="TH SarabunPSK" pitchFamily="34" charset="-34"/>
                <a:cs typeface="TH SarabunPSK" pitchFamily="34" charset="-34"/>
              </a:rPr>
              <a:t>ตามยุทธศาสตร์ของจังหวัดที่เกี่ยวข้องกับด้านท่องเที่ยวและบริการที่เป็นเมืองรอง </a:t>
            </a:r>
            <a:r>
              <a:rPr lang="en-US" sz="1800" dirty="0">
                <a:latin typeface="TH SarabunPSK" pitchFamily="34" charset="-34"/>
                <a:cs typeface="TH SarabunPSK" pitchFamily="34" charset="-34"/>
              </a:rPr>
              <a:t>55 </a:t>
            </a:r>
            <a:r>
              <a:rPr lang="th-TH" sz="1800" dirty="0">
                <a:latin typeface="TH SarabunPSK" pitchFamily="34" charset="-34"/>
                <a:cs typeface="TH SarabunPSK" pitchFamily="34" charset="-34"/>
              </a:rPr>
              <a:t>จังหวัด ประกอบด้วย </a:t>
            </a:r>
            <a:r>
              <a:rPr lang="th-TH" sz="1800" u="sng" dirty="0">
                <a:latin typeface="TH SarabunPSK" pitchFamily="34" charset="-34"/>
                <a:cs typeface="TH SarabunPSK" pitchFamily="34" charset="-34"/>
              </a:rPr>
              <a:t>ภาคเหนือ </a:t>
            </a:r>
            <a:r>
              <a:rPr lang="en-US" sz="1800" u="sng" dirty="0">
                <a:latin typeface="TH SarabunPSK" pitchFamily="34" charset="-34"/>
                <a:cs typeface="TH SarabunPSK" pitchFamily="34" charset="-34"/>
              </a:rPr>
              <a:t>16 </a:t>
            </a:r>
            <a:r>
              <a:rPr lang="th-TH" sz="1800" u="sng" dirty="0">
                <a:latin typeface="TH SarabunPSK" pitchFamily="34" charset="-34"/>
                <a:cs typeface="TH SarabunPSK" pitchFamily="34" charset="-34"/>
              </a:rPr>
              <a:t>จังหวัด</a:t>
            </a:r>
            <a:r>
              <a:rPr lang="en-US" sz="1800" dirty="0">
                <a:latin typeface="TH SarabunPSK" pitchFamily="34" charset="-34"/>
                <a:cs typeface="TH SarabunPSK" pitchFamily="34" charset="-34"/>
              </a:rPr>
              <a:t> </a:t>
            </a:r>
            <a:r>
              <a:rPr lang="th-TH" sz="1800" dirty="0">
                <a:latin typeface="TH SarabunPSK" pitchFamily="34" charset="-34"/>
                <a:cs typeface="TH SarabunPSK" pitchFamily="34" charset="-34"/>
              </a:rPr>
              <a:t>ได้แก่ </a:t>
            </a:r>
            <a:r>
              <a:rPr lang="th-TH" sz="1800" dirty="0">
                <a:solidFill>
                  <a:srgbClr val="FF0000"/>
                </a:solidFill>
                <a:latin typeface="TH SarabunPSK" pitchFamily="34" charset="-34"/>
                <a:cs typeface="TH SarabunPSK" pitchFamily="34" charset="-34"/>
              </a:rPr>
              <a:t>เชียงราย</a:t>
            </a:r>
            <a:r>
              <a:rPr lang="th-TH" sz="1800" dirty="0">
                <a:latin typeface="TH SarabunPSK" pitchFamily="34" charset="-34"/>
                <a:cs typeface="TH SarabunPSK" pitchFamily="34" charset="-34"/>
              </a:rPr>
              <a:t> พิษณุโลก </a:t>
            </a:r>
            <a:r>
              <a:rPr lang="th-TH" sz="1800" dirty="0">
                <a:solidFill>
                  <a:srgbClr val="FF0000"/>
                </a:solidFill>
                <a:latin typeface="TH SarabunPSK" pitchFamily="34" charset="-34"/>
                <a:cs typeface="TH SarabunPSK" pitchFamily="34" charset="-34"/>
              </a:rPr>
              <a:t>ตาก </a:t>
            </a:r>
            <a:r>
              <a:rPr lang="th-TH" sz="1800" dirty="0">
                <a:latin typeface="TH SarabunPSK" pitchFamily="34" charset="-34"/>
                <a:cs typeface="TH SarabunPSK" pitchFamily="34" charset="-34"/>
              </a:rPr>
              <a:t>เพชรบูรณ์ นครสวรรค์ สุโขทัย ลำพูน อุตรดิตถ์ ลำปาง แม่ฮ่องสอน พิจิตร แพร่ น่าน กำแพงเพชร อุทัยธานี พะเยา </a:t>
            </a:r>
            <a:r>
              <a:rPr lang="th-TH" sz="1800" u="sng" dirty="0">
                <a:latin typeface="TH SarabunPSK" pitchFamily="34" charset="-34"/>
                <a:cs typeface="TH SarabunPSK" pitchFamily="34" charset="-34"/>
              </a:rPr>
              <a:t>ภาคตะวันออกเฉียงเหนือ</a:t>
            </a:r>
            <a:r>
              <a:rPr lang="en-US" sz="1800" u="sng" dirty="0">
                <a:latin typeface="TH SarabunPSK" pitchFamily="34" charset="-34"/>
                <a:cs typeface="TH SarabunPSK" pitchFamily="34" charset="-34"/>
              </a:rPr>
              <a:t> 18 </a:t>
            </a:r>
            <a:r>
              <a:rPr lang="th-TH" sz="1800" u="sng" dirty="0">
                <a:latin typeface="TH SarabunPSK" pitchFamily="34" charset="-34"/>
                <a:cs typeface="TH SarabunPSK" pitchFamily="34" charset="-34"/>
              </a:rPr>
              <a:t>จังหวัด</a:t>
            </a:r>
            <a:r>
              <a:rPr lang="th-TH" sz="1800" dirty="0">
                <a:latin typeface="TH SarabunPSK" pitchFamily="34" charset="-34"/>
                <a:cs typeface="TH SarabunPSK" pitchFamily="34" charset="-34"/>
              </a:rPr>
              <a:t> ได้แก่ อุดรธานี อุบลราชธานี </a:t>
            </a:r>
            <a:r>
              <a:rPr lang="th-TH" sz="1800" dirty="0">
                <a:solidFill>
                  <a:srgbClr val="FF0000"/>
                </a:solidFill>
                <a:latin typeface="TH SarabunPSK" pitchFamily="34" charset="-34"/>
                <a:cs typeface="TH SarabunPSK" pitchFamily="34" charset="-34"/>
              </a:rPr>
              <a:t>หนองคาย</a:t>
            </a:r>
            <a:r>
              <a:rPr lang="th-TH" sz="1800" dirty="0">
                <a:latin typeface="TH SarabunPSK" pitchFamily="34" charset="-34"/>
                <a:cs typeface="TH SarabunPSK" pitchFamily="34" charset="-34"/>
              </a:rPr>
              <a:t> เลย </a:t>
            </a:r>
            <a:r>
              <a:rPr lang="th-TH" sz="1800" dirty="0">
                <a:solidFill>
                  <a:srgbClr val="FF0000"/>
                </a:solidFill>
                <a:latin typeface="TH SarabunPSK" pitchFamily="34" charset="-34"/>
                <a:cs typeface="TH SarabunPSK" pitchFamily="34" charset="-34"/>
              </a:rPr>
              <a:t>มุกดาหาร</a:t>
            </a:r>
            <a:r>
              <a:rPr lang="th-TH" sz="1800" dirty="0">
                <a:latin typeface="TH SarabunPSK" pitchFamily="34" charset="-34"/>
                <a:cs typeface="TH SarabunPSK" pitchFamily="34" charset="-34"/>
              </a:rPr>
              <a:t> บุรีรัมย์ ชัยภูมิ ศรีสะ</a:t>
            </a:r>
            <a:r>
              <a:rPr lang="th-TH" sz="1800" dirty="0" err="1">
                <a:latin typeface="TH SarabunPSK" pitchFamily="34" charset="-34"/>
                <a:cs typeface="TH SarabunPSK" pitchFamily="34" charset="-34"/>
              </a:rPr>
              <a:t>เกษ</a:t>
            </a:r>
            <a:r>
              <a:rPr lang="th-TH" sz="1800" dirty="0">
                <a:latin typeface="TH SarabunPSK" pitchFamily="34" charset="-34"/>
                <a:cs typeface="TH SarabunPSK" pitchFamily="34" charset="-34"/>
              </a:rPr>
              <a:t> สุรินทร์ สกลนคร </a:t>
            </a:r>
            <a:r>
              <a:rPr lang="th-TH" sz="1800" dirty="0">
                <a:solidFill>
                  <a:srgbClr val="FF0000"/>
                </a:solidFill>
                <a:latin typeface="TH SarabunPSK" pitchFamily="34" charset="-34"/>
                <a:cs typeface="TH SarabunPSK" pitchFamily="34" charset="-34"/>
              </a:rPr>
              <a:t>นครพนม </a:t>
            </a:r>
            <a:r>
              <a:rPr lang="th-TH" sz="1800" dirty="0">
                <a:latin typeface="TH SarabunPSK" pitchFamily="34" charset="-34"/>
                <a:cs typeface="TH SarabunPSK" pitchFamily="34" charset="-34"/>
              </a:rPr>
              <a:t>ร้อยเอ็ด มหาสารคาม บึงกาฬ กาฬสินธุ์ ยโสธร หนองบัวลำภู อำนาจเจริญ </a:t>
            </a:r>
            <a:r>
              <a:rPr lang="th-TH" sz="1800" u="sng" dirty="0">
                <a:latin typeface="TH SarabunPSK" pitchFamily="34" charset="-34"/>
                <a:cs typeface="TH SarabunPSK" pitchFamily="34" charset="-34"/>
              </a:rPr>
              <a:t>ภาคกลาง</a:t>
            </a:r>
            <a:r>
              <a:rPr lang="th-TH" sz="1800" dirty="0">
                <a:latin typeface="TH SarabunPSK" pitchFamily="34" charset="-34"/>
                <a:cs typeface="TH SarabunPSK" pitchFamily="34" charset="-34"/>
              </a:rPr>
              <a:t> </a:t>
            </a:r>
            <a:r>
              <a:rPr lang="th-TH" sz="1800" u="sng" dirty="0">
                <a:latin typeface="TH SarabunPSK" pitchFamily="34" charset="-34"/>
                <a:cs typeface="TH SarabunPSK" pitchFamily="34" charset="-34"/>
              </a:rPr>
              <a:t>ภาคตะวันออก</a:t>
            </a:r>
            <a:r>
              <a:rPr lang="th-TH" sz="1800" dirty="0">
                <a:latin typeface="TH SarabunPSK" pitchFamily="34" charset="-34"/>
                <a:cs typeface="TH SarabunPSK" pitchFamily="34" charset="-34"/>
              </a:rPr>
              <a:t> </a:t>
            </a:r>
            <a:r>
              <a:rPr lang="th-TH" sz="1800" u="sng" dirty="0">
                <a:latin typeface="TH SarabunPSK" pitchFamily="34" charset="-34"/>
                <a:cs typeface="TH SarabunPSK" pitchFamily="34" charset="-34"/>
              </a:rPr>
              <a:t/>
            </a:r>
            <a:br>
              <a:rPr lang="th-TH" sz="1800" u="sng" dirty="0">
                <a:latin typeface="TH SarabunPSK" pitchFamily="34" charset="-34"/>
                <a:cs typeface="TH SarabunPSK" pitchFamily="34" charset="-34"/>
              </a:rPr>
            </a:br>
            <a:r>
              <a:rPr lang="th-TH" sz="1800" u="sng" dirty="0">
                <a:latin typeface="TH SarabunPSK" pitchFamily="34" charset="-34"/>
                <a:cs typeface="TH SarabunPSK" pitchFamily="34" charset="-34"/>
              </a:rPr>
              <a:t>ภาคตะวันตก</a:t>
            </a:r>
            <a:r>
              <a:rPr lang="en-US" sz="1800" u="sng" dirty="0">
                <a:latin typeface="TH SarabunPSK" pitchFamily="34" charset="-34"/>
                <a:cs typeface="TH SarabunPSK" pitchFamily="34" charset="-34"/>
              </a:rPr>
              <a:t> 12 </a:t>
            </a:r>
            <a:r>
              <a:rPr lang="th-TH" sz="1800" u="sng" dirty="0">
                <a:latin typeface="TH SarabunPSK" pitchFamily="34" charset="-34"/>
                <a:cs typeface="TH SarabunPSK" pitchFamily="34" charset="-34"/>
              </a:rPr>
              <a:t>จังหวัด</a:t>
            </a:r>
            <a:r>
              <a:rPr lang="th-TH" sz="1800" dirty="0">
                <a:latin typeface="TH SarabunPSK" pitchFamily="34" charset="-34"/>
                <a:cs typeface="TH SarabunPSK" pitchFamily="34" charset="-34"/>
              </a:rPr>
              <a:t> ได้แก่ ลพบุรี สุพรรณบุรี นครนายก </a:t>
            </a:r>
            <a:r>
              <a:rPr lang="th-TH" sz="1800" dirty="0">
                <a:solidFill>
                  <a:srgbClr val="FF0000"/>
                </a:solidFill>
                <a:latin typeface="TH SarabunPSK" pitchFamily="34" charset="-34"/>
                <a:cs typeface="TH SarabunPSK" pitchFamily="34" charset="-34"/>
              </a:rPr>
              <a:t>สระแก้ว ตราด</a:t>
            </a:r>
            <a:r>
              <a:rPr lang="th-TH" sz="1800" dirty="0">
                <a:latin typeface="TH SarabunPSK" pitchFamily="34" charset="-34"/>
                <a:cs typeface="TH SarabunPSK" pitchFamily="34" charset="-34"/>
              </a:rPr>
              <a:t>* จันทบุรี ราชบุรี สมุทรสงคราม ปราจีนบุรี ชัยนาท อ่างทอง สิงห์บุรี</a:t>
            </a:r>
            <a:r>
              <a:rPr lang="en-US" sz="1800" dirty="0">
                <a:latin typeface="TH SarabunPSK" pitchFamily="34" charset="-34"/>
                <a:cs typeface="TH SarabunPSK" pitchFamily="34" charset="-34"/>
              </a:rPr>
              <a:t> </a:t>
            </a:r>
            <a:r>
              <a:rPr lang="th-TH" sz="1800" dirty="0">
                <a:latin typeface="TH SarabunPSK" pitchFamily="34" charset="-34"/>
                <a:cs typeface="TH SarabunPSK" pitchFamily="34" charset="-34"/>
              </a:rPr>
              <a:t> </a:t>
            </a:r>
            <a:r>
              <a:rPr lang="th-TH" sz="1800" u="sng" dirty="0">
                <a:latin typeface="TH SarabunPSK" pitchFamily="34" charset="-34"/>
                <a:cs typeface="TH SarabunPSK" pitchFamily="34" charset="-34"/>
              </a:rPr>
              <a:t>ภาคใต้</a:t>
            </a:r>
            <a:r>
              <a:rPr lang="en-US" sz="1800" u="sng" dirty="0">
                <a:latin typeface="TH SarabunPSK" pitchFamily="34" charset="-34"/>
                <a:cs typeface="TH SarabunPSK" pitchFamily="34" charset="-34"/>
              </a:rPr>
              <a:t> 9 </a:t>
            </a:r>
            <a:r>
              <a:rPr lang="th-TH" sz="1800" u="sng" dirty="0">
                <a:latin typeface="TH SarabunPSK" pitchFamily="34" charset="-34"/>
                <a:cs typeface="TH SarabunPSK" pitchFamily="34" charset="-34"/>
              </a:rPr>
              <a:t>จังหวัด</a:t>
            </a:r>
            <a:r>
              <a:rPr lang="th-TH" sz="1800" dirty="0">
                <a:latin typeface="TH SarabunPSK" pitchFamily="34" charset="-34"/>
                <a:cs typeface="TH SarabunPSK" pitchFamily="34" charset="-34"/>
              </a:rPr>
              <a:t> ได้แก่ นครศรีธรรมราช พัทลุง ตรัง สตูล ชุมพร ระนอง</a:t>
            </a:r>
            <a:r>
              <a:rPr lang="th-TH" sz="1800" dirty="0">
                <a:solidFill>
                  <a:srgbClr val="FF0000"/>
                </a:solidFill>
                <a:latin typeface="TH SarabunPSK" pitchFamily="34" charset="-34"/>
                <a:cs typeface="TH SarabunPSK" pitchFamily="34" charset="-34"/>
              </a:rPr>
              <a:t> นราธิวาส </a:t>
            </a:r>
            <a:r>
              <a:rPr lang="th-TH" sz="1800" dirty="0">
                <a:latin typeface="TH SarabunPSK" pitchFamily="34" charset="-34"/>
                <a:cs typeface="TH SarabunPSK" pitchFamily="34" charset="-34"/>
              </a:rPr>
              <a:t>ยะลา ปัตตานี</a:t>
            </a:r>
            <a:endParaRPr lang="en-US" sz="1800" dirty="0">
              <a:latin typeface="TH SarabunPSK" pitchFamily="34" charset="-34"/>
              <a:cs typeface="TH SarabunPSK" pitchFamily="34" charset="-34"/>
            </a:endParaRPr>
          </a:p>
          <a:p>
            <a:pPr marL="68580" indent="0">
              <a:buNone/>
            </a:pPr>
            <a:r>
              <a:rPr lang="th-TH" sz="1800" b="1" dirty="0">
                <a:solidFill>
                  <a:srgbClr val="FF0000"/>
                </a:solidFill>
              </a:rPr>
              <a:t>(อาจมีการ</a:t>
            </a:r>
            <a:r>
              <a:rPr lang="th-TH" sz="1800" b="1" dirty="0" smtClean="0">
                <a:solidFill>
                  <a:srgbClr val="FF0000"/>
                </a:solidFill>
              </a:rPr>
              <a:t>เปลี่ยนแปลงเพื่อลดความซ้ำซ้อนของโครงการ)</a:t>
            </a:r>
            <a:endParaRPr lang="th-TH" sz="1800" b="1" dirty="0">
              <a:solidFill>
                <a:srgbClr val="FF0000"/>
              </a:solidFill>
            </a:endParaRPr>
          </a:p>
          <a:p>
            <a:pPr marL="68580" indent="0">
              <a:buNone/>
            </a:pPr>
            <a:endParaRPr lang="th-TH" sz="1800" b="1" dirty="0">
              <a:latin typeface="TH SarabunPSK" pitchFamily="34" charset="-34"/>
              <a:cs typeface="TH SarabunPSK" pitchFamily="34" charset="-34"/>
            </a:endParaRPr>
          </a:p>
        </p:txBody>
      </p:sp>
      <p:sp>
        <p:nvSpPr>
          <p:cNvPr id="4" name="สี่เหลี่ยมผืนผ้า 3"/>
          <p:cNvSpPr/>
          <p:nvPr/>
        </p:nvSpPr>
        <p:spPr>
          <a:xfrm>
            <a:off x="2051720" y="2348880"/>
            <a:ext cx="5328592"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8580" indent="0">
              <a:buNone/>
            </a:pPr>
            <a:r>
              <a:rPr lang="th-TH" sz="2000" b="1" dirty="0" smtClean="0">
                <a:solidFill>
                  <a:schemeClr val="tx1"/>
                </a:solidFill>
              </a:rPr>
              <a:t>- ฝึกเตรียมเข้าทำงาน  320 คน  งบประมาณ  2.6320  ล้านบาท  </a:t>
            </a:r>
          </a:p>
          <a:p>
            <a:pPr marL="68580" indent="0">
              <a:buNone/>
            </a:pPr>
            <a:r>
              <a:rPr lang="th-TH" sz="2000" b="1" dirty="0" smtClean="0">
                <a:solidFill>
                  <a:schemeClr val="tx1"/>
                </a:solidFill>
              </a:rPr>
              <a:t>- ฝึกยกระดับ         6,000 คน  งบประมาณ  19.2000  ล้านบาท   </a:t>
            </a:r>
          </a:p>
        </p:txBody>
      </p:sp>
      <p:sp>
        <p:nvSpPr>
          <p:cNvPr id="7" name="สี่เหลี่ยมผืนผ้า 6"/>
          <p:cNvSpPr/>
          <p:nvPr/>
        </p:nvSpPr>
        <p:spPr>
          <a:xfrm>
            <a:off x="5138202" y="-99392"/>
            <a:ext cx="2871986" cy="707886"/>
          </a:xfrm>
          <a:prstGeom prst="rect">
            <a:avLst/>
          </a:prstGeom>
        </p:spPr>
        <p:txBody>
          <a:bodyPr wrap="square">
            <a:spAutoFit/>
          </a:bodyPr>
          <a:lstStyle/>
          <a:p>
            <a:r>
              <a:rPr lang="th-TH" sz="4000" b="1" dirty="0">
                <a:solidFill>
                  <a:schemeClr val="bg1"/>
                </a:solidFill>
                <a:ea typeface="+mj-ea"/>
              </a:rPr>
              <a:t>แผนงาน</a:t>
            </a:r>
            <a:r>
              <a:rPr lang="th-TH" sz="4000" b="1" dirty="0" err="1">
                <a:solidFill>
                  <a:schemeClr val="bg1"/>
                </a:solidFill>
                <a:ea typeface="+mj-ea"/>
              </a:rPr>
              <a:t>บูรณา</a:t>
            </a:r>
            <a:r>
              <a:rPr lang="th-TH" sz="4000" b="1" dirty="0">
                <a:solidFill>
                  <a:schemeClr val="bg1"/>
                </a:solidFill>
                <a:ea typeface="+mj-ea"/>
              </a:rPr>
              <a:t>การ</a:t>
            </a:r>
            <a:endParaRPr lang="th-TH" dirty="0">
              <a:solidFill>
                <a:schemeClr val="bg1"/>
              </a:solidFill>
            </a:endParaRPr>
          </a:p>
        </p:txBody>
      </p:sp>
    </p:spTree>
    <p:extLst>
      <p:ext uri="{BB962C8B-B14F-4D97-AF65-F5344CB8AC3E}">
        <p14:creationId xmlns:p14="http://schemas.microsoft.com/office/powerpoint/2010/main" val="128290390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กระดาษ">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1377</TotalTime>
  <Words>3017</Words>
  <Application>Microsoft Office PowerPoint</Application>
  <PresentationFormat>นำเสนอทางหน้าจอ (4:3)</PresentationFormat>
  <Paragraphs>544</Paragraphs>
  <Slides>29</Slides>
  <Notes>0</Notes>
  <HiddenSlides>0</HiddenSlides>
  <MMClips>0</MMClips>
  <ScaleCrop>false</ScaleCrop>
  <HeadingPairs>
    <vt:vector size="4" baseType="variant">
      <vt:variant>
        <vt:lpstr>ชุดรูปแบบ</vt:lpstr>
      </vt:variant>
      <vt:variant>
        <vt:i4>1</vt:i4>
      </vt:variant>
      <vt:variant>
        <vt:lpstr>ชื่อเรื่องภาพนิ่ง</vt:lpstr>
      </vt:variant>
      <vt:variant>
        <vt:i4>29</vt:i4>
      </vt:variant>
    </vt:vector>
  </HeadingPairs>
  <TitlesOfParts>
    <vt:vector size="30" baseType="lpstr">
      <vt:lpstr>Austin</vt:lpstr>
      <vt:lpstr>แนวทาง การดำเนินงาน ปี 2563</vt:lpstr>
      <vt:lpstr>เป้าหมายการพัฒนาฝีมือแรงงาน ปีงบประมาณ พ.ศ. 2563 (วันที่ 4 กันยายน 2562)</vt:lpstr>
      <vt:lpstr>สรุปรายละเอียดแผนพัฒนาฝีมือแรงงาน ปีงบประมาณ พ.ศ. 2563</vt:lpstr>
      <vt:lpstr>ขับเคลื่อนการแก้ไขปัญหาจังหวัดชายแดนภาคใต้</vt:lpstr>
      <vt:lpstr>พัฒนาอุตสาหกรรมศักยภาพและบริการแห่งอนาคต</vt:lpstr>
      <vt:lpstr>งานนำเสนอ PowerPoint</vt:lpstr>
      <vt:lpstr> พัฒนาผู้ประกอบการ และวิสาหกิจขนาดกลางและขนาดย่อมสู่สากล</vt:lpstr>
      <vt:lpstr>พัฒนาพื้นที่เขตเศรษฐกิจพิเศษ</vt:lpstr>
      <vt:lpstr>สร้างรายได้จากการท่องเที่ยว</vt:lpstr>
      <vt:lpstr>พัฒนาด้านคมนาคมและ ระบบโลจิสติกส์</vt:lpstr>
      <vt:lpstr>งานนำเสนอ PowerPoint</vt:lpstr>
      <vt:lpstr>เขตพัฒนาพิเศษภาคตะวันออก</vt:lpstr>
      <vt:lpstr>เตรียมความพร้อมเพื่อรองรับสังคมสูงวัย</vt:lpstr>
      <vt:lpstr>งานนำเสนอ PowerPoint</vt:lpstr>
      <vt:lpstr>พัฒนาศักยภาพคนตลอดช่วงชีวิต</vt:lpstr>
      <vt:lpstr>งานนำเสนอ PowerPoint</vt:lpstr>
      <vt:lpstr>งานนำเสนอ PowerPoint</vt:lpstr>
      <vt:lpstr>งานนำเสนอ PowerPoint</vt:lpstr>
      <vt:lpstr>เปรียบเทียบและเชื่อมโยง โครงการ ปี 2562   งบ 62 พลางก่อน  และโครงการปี 2563</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วิธีปฏิบัติในการจัดทำแผน การใช้งบประมาณ ปี พ.ศ. 2562 ไปพลางก่อน</vt:lpstr>
      <vt:lpstr>งานนำเสนอ PowerPoint</vt:lpstr>
      <vt:lpstr>งานนำเสนอ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สรุปรายละเอียดโครงการ ปีงบประมาณ พ.ศ. 2563</dc:title>
  <dc:creator>DSD_19458</dc:creator>
  <cp:lastModifiedBy>DSD_19458</cp:lastModifiedBy>
  <cp:revision>110</cp:revision>
  <cp:lastPrinted>2019-09-07T09:58:10Z</cp:lastPrinted>
  <dcterms:created xsi:type="dcterms:W3CDTF">2019-08-29T03:50:31Z</dcterms:created>
  <dcterms:modified xsi:type="dcterms:W3CDTF">2019-09-09T10:27:01Z</dcterms:modified>
</cp:coreProperties>
</file>